
<file path=[Content_Types].xml><?xml version="1.0" encoding="utf-8"?>
<Types xmlns="http://schemas.openxmlformats.org/package/2006/content-types">
  <Default Extension="png" ContentType="image/png"/>
  <Default Extension="jpeg" ContentType="image/jpeg"/>
  <Default Extension="JPG" ContentType="image/.jp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media/image23.webp" ContentType="image/webp"/>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9"/>
  </p:notesMasterIdLst>
  <p:handoutMasterIdLst>
    <p:handoutMasterId r:id="rId26"/>
  </p:handoutMasterIdLst>
  <p:sldIdLst>
    <p:sldId id="256" r:id="rId3"/>
    <p:sldId id="257" r:id="rId4"/>
    <p:sldId id="258" r:id="rId5"/>
    <p:sldId id="259" r:id="rId6"/>
    <p:sldId id="273" r:id="rId7"/>
    <p:sldId id="261" r:id="rId8"/>
    <p:sldId id="274" r:id="rId10"/>
    <p:sldId id="260" r:id="rId11"/>
    <p:sldId id="263" r:id="rId12"/>
    <p:sldId id="264" r:id="rId13"/>
    <p:sldId id="265" r:id="rId14"/>
    <p:sldId id="262" r:id="rId15"/>
    <p:sldId id="275" r:id="rId16"/>
    <p:sldId id="276" r:id="rId17"/>
    <p:sldId id="277" r:id="rId18"/>
    <p:sldId id="278" r:id="rId19"/>
    <p:sldId id="267" r:id="rId20"/>
    <p:sldId id="268" r:id="rId21"/>
    <p:sldId id="269" r:id="rId22"/>
    <p:sldId id="266" r:id="rId23"/>
    <p:sldId id="279" r:id="rId24"/>
    <p:sldId id="270" r:id="rId25"/>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Full" cryptAlgorithmClass="hash" cryptAlgorithmType="typeAny" cryptAlgorithmSid="4" spinCount="100000" saltData="Q11rZ5hFIT+kyftIucgZQA==" hashData="eI52KT55tYB+PDmwtNHMjxAj2ho="/>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5EAB"/>
    <a:srgbClr val="89C1F7"/>
    <a:srgbClr val="F5E9D8"/>
    <a:srgbClr val="A5CFF9"/>
    <a:srgbClr val="1366B9"/>
    <a:srgbClr val="CC3A36"/>
    <a:srgbClr val="0F5499"/>
    <a:srgbClr val="74B3F1"/>
    <a:srgbClr val="E27774"/>
    <a:srgbClr val="9C2B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1724" y="6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gs" Target="tags/tag47.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汉仪全唐诗简" panose="00020600040101010101" pitchFamily="18" charset="-122"/>
                <a:ea typeface="汉仪全唐诗简" panose="00020600040101010101" pitchFamily="18" charset="-122"/>
                <a:cs typeface="汉仪全唐诗简" panose="00020600040101010101" pitchFamily="18" charset="-122"/>
              </a:rPr>
            </a:fld>
            <a:endParaRPr lang="zh-CN" altLang="en-US">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汉仪全唐诗简" panose="00020600040101010101" pitchFamily="18" charset="-122"/>
                <a:ea typeface="汉仪全唐诗简" panose="00020600040101010101" pitchFamily="18" charset="-122"/>
                <a:cs typeface="汉仪全唐诗简" panose="00020600040101010101" pitchFamily="18" charset="-122"/>
              </a:rPr>
            </a:fld>
            <a:endParaRPr lang="zh-CN" altLang="en-US">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汉仪全唐诗简" panose="00020600040101010101" pitchFamily="18" charset="-122"/>
                <a:ea typeface="汉仪全唐诗简" panose="00020600040101010101" pitchFamily="18" charset="-122"/>
                <a:cs typeface="汉仪全唐诗简" panose="00020600040101010101" pitchFamily="18"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汉仪全唐诗简" panose="00020600040101010101" pitchFamily="18" charset="-122"/>
                <a:ea typeface="汉仪全唐诗简" panose="00020600040101010101" pitchFamily="18" charset="-122"/>
                <a:cs typeface="汉仪全唐诗简" panose="00020600040101010101" pitchFamily="18" charset="-122"/>
              </a:defRPr>
            </a:lvl1pPr>
          </a:lstStyle>
          <a:p>
            <a:fld id="{01177940-05D6-4AC1-8D9B-85A2816773B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汉仪全唐诗简" panose="00020600040101010101" pitchFamily="18" charset="-122"/>
                <a:ea typeface="汉仪全唐诗简" panose="00020600040101010101" pitchFamily="18" charset="-122"/>
                <a:cs typeface="汉仪全唐诗简" panose="00020600040101010101" pitchFamily="18"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汉仪全唐诗简" panose="00020600040101010101" pitchFamily="18" charset="-122"/>
                <a:ea typeface="汉仪全唐诗简" panose="00020600040101010101" pitchFamily="18" charset="-122"/>
                <a:cs typeface="汉仪全唐诗简" panose="00020600040101010101" pitchFamily="18" charset="-122"/>
              </a:defRPr>
            </a:lvl1pPr>
          </a:lstStyle>
          <a:p>
            <a:fld id="{538C52D3-1A69-419D-832F-B6EB0F95E80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汉仪全唐诗简" panose="00020600040101010101" pitchFamily="18" charset="-122"/>
        <a:ea typeface="汉仪全唐诗简" panose="00020600040101010101" pitchFamily="18" charset="-122"/>
        <a:cs typeface="汉仪全唐诗简" panose="00020600040101010101" pitchFamily="18" charset="-122"/>
      </a:defRPr>
    </a:lvl1pPr>
    <a:lvl2pPr marL="457200" algn="l" defTabSz="914400" rtl="0" eaLnBrk="1" latinLnBrk="0" hangingPunct="1">
      <a:defRPr sz="1200" kern="1200">
        <a:solidFill>
          <a:schemeClr val="tx1"/>
        </a:solidFill>
        <a:latin typeface="汉仪全唐诗简" panose="00020600040101010101" pitchFamily="18" charset="-122"/>
        <a:ea typeface="汉仪全唐诗简" panose="00020600040101010101" pitchFamily="18" charset="-122"/>
        <a:cs typeface="汉仪全唐诗简" panose="00020600040101010101" pitchFamily="18" charset="-122"/>
      </a:defRPr>
    </a:lvl2pPr>
    <a:lvl3pPr marL="914400" algn="l" defTabSz="914400" rtl="0" eaLnBrk="1" latinLnBrk="0" hangingPunct="1">
      <a:defRPr sz="1200" kern="1200">
        <a:solidFill>
          <a:schemeClr val="tx1"/>
        </a:solidFill>
        <a:latin typeface="汉仪全唐诗简" panose="00020600040101010101" pitchFamily="18" charset="-122"/>
        <a:ea typeface="汉仪全唐诗简" panose="00020600040101010101" pitchFamily="18" charset="-122"/>
        <a:cs typeface="汉仪全唐诗简" panose="00020600040101010101" pitchFamily="18" charset="-122"/>
      </a:defRPr>
    </a:lvl3pPr>
    <a:lvl4pPr marL="1371600" algn="l" defTabSz="914400" rtl="0" eaLnBrk="1" latinLnBrk="0" hangingPunct="1">
      <a:defRPr sz="1200" kern="1200">
        <a:solidFill>
          <a:schemeClr val="tx1"/>
        </a:solidFill>
        <a:latin typeface="汉仪全唐诗简" panose="00020600040101010101" pitchFamily="18" charset="-122"/>
        <a:ea typeface="汉仪全唐诗简" panose="00020600040101010101" pitchFamily="18" charset="-122"/>
        <a:cs typeface="汉仪全唐诗简" panose="00020600040101010101" pitchFamily="18" charset="-122"/>
      </a:defRPr>
    </a:lvl4pPr>
    <a:lvl5pPr marL="1828800" algn="l" defTabSz="914400" rtl="0" eaLnBrk="1" latinLnBrk="0" hangingPunct="1">
      <a:defRPr sz="1200" kern="1200">
        <a:solidFill>
          <a:schemeClr val="tx1"/>
        </a:solidFill>
        <a:latin typeface="汉仪全唐诗简" panose="00020600040101010101" pitchFamily="18" charset="-122"/>
        <a:ea typeface="汉仪全唐诗简" panose="00020600040101010101" pitchFamily="18" charset="-122"/>
        <a:cs typeface="汉仪全唐诗简" panose="00020600040101010101" pitchFamily="18"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8C52D3-1A69-419D-832F-B6EB0F95E80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8C52D3-1A69-419D-832F-B6EB0F95E80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8C52D3-1A69-419D-832F-B6EB0F95E80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8C52D3-1A69-419D-832F-B6EB0F95E80F}"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8C52D3-1A69-419D-832F-B6EB0F95E80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8C52D3-1A69-419D-832F-B6EB0F95E80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8C52D3-1A69-419D-832F-B6EB0F95E80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8C52D3-1A69-419D-832F-B6EB0F95E80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8C52D3-1A69-419D-832F-B6EB0F95E80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8C52D3-1A69-419D-832F-B6EB0F95E80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8C52D3-1A69-419D-832F-B6EB0F95E80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8C52D3-1A69-419D-832F-B6EB0F95E80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8C52D3-1A69-419D-832F-B6EB0F95E80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52F886E2-26DF-43F6-B582-CFEC9AAC1A6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81D72D-9CFF-42E1-A99B-420979F7699E}"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2F886E2-26DF-43F6-B582-CFEC9AAC1A6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81D72D-9CFF-42E1-A99B-420979F7699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2F886E2-26DF-43F6-B582-CFEC9AAC1A6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81D72D-9CFF-42E1-A99B-420979F7699E}"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2F886E2-26DF-43F6-B582-CFEC9AAC1A6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81D72D-9CFF-42E1-A99B-420979F7699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endParaRPr lang="zh-CN" altLang="en-US" smtClean="0"/>
          </a:p>
        </p:txBody>
      </p:sp>
      <p:sp>
        <p:nvSpPr>
          <p:cNvPr id="4" name="日期占位符 3"/>
          <p:cNvSpPr>
            <a:spLocks noGrp="1"/>
          </p:cNvSpPr>
          <p:nvPr>
            <p:ph type="dt" sz="half" idx="10"/>
          </p:nvPr>
        </p:nvSpPr>
        <p:spPr/>
        <p:txBody>
          <a:bodyPr/>
          <a:lstStyle/>
          <a:p>
            <a:fld id="{52F886E2-26DF-43F6-B582-CFEC9AAC1A6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881D72D-9CFF-42E1-A99B-420979F7699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2F886E2-26DF-43F6-B582-CFEC9AAC1A6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881D72D-9CFF-42E1-A99B-420979F7699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2F886E2-26DF-43F6-B582-CFEC9AAC1A6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881D72D-9CFF-42E1-A99B-420979F7699E}"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2F886E2-26DF-43F6-B582-CFEC9AAC1A6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881D72D-9CFF-42E1-A99B-420979F7699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2F886E2-26DF-43F6-B582-CFEC9AAC1A6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881D72D-9CFF-42E1-A99B-420979F7699E}"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52F886E2-26DF-43F6-B582-CFEC9AAC1A6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881D72D-9CFF-42E1-A99B-420979F7699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52F886E2-26DF-43F6-B582-CFEC9AAC1A6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881D72D-9CFF-42E1-A99B-420979F7699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defRPr>
            </a:lvl1pPr>
          </a:lstStyle>
          <a:p>
            <a:fld id="{52F886E2-26DF-43F6-B582-CFEC9AAC1A68}"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defRPr>
            </a:lvl1pPr>
          </a:lstStyle>
          <a:p>
            <a:fld id="{E881D72D-9CFF-42E1-A99B-420979F7699E}"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汉仪全唐诗简" panose="00020600040101010101" pitchFamily="18" charset="-122"/>
          <a:ea typeface="汉仪全唐诗简" panose="00020600040101010101" pitchFamily="18" charset="-122"/>
          <a:cs typeface="汉仪全唐诗简" panose="00020600040101010101" pitchFamily="18"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汉仪全唐诗简" panose="00020600040101010101" pitchFamily="18" charset="-122"/>
          <a:ea typeface="汉仪全唐诗简" panose="00020600040101010101" pitchFamily="18" charset="-122"/>
          <a:cs typeface="汉仪全唐诗简" panose="00020600040101010101" pitchFamily="18"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汉仪全唐诗简" panose="00020600040101010101" pitchFamily="18" charset="-122"/>
          <a:ea typeface="汉仪全唐诗简" panose="00020600040101010101" pitchFamily="18" charset="-122"/>
          <a:cs typeface="汉仪全唐诗简" panose="00020600040101010101" pitchFamily="18"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汉仪全唐诗简" panose="00020600040101010101" pitchFamily="18" charset="-122"/>
          <a:ea typeface="汉仪全唐诗简" panose="00020600040101010101" pitchFamily="18" charset="-122"/>
          <a:cs typeface="汉仪全唐诗简" panose="00020600040101010101" pitchFamily="18"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汉仪全唐诗简" panose="00020600040101010101" pitchFamily="18" charset="-122"/>
          <a:ea typeface="汉仪全唐诗简" panose="00020600040101010101" pitchFamily="18" charset="-122"/>
          <a:cs typeface="汉仪全唐诗简" panose="00020600040101010101" pitchFamily="18"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汉仪全唐诗简" panose="00020600040101010101" pitchFamily="18" charset="-122"/>
          <a:ea typeface="汉仪全唐诗简" panose="00020600040101010101" pitchFamily="18" charset="-122"/>
          <a:cs typeface="汉仪全唐诗简" panose="00020600040101010101" pitchFamily="18"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7.xml"/><Relationship Id="rId6" Type="http://schemas.microsoft.com/office/2007/relationships/hdphoto" Target="../media/image18.wdp"/><Relationship Id="rId5" Type="http://schemas.openxmlformats.org/officeDocument/2006/relationships/image" Target="../media/image17.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9" Type="http://schemas.openxmlformats.org/officeDocument/2006/relationships/tags" Target="../tags/tag22.xml"/><Relationship Id="rId8" Type="http://schemas.openxmlformats.org/officeDocument/2006/relationships/tags" Target="../tags/tag21.xml"/><Relationship Id="rId7" Type="http://schemas.openxmlformats.org/officeDocument/2006/relationships/tags" Target="../tags/tag20.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9" Type="http://schemas.openxmlformats.org/officeDocument/2006/relationships/notesSlide" Target="../notesSlides/notesSlide7.xml"/><Relationship Id="rId18" Type="http://schemas.openxmlformats.org/officeDocument/2006/relationships/slideLayout" Target="../slideLayouts/slideLayout7.xml"/><Relationship Id="rId17" Type="http://schemas.openxmlformats.org/officeDocument/2006/relationships/tags" Target="../tags/tag30.xml"/><Relationship Id="rId16" Type="http://schemas.openxmlformats.org/officeDocument/2006/relationships/tags" Target="../tags/tag29.xml"/><Relationship Id="rId15" Type="http://schemas.openxmlformats.org/officeDocument/2006/relationships/tags" Target="../tags/tag28.xml"/><Relationship Id="rId14" Type="http://schemas.openxmlformats.org/officeDocument/2006/relationships/tags" Target="../tags/tag27.xml"/><Relationship Id="rId13" Type="http://schemas.openxmlformats.org/officeDocument/2006/relationships/tags" Target="../tags/tag26.xml"/><Relationship Id="rId12" Type="http://schemas.openxmlformats.org/officeDocument/2006/relationships/tags" Target="../tags/tag25.xml"/><Relationship Id="rId11" Type="http://schemas.openxmlformats.org/officeDocument/2006/relationships/tags" Target="../tags/tag24.xml"/><Relationship Id="rId10" Type="http://schemas.openxmlformats.org/officeDocument/2006/relationships/tags" Target="../tags/tag23.xml"/><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9" Type="http://schemas.openxmlformats.org/officeDocument/2006/relationships/tags" Target="../tags/tag35.xml"/><Relationship Id="rId8" Type="http://schemas.openxmlformats.org/officeDocument/2006/relationships/tags" Target="../tags/tag34.xml"/><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4" Type="http://schemas.openxmlformats.org/officeDocument/2006/relationships/notesSlide" Target="../notesSlides/notesSlide8.xml"/><Relationship Id="rId13" Type="http://schemas.openxmlformats.org/officeDocument/2006/relationships/slideLayout" Target="../slideLayouts/slideLayout7.xml"/><Relationship Id="rId12" Type="http://schemas.openxmlformats.org/officeDocument/2006/relationships/tags" Target="../tags/tag38.xml"/><Relationship Id="rId11" Type="http://schemas.openxmlformats.org/officeDocument/2006/relationships/tags" Target="../tags/tag37.xml"/><Relationship Id="rId10" Type="http://schemas.openxmlformats.org/officeDocument/2006/relationships/tags" Target="../tags/tag36.xml"/><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9" Type="http://schemas.openxmlformats.org/officeDocument/2006/relationships/tags" Target="../tags/tag43.xml"/><Relationship Id="rId8" Type="http://schemas.openxmlformats.org/officeDocument/2006/relationships/tags" Target="../tags/tag42.xml"/><Relationship Id="rId7" Type="http://schemas.openxmlformats.org/officeDocument/2006/relationships/tags" Target="../tags/tag41.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4" Type="http://schemas.openxmlformats.org/officeDocument/2006/relationships/notesSlide" Target="../notesSlides/notesSlide9.xml"/><Relationship Id="rId13" Type="http://schemas.openxmlformats.org/officeDocument/2006/relationships/slideLayout" Target="../slideLayouts/slideLayout7.xml"/><Relationship Id="rId12" Type="http://schemas.openxmlformats.org/officeDocument/2006/relationships/tags" Target="../tags/tag46.xml"/><Relationship Id="rId11" Type="http://schemas.openxmlformats.org/officeDocument/2006/relationships/tags" Target="../tags/tag45.xml"/><Relationship Id="rId10" Type="http://schemas.openxmlformats.org/officeDocument/2006/relationships/tags" Target="../tags/tag44.xml"/><Relationship Id="rId1" Type="http://schemas.openxmlformats.org/officeDocument/2006/relationships/image" Target="../media/image9.png"/></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2.xml"/><Relationship Id="rId6"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2.xml.rels><?xml version="1.0" encoding="UTF-8" standalone="yes"?>
<Relationships xmlns="http://schemas.openxmlformats.org/package/2006/relationships"><Relationship Id="rId9" Type="http://schemas.openxmlformats.org/officeDocument/2006/relationships/tags" Target="../tags/tag3.xml"/><Relationship Id="rId8" Type="http://schemas.openxmlformats.org/officeDocument/2006/relationships/tags" Target="../tags/tag2.xml"/><Relationship Id="rId7" Type="http://schemas.openxmlformats.org/officeDocument/2006/relationships/tags" Target="../tags/tag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4" Type="http://schemas.openxmlformats.org/officeDocument/2006/relationships/slideLayout" Target="../slideLayouts/slideLayout7.xml"/><Relationship Id="rId23" Type="http://schemas.openxmlformats.org/officeDocument/2006/relationships/tags" Target="../tags/tag17.xml"/><Relationship Id="rId22" Type="http://schemas.openxmlformats.org/officeDocument/2006/relationships/tags" Target="../tags/tag16.xml"/><Relationship Id="rId21" Type="http://schemas.openxmlformats.org/officeDocument/2006/relationships/tags" Target="../tags/tag15.xml"/><Relationship Id="rId20" Type="http://schemas.openxmlformats.org/officeDocument/2006/relationships/tags" Target="../tags/tag14.xml"/><Relationship Id="rId2" Type="http://schemas.openxmlformats.org/officeDocument/2006/relationships/image" Target="../media/image4.png"/><Relationship Id="rId19" Type="http://schemas.openxmlformats.org/officeDocument/2006/relationships/tags" Target="../tags/tag13.xml"/><Relationship Id="rId18" Type="http://schemas.openxmlformats.org/officeDocument/2006/relationships/tags" Target="../tags/tag12.xml"/><Relationship Id="rId17" Type="http://schemas.openxmlformats.org/officeDocument/2006/relationships/tags" Target="../tags/tag11.xml"/><Relationship Id="rId16" Type="http://schemas.openxmlformats.org/officeDocument/2006/relationships/tags" Target="../tags/tag10.xml"/><Relationship Id="rId15" Type="http://schemas.openxmlformats.org/officeDocument/2006/relationships/tags" Target="../tags/tag9.xml"/><Relationship Id="rId14" Type="http://schemas.openxmlformats.org/officeDocument/2006/relationships/tags" Target="../tags/tag8.xml"/><Relationship Id="rId13" Type="http://schemas.openxmlformats.org/officeDocument/2006/relationships/tags" Target="../tags/tag7.xml"/><Relationship Id="rId12" Type="http://schemas.openxmlformats.org/officeDocument/2006/relationships/tags" Target="../tags/tag6.xml"/><Relationship Id="rId11" Type="http://schemas.openxmlformats.org/officeDocument/2006/relationships/tags" Target="../tags/tag5.xml"/><Relationship Id="rId10" Type="http://schemas.openxmlformats.org/officeDocument/2006/relationships/tags" Target="../tags/tag4.xml"/><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7.xml"/><Relationship Id="rId4" Type="http://schemas.openxmlformats.org/officeDocument/2006/relationships/image" Target="../media/image23.webp"/><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0" y="-8021"/>
            <a:ext cx="6087237" cy="6866021"/>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rcRect l="7255"/>
          <a:stretch>
            <a:fillRect/>
          </a:stretch>
        </p:blipFill>
        <p:spPr>
          <a:xfrm>
            <a:off x="2640144" y="-8021"/>
            <a:ext cx="9551856" cy="6866021"/>
          </a:xfrm>
          <a:custGeom>
            <a:avLst/>
            <a:gdLst>
              <a:gd name="connsiteX0" fmla="*/ 0 w 9551856"/>
              <a:gd name="connsiteY0" fmla="*/ 0 h 6866021"/>
              <a:gd name="connsiteX1" fmla="*/ 9551856 w 9551856"/>
              <a:gd name="connsiteY1" fmla="*/ 0 h 6866021"/>
              <a:gd name="connsiteX2" fmla="*/ 9551856 w 9551856"/>
              <a:gd name="connsiteY2" fmla="*/ 6866021 h 6866021"/>
              <a:gd name="connsiteX3" fmla="*/ 5318936 w 9551856"/>
              <a:gd name="connsiteY3" fmla="*/ 6866021 h 6866021"/>
              <a:gd name="connsiteX4" fmla="*/ 5325534 w 9551856"/>
              <a:gd name="connsiteY4" fmla="*/ 6823456 h 6866021"/>
              <a:gd name="connsiteX5" fmla="*/ 4852856 w 9551856"/>
              <a:gd name="connsiteY5" fmla="*/ 4961021 h 6866021"/>
              <a:gd name="connsiteX6" fmla="*/ 1919156 w 9551856"/>
              <a:gd name="connsiteY6" fmla="*/ 2078121 h 6866021"/>
              <a:gd name="connsiteX7" fmla="*/ 61781 w 9551856"/>
              <a:gd name="connsiteY7" fmla="*/ 70197 h 6866021"/>
              <a:gd name="connsiteX8" fmla="*/ 0 w 9551856"/>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51856" h="6866021">
                <a:moveTo>
                  <a:pt x="0" y="0"/>
                </a:moveTo>
                <a:lnTo>
                  <a:pt x="9551856" y="0"/>
                </a:lnTo>
                <a:lnTo>
                  <a:pt x="9551856" y="6866021"/>
                </a:lnTo>
                <a:lnTo>
                  <a:pt x="5318936" y="6866021"/>
                </a:lnTo>
                <a:lnTo>
                  <a:pt x="5325534" y="6823456"/>
                </a:lnTo>
                <a:cubicBezTo>
                  <a:pt x="5385859" y="6319921"/>
                  <a:pt x="5264019" y="5607133"/>
                  <a:pt x="4852856" y="4961021"/>
                </a:cubicBezTo>
                <a:cubicBezTo>
                  <a:pt x="4304639" y="4099538"/>
                  <a:pt x="2763706" y="2945954"/>
                  <a:pt x="1919156" y="2078121"/>
                </a:cubicBezTo>
                <a:cubicBezTo>
                  <a:pt x="1232959" y="1373007"/>
                  <a:pt x="523008" y="592436"/>
                  <a:pt x="61781" y="70197"/>
                </a:cubicBezTo>
                <a:lnTo>
                  <a:pt x="0" y="0"/>
                </a:lnTo>
                <a:close/>
              </a:path>
            </a:pathLst>
          </a:custGeom>
        </p:spPr>
      </p:pic>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rcRect l="57528"/>
          <a:stretch>
            <a:fillRect/>
          </a:stretch>
        </p:blipFill>
        <p:spPr>
          <a:xfrm>
            <a:off x="7817749" y="0"/>
            <a:ext cx="4374251" cy="6866022"/>
          </a:xfrm>
          <a:custGeom>
            <a:avLst/>
            <a:gdLst>
              <a:gd name="connsiteX0" fmla="*/ 207961 w 4374251"/>
              <a:gd name="connsiteY0" fmla="*/ 0 h 6866022"/>
              <a:gd name="connsiteX1" fmla="*/ 4374251 w 4374251"/>
              <a:gd name="connsiteY1" fmla="*/ 0 h 6866022"/>
              <a:gd name="connsiteX2" fmla="*/ 4374251 w 4374251"/>
              <a:gd name="connsiteY2" fmla="*/ 6866022 h 6866022"/>
              <a:gd name="connsiteX3" fmla="*/ 631063 w 4374251"/>
              <a:gd name="connsiteY3" fmla="*/ 6866022 h 6866022"/>
              <a:gd name="connsiteX4" fmla="*/ 630878 w 4374251"/>
              <a:gd name="connsiteY4" fmla="*/ 6865758 h 6866022"/>
              <a:gd name="connsiteX5" fmla="*/ 209319 w 4374251"/>
              <a:gd name="connsiteY5" fmla="*/ 5807911 h 6866022"/>
              <a:gd name="connsiteX6" fmla="*/ 31519 w 4374251"/>
              <a:gd name="connsiteY6" fmla="*/ 1401011 h 6866022"/>
              <a:gd name="connsiteX7" fmla="*/ 179950 w 4374251"/>
              <a:gd name="connsiteY7" fmla="*/ 107992 h 6866022"/>
              <a:gd name="connsiteX8" fmla="*/ 207961 w 4374251"/>
              <a:gd name="connsiteY8" fmla="*/ 0 h 6866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4251" h="6866022">
                <a:moveTo>
                  <a:pt x="207961" y="0"/>
                </a:moveTo>
                <a:lnTo>
                  <a:pt x="4374251" y="0"/>
                </a:lnTo>
                <a:lnTo>
                  <a:pt x="4374251" y="6866022"/>
                </a:lnTo>
                <a:lnTo>
                  <a:pt x="631063" y="6866022"/>
                </a:lnTo>
                <a:lnTo>
                  <a:pt x="630878" y="6865758"/>
                </a:lnTo>
                <a:cubicBezTo>
                  <a:pt x="455820" y="6599792"/>
                  <a:pt x="312110" y="6262598"/>
                  <a:pt x="209319" y="5807911"/>
                </a:cubicBezTo>
                <a:cubicBezTo>
                  <a:pt x="-25631" y="4768628"/>
                  <a:pt x="-25631" y="2476278"/>
                  <a:pt x="31519" y="1401011"/>
                </a:cubicBezTo>
                <a:cubicBezTo>
                  <a:pt x="60094" y="863378"/>
                  <a:pt x="101369" y="440573"/>
                  <a:pt x="179950" y="107992"/>
                </a:cubicBezTo>
                <a:lnTo>
                  <a:pt x="207961" y="0"/>
                </a:lnTo>
                <a:close/>
              </a:path>
            </a:pathLst>
          </a:custGeom>
        </p:spPr>
      </p:pic>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rcRect r="36345"/>
          <a:stretch>
            <a:fillRect/>
          </a:stretch>
        </p:blipFill>
        <p:spPr>
          <a:xfrm>
            <a:off x="0" y="0"/>
            <a:ext cx="6555844" cy="6866022"/>
          </a:xfrm>
          <a:custGeom>
            <a:avLst/>
            <a:gdLst>
              <a:gd name="connsiteX0" fmla="*/ 0 w 6555844"/>
              <a:gd name="connsiteY0" fmla="*/ 0 h 6866022"/>
              <a:gd name="connsiteX1" fmla="*/ 6132742 w 6555844"/>
              <a:gd name="connsiteY1" fmla="*/ 0 h 6866022"/>
              <a:gd name="connsiteX2" fmla="*/ 6104731 w 6555844"/>
              <a:gd name="connsiteY2" fmla="*/ 107992 h 6866022"/>
              <a:gd name="connsiteX3" fmla="*/ 5956300 w 6555844"/>
              <a:gd name="connsiteY3" fmla="*/ 1401011 h 6866022"/>
              <a:gd name="connsiteX4" fmla="*/ 6134100 w 6555844"/>
              <a:gd name="connsiteY4" fmla="*/ 5807911 h 6866022"/>
              <a:gd name="connsiteX5" fmla="*/ 6555659 w 6555844"/>
              <a:gd name="connsiteY5" fmla="*/ 6865758 h 6866022"/>
              <a:gd name="connsiteX6" fmla="*/ 6555844 w 6555844"/>
              <a:gd name="connsiteY6" fmla="*/ 6866022 h 6866022"/>
              <a:gd name="connsiteX7" fmla="*/ 0 w 6555844"/>
              <a:gd name="connsiteY7" fmla="*/ 6866022 h 6866022"/>
              <a:gd name="connsiteX8" fmla="*/ 0 w 6555844"/>
              <a:gd name="connsiteY8" fmla="*/ 0 h 6866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55844" h="6866022">
                <a:moveTo>
                  <a:pt x="0" y="0"/>
                </a:moveTo>
                <a:lnTo>
                  <a:pt x="6132742" y="0"/>
                </a:lnTo>
                <a:lnTo>
                  <a:pt x="6104731" y="107992"/>
                </a:lnTo>
                <a:cubicBezTo>
                  <a:pt x="6026150" y="440573"/>
                  <a:pt x="5984875" y="863378"/>
                  <a:pt x="5956300" y="1401011"/>
                </a:cubicBezTo>
                <a:cubicBezTo>
                  <a:pt x="5899150" y="2476278"/>
                  <a:pt x="5899150" y="4768628"/>
                  <a:pt x="6134100" y="5807911"/>
                </a:cubicBezTo>
                <a:cubicBezTo>
                  <a:pt x="6236891" y="6262598"/>
                  <a:pt x="6380601" y="6599792"/>
                  <a:pt x="6555659" y="6865758"/>
                </a:cubicBezTo>
                <a:lnTo>
                  <a:pt x="6555844" y="6866022"/>
                </a:lnTo>
                <a:lnTo>
                  <a:pt x="0" y="6866022"/>
                </a:lnTo>
                <a:lnTo>
                  <a:pt x="0" y="0"/>
                </a:lnTo>
                <a:close/>
              </a:path>
            </a:pathLst>
          </a:custGeom>
        </p:spPr>
      </p:pic>
      <p:grpSp>
        <p:nvGrpSpPr>
          <p:cNvPr id="22" name="组合 21"/>
          <p:cNvGrpSpPr/>
          <p:nvPr/>
        </p:nvGrpSpPr>
        <p:grpSpPr>
          <a:xfrm>
            <a:off x="5218942" y="4887383"/>
            <a:ext cx="1754116" cy="482402"/>
            <a:chOff x="5236633" y="4887383"/>
            <a:chExt cx="1754116" cy="482402"/>
          </a:xfrm>
        </p:grpSpPr>
        <p:sp>
          <p:nvSpPr>
            <p:cNvPr id="20" name="圆角矩形 19"/>
            <p:cNvSpPr/>
            <p:nvPr/>
          </p:nvSpPr>
          <p:spPr>
            <a:xfrm>
              <a:off x="5330836" y="4936668"/>
              <a:ext cx="1565710" cy="383833"/>
            </a:xfrm>
            <a:prstGeom prst="roundRect">
              <a:avLst>
                <a:gd name="adj" fmla="val 50000"/>
              </a:avLst>
            </a:prstGeom>
            <a:gradFill flip="none" rotWithShape="1">
              <a:gsLst>
                <a:gs pos="0">
                  <a:srgbClr val="0F5499"/>
                </a:gs>
                <a:gs pos="100000">
                  <a:srgbClr val="74B3F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21" name="圆角矩形 20"/>
            <p:cNvSpPr/>
            <p:nvPr/>
          </p:nvSpPr>
          <p:spPr>
            <a:xfrm>
              <a:off x="5236633" y="4887383"/>
              <a:ext cx="1754116" cy="482402"/>
            </a:xfrm>
            <a:prstGeom prst="roundRect">
              <a:avLst>
                <a:gd name="adj" fmla="val 50000"/>
              </a:avLst>
            </a:prstGeom>
            <a:noFill/>
            <a:ln>
              <a:solidFill>
                <a:srgbClr val="89C1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
        <p:nvSpPr>
          <p:cNvPr id="23" name="文本框 22"/>
          <p:cNvSpPr txBox="1"/>
          <p:nvPr/>
        </p:nvSpPr>
        <p:spPr>
          <a:xfrm>
            <a:off x="4857750" y="4974590"/>
            <a:ext cx="2490470" cy="306705"/>
          </a:xfrm>
          <a:prstGeom prst="rect">
            <a:avLst/>
          </a:prstGeom>
          <a:noFill/>
        </p:spPr>
        <p:txBody>
          <a:bodyPr wrap="square" rtlCol="0">
            <a:spAutoFit/>
          </a:bodyPr>
          <a:lstStyle/>
          <a:p>
            <a:pPr algn="ctr"/>
            <a:r>
              <a:rPr lang="zh-CN"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sym typeface="+mn-ea"/>
              </a:rPr>
              <a:t>新创信息科技</a:t>
            </a:r>
            <a:endParaRPr lang="zh-CN" altLang="en-US" sz="1400" dirty="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nvGrpSpPr>
          <p:cNvPr id="19" name="组合 18"/>
          <p:cNvGrpSpPr/>
          <p:nvPr/>
        </p:nvGrpSpPr>
        <p:grpSpPr>
          <a:xfrm>
            <a:off x="2409825" y="1888490"/>
            <a:ext cx="7162165" cy="2776723"/>
            <a:chOff x="2717530" y="1464315"/>
            <a:chExt cx="6756940" cy="2776641"/>
          </a:xfrm>
        </p:grpSpPr>
        <p:sp>
          <p:nvSpPr>
            <p:cNvPr id="16" name="文本框 15"/>
            <p:cNvSpPr txBox="1"/>
            <p:nvPr/>
          </p:nvSpPr>
          <p:spPr>
            <a:xfrm>
              <a:off x="2717530" y="1837658"/>
              <a:ext cx="6756940" cy="1014700"/>
            </a:xfrm>
            <a:prstGeom prst="rect">
              <a:avLst/>
            </a:prstGeom>
            <a:noFill/>
          </p:spPr>
          <p:txBody>
            <a:bodyPr wrap="square" rtlCol="0">
              <a:spAutoFit/>
            </a:bodyPr>
            <a:lstStyle/>
            <a:p>
              <a:pPr algn="dist"/>
              <a:r>
                <a:rPr lang="zh-CN" altLang="en-US" sz="6000" dirty="0" smtClean="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防范青少年</a:t>
              </a:r>
              <a:r>
                <a:rPr lang="zh-CN" altLang="en-US" sz="6000" dirty="0" smtClean="0">
                  <a:ln w="6350">
                    <a:solidFill>
                      <a:srgbClr val="9C2B28"/>
                    </a:solidFill>
                  </a:ln>
                  <a:gradFill flip="none" rotWithShape="1">
                    <a:gsLst>
                      <a:gs pos="0">
                        <a:srgbClr val="CC3A36"/>
                      </a:gs>
                      <a:gs pos="100000">
                        <a:srgbClr val="E27774"/>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滥用药物</a:t>
              </a:r>
              <a:endParaRPr lang="zh-CN" altLang="en-US" sz="6000" dirty="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17" name="文本框 16"/>
            <p:cNvSpPr txBox="1"/>
            <p:nvPr/>
          </p:nvSpPr>
          <p:spPr>
            <a:xfrm>
              <a:off x="4532360" y="1464315"/>
              <a:ext cx="3285490" cy="368289"/>
            </a:xfrm>
            <a:prstGeom prst="rect">
              <a:avLst/>
            </a:prstGeom>
            <a:noFill/>
          </p:spPr>
          <p:txBody>
            <a:bodyPr wrap="square" rtlCol="0">
              <a:spAutoFit/>
            </a:bodyPr>
            <a:lstStyle/>
            <a:p>
              <a:pPr algn="ctr"/>
              <a:endParaRPr lang="zh-CN" dirty="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sp>
          <p:nvSpPr>
            <p:cNvPr id="18" name="文本框 17"/>
            <p:cNvSpPr txBox="1"/>
            <p:nvPr/>
          </p:nvSpPr>
          <p:spPr>
            <a:xfrm>
              <a:off x="2800215" y="2857332"/>
              <a:ext cx="6591570" cy="138362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青少年是国家的未来和希望，</a:t>
              </a:r>
              <a:endPar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gn="ctr">
                <a:lnSpc>
                  <a:spcPct val="150000"/>
                </a:lnSpc>
              </a:pPr>
              <a:r>
                <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预防药物滥用和远离毒品对于青少年至关重要。</a:t>
              </a:r>
              <a:endPar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gn="ctr">
                <a:lnSpc>
                  <a:spcPct val="150000"/>
                </a:lnSpc>
              </a:pPr>
              <a:r>
                <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家庭、学校和社会应该共同努力，</a:t>
              </a:r>
              <a:endPar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gn="ctr">
                <a:lnSpc>
                  <a:spcPct val="150000"/>
                </a:lnSpc>
              </a:pPr>
              <a:r>
                <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为青少年创造一个安全、健康的成长环境。</a:t>
              </a:r>
              <a:endPar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grpSp>
      <p:grpSp>
        <p:nvGrpSpPr>
          <p:cNvPr id="31" name="组合 30"/>
          <p:cNvGrpSpPr/>
          <p:nvPr/>
        </p:nvGrpSpPr>
        <p:grpSpPr>
          <a:xfrm>
            <a:off x="5814483" y="1488126"/>
            <a:ext cx="563034" cy="110250"/>
            <a:chOff x="2002055" y="-847023"/>
            <a:chExt cx="884787" cy="173254"/>
          </a:xfrm>
        </p:grpSpPr>
        <p:sp>
          <p:nvSpPr>
            <p:cNvPr id="27" name="椭圆 26"/>
            <p:cNvSpPr/>
            <p:nvPr/>
          </p:nvSpPr>
          <p:spPr>
            <a:xfrm>
              <a:off x="2002055"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28" name="椭圆 27"/>
            <p:cNvSpPr/>
            <p:nvPr/>
          </p:nvSpPr>
          <p:spPr>
            <a:xfrm>
              <a:off x="2239233"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29" name="椭圆 28"/>
            <p:cNvSpPr/>
            <p:nvPr/>
          </p:nvSpPr>
          <p:spPr>
            <a:xfrm>
              <a:off x="2476411"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30" name="椭圆 29"/>
            <p:cNvSpPr/>
            <p:nvPr/>
          </p:nvSpPr>
          <p:spPr>
            <a:xfrm>
              <a:off x="2713588"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1" y="4191000"/>
            <a:ext cx="2364493" cy="2667000"/>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rcRect l="7255"/>
          <a:stretch>
            <a:fillRect/>
          </a:stretch>
        </p:blipFill>
        <p:spPr>
          <a:xfrm>
            <a:off x="9141952" y="-8021"/>
            <a:ext cx="3050047" cy="2192421"/>
          </a:xfrm>
          <a:custGeom>
            <a:avLst/>
            <a:gdLst>
              <a:gd name="connsiteX0" fmla="*/ 0 w 6141940"/>
              <a:gd name="connsiteY0" fmla="*/ 0 h 4414921"/>
              <a:gd name="connsiteX1" fmla="*/ 6141940 w 6141940"/>
              <a:gd name="connsiteY1" fmla="*/ 0 h 4414921"/>
              <a:gd name="connsiteX2" fmla="*/ 6141940 w 6141940"/>
              <a:gd name="connsiteY2" fmla="*/ 2649621 h 4414921"/>
              <a:gd name="connsiteX3" fmla="*/ 3551140 w 6141940"/>
              <a:gd name="connsiteY3" fmla="*/ 2649621 h 4414921"/>
              <a:gd name="connsiteX4" fmla="*/ 3551140 w 6141940"/>
              <a:gd name="connsiteY4" fmla="*/ 4414921 h 4414921"/>
              <a:gd name="connsiteX5" fmla="*/ 3420130 w 6141940"/>
              <a:gd name="connsiteY5" fmla="*/ 4414921 h 4414921"/>
              <a:gd name="connsiteX6" fmla="*/ 3424372 w 6141940"/>
              <a:gd name="connsiteY6" fmla="*/ 4387552 h 4414921"/>
              <a:gd name="connsiteX7" fmla="*/ 3120436 w 6141940"/>
              <a:gd name="connsiteY7" fmla="*/ 3189987 h 4414921"/>
              <a:gd name="connsiteX8" fmla="*/ 1234037 w 6141940"/>
              <a:gd name="connsiteY8" fmla="*/ 1336253 h 4414921"/>
              <a:gd name="connsiteX9" fmla="*/ 39726 w 6141940"/>
              <a:gd name="connsiteY9" fmla="*/ 45137 h 4414921"/>
              <a:gd name="connsiteX10" fmla="*/ 0 w 6141940"/>
              <a:gd name="connsiteY10" fmla="*/ 0 h 4414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41940" h="4414921">
                <a:moveTo>
                  <a:pt x="0" y="0"/>
                </a:moveTo>
                <a:lnTo>
                  <a:pt x="6141940" y="0"/>
                </a:lnTo>
                <a:lnTo>
                  <a:pt x="6141940" y="2649621"/>
                </a:lnTo>
                <a:lnTo>
                  <a:pt x="3551140" y="2649621"/>
                </a:lnTo>
                <a:lnTo>
                  <a:pt x="3551140" y="4414921"/>
                </a:lnTo>
                <a:lnTo>
                  <a:pt x="3420130" y="4414921"/>
                </a:lnTo>
                <a:lnTo>
                  <a:pt x="3424372" y="4387552"/>
                </a:lnTo>
                <a:cubicBezTo>
                  <a:pt x="3463162" y="4063773"/>
                  <a:pt x="3384818" y="3605443"/>
                  <a:pt x="3120436" y="3189987"/>
                </a:cubicBezTo>
                <a:cubicBezTo>
                  <a:pt x="2767926" y="2636045"/>
                  <a:pt x="1777091" y="1894278"/>
                  <a:pt x="1234037" y="1336253"/>
                </a:cubicBezTo>
                <a:cubicBezTo>
                  <a:pt x="792805" y="882857"/>
                  <a:pt x="336300" y="380942"/>
                  <a:pt x="39726" y="45137"/>
                </a:cubicBezTo>
                <a:lnTo>
                  <a:pt x="0" y="0"/>
                </a:lnTo>
                <a:close/>
              </a:path>
            </a:pathLst>
          </a:custGeom>
        </p:spPr>
      </p:pic>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rcRect l="57528"/>
          <a:stretch>
            <a:fillRect/>
          </a:stretch>
        </p:blipFill>
        <p:spPr>
          <a:xfrm>
            <a:off x="10401300" y="0"/>
            <a:ext cx="1790700" cy="2810764"/>
          </a:xfrm>
          <a:custGeom>
            <a:avLst/>
            <a:gdLst>
              <a:gd name="connsiteX0" fmla="*/ 148095 w 3115035"/>
              <a:gd name="connsiteY0" fmla="*/ 0 h 4889500"/>
              <a:gd name="connsiteX1" fmla="*/ 3115035 w 3115035"/>
              <a:gd name="connsiteY1" fmla="*/ 0 h 4889500"/>
              <a:gd name="connsiteX2" fmla="*/ 3115035 w 3115035"/>
              <a:gd name="connsiteY2" fmla="*/ 3352800 h 4889500"/>
              <a:gd name="connsiteX3" fmla="*/ 981435 w 3115035"/>
              <a:gd name="connsiteY3" fmla="*/ 3352800 h 4889500"/>
              <a:gd name="connsiteX4" fmla="*/ 981435 w 3115035"/>
              <a:gd name="connsiteY4" fmla="*/ 4838700 h 4889500"/>
              <a:gd name="connsiteX5" fmla="*/ 3115035 w 3115035"/>
              <a:gd name="connsiteY5" fmla="*/ 4838700 h 4889500"/>
              <a:gd name="connsiteX6" fmla="*/ 3115035 w 3115035"/>
              <a:gd name="connsiteY6" fmla="*/ 4889500 h 4889500"/>
              <a:gd name="connsiteX7" fmla="*/ 449399 w 3115035"/>
              <a:gd name="connsiteY7" fmla="*/ 4889500 h 4889500"/>
              <a:gd name="connsiteX8" fmla="*/ 449267 w 3115035"/>
              <a:gd name="connsiteY8" fmla="*/ 4889312 h 4889500"/>
              <a:gd name="connsiteX9" fmla="*/ 149062 w 3115035"/>
              <a:gd name="connsiteY9" fmla="*/ 4135988 h 4889500"/>
              <a:gd name="connsiteX10" fmla="*/ 22446 w 3115035"/>
              <a:gd name="connsiteY10" fmla="*/ 997702 h 4889500"/>
              <a:gd name="connsiteX11" fmla="*/ 128148 w 3115035"/>
              <a:gd name="connsiteY11" fmla="*/ 76904 h 4889500"/>
              <a:gd name="connsiteX12" fmla="*/ 148095 w 3115035"/>
              <a:gd name="connsiteY12" fmla="*/ 0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035" h="4889500">
                <a:moveTo>
                  <a:pt x="148095" y="0"/>
                </a:moveTo>
                <a:lnTo>
                  <a:pt x="3115035" y="0"/>
                </a:lnTo>
                <a:lnTo>
                  <a:pt x="3115035" y="3352800"/>
                </a:lnTo>
                <a:lnTo>
                  <a:pt x="981435" y="3352800"/>
                </a:lnTo>
                <a:lnTo>
                  <a:pt x="981435" y="4838700"/>
                </a:lnTo>
                <a:lnTo>
                  <a:pt x="3115035" y="4838700"/>
                </a:lnTo>
                <a:lnTo>
                  <a:pt x="3115035" y="4889500"/>
                </a:lnTo>
                <a:lnTo>
                  <a:pt x="449399" y="4889500"/>
                </a:lnTo>
                <a:lnTo>
                  <a:pt x="449267" y="4889312"/>
                </a:lnTo>
                <a:cubicBezTo>
                  <a:pt x="324603" y="4699910"/>
                  <a:pt x="222263" y="4459784"/>
                  <a:pt x="149062" y="4135988"/>
                </a:cubicBezTo>
                <a:cubicBezTo>
                  <a:pt x="-18253" y="3395883"/>
                  <a:pt x="-18253" y="1763432"/>
                  <a:pt x="22446" y="997702"/>
                </a:cubicBezTo>
                <a:cubicBezTo>
                  <a:pt x="42795" y="614837"/>
                  <a:pt x="72188" y="313745"/>
                  <a:pt x="128148" y="76904"/>
                </a:cubicBezTo>
                <a:lnTo>
                  <a:pt x="148095" y="0"/>
                </a:lnTo>
                <a:close/>
              </a:path>
            </a:pathLst>
          </a:custGeom>
        </p:spPr>
      </p:pic>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rcRect r="71899" b="67090"/>
          <a:stretch>
            <a:fillRect/>
          </a:stretch>
        </p:blipFill>
        <p:spPr>
          <a:xfrm>
            <a:off x="0" y="5814963"/>
            <a:ext cx="1651000" cy="1289016"/>
          </a:xfrm>
          <a:custGeom>
            <a:avLst/>
            <a:gdLst>
              <a:gd name="connsiteX0" fmla="*/ 0 w 2374900"/>
              <a:gd name="connsiteY0" fmla="*/ 0 h 1854200"/>
              <a:gd name="connsiteX1" fmla="*/ 2374900 w 2374900"/>
              <a:gd name="connsiteY1" fmla="*/ 0 h 1854200"/>
              <a:gd name="connsiteX2" fmla="*/ 2374900 w 2374900"/>
              <a:gd name="connsiteY2" fmla="*/ 1854200 h 1854200"/>
              <a:gd name="connsiteX3" fmla="*/ 0 w 2374900"/>
              <a:gd name="connsiteY3" fmla="*/ 1854200 h 1854200"/>
              <a:gd name="connsiteX4" fmla="*/ 0 w 2374900"/>
              <a:gd name="connsiteY4" fmla="*/ 0 h 185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4900" h="1854200">
                <a:moveTo>
                  <a:pt x="0" y="0"/>
                </a:moveTo>
                <a:lnTo>
                  <a:pt x="2374900" y="0"/>
                </a:lnTo>
                <a:lnTo>
                  <a:pt x="2374900" y="1854200"/>
                </a:lnTo>
                <a:lnTo>
                  <a:pt x="0" y="1854200"/>
                </a:lnTo>
                <a:lnTo>
                  <a:pt x="0" y="0"/>
                </a:lnTo>
                <a:close/>
              </a:path>
            </a:pathLst>
          </a:custGeom>
        </p:spPr>
      </p:pic>
      <p:grpSp>
        <p:nvGrpSpPr>
          <p:cNvPr id="2" name="组合 1"/>
          <p:cNvGrpSpPr/>
          <p:nvPr/>
        </p:nvGrpSpPr>
        <p:grpSpPr>
          <a:xfrm>
            <a:off x="4588794" y="337591"/>
            <a:ext cx="3101950" cy="532776"/>
            <a:chOff x="4588794" y="337591"/>
            <a:chExt cx="3101950" cy="532776"/>
          </a:xfrm>
        </p:grpSpPr>
        <p:sp>
          <p:nvSpPr>
            <p:cNvPr id="37" name="圆角矩形 36"/>
            <p:cNvSpPr/>
            <p:nvPr/>
          </p:nvSpPr>
          <p:spPr>
            <a:xfrm>
              <a:off x="4588794" y="337591"/>
              <a:ext cx="3101950" cy="532776"/>
            </a:xfrm>
            <a:prstGeom prst="roundRect">
              <a:avLst>
                <a:gd name="adj" fmla="val 50000"/>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61" name="椭圆 60"/>
            <p:cNvSpPr/>
            <p:nvPr/>
          </p:nvSpPr>
          <p:spPr>
            <a:xfrm>
              <a:off x="4720101"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2" name="椭圆 61"/>
            <p:cNvSpPr/>
            <p:nvPr/>
          </p:nvSpPr>
          <p:spPr>
            <a:xfrm>
              <a:off x="7449187"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
        <p:nvSpPr>
          <p:cNvPr id="60" name="文本框 59"/>
          <p:cNvSpPr txBox="1"/>
          <p:nvPr/>
        </p:nvSpPr>
        <p:spPr>
          <a:xfrm>
            <a:off x="4874121" y="269931"/>
            <a:ext cx="2531297" cy="515526"/>
          </a:xfrm>
          <a:prstGeom prst="rect">
            <a:avLst/>
          </a:prstGeom>
          <a:noFill/>
        </p:spPr>
        <p:txBody>
          <a:bodyPr wrap="square" rtlCol="0">
            <a:spAutoFit/>
          </a:bodyPr>
          <a:lstStyle/>
          <a:p>
            <a:pPr algn="ctr">
              <a:lnSpc>
                <a:spcPct val="150000"/>
              </a:lnSpc>
            </a:pPr>
            <a:r>
              <a:rPr lang="zh-CN" altLang="en-US" sz="20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rPr>
              <a:t>毒品对青少年危害</a:t>
            </a:r>
            <a:endParaRPr lang="zh-CN" altLang="en-US" sz="2000" dirty="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nvGrpSpPr>
          <p:cNvPr id="64" name="组合 63"/>
          <p:cNvGrpSpPr/>
          <p:nvPr/>
        </p:nvGrpSpPr>
        <p:grpSpPr>
          <a:xfrm>
            <a:off x="11537068" y="6580300"/>
            <a:ext cx="413475" cy="80964"/>
            <a:chOff x="2002055" y="-847023"/>
            <a:chExt cx="884787" cy="173254"/>
          </a:xfrm>
        </p:grpSpPr>
        <p:sp>
          <p:nvSpPr>
            <p:cNvPr id="65" name="椭圆 64"/>
            <p:cNvSpPr/>
            <p:nvPr/>
          </p:nvSpPr>
          <p:spPr>
            <a:xfrm>
              <a:off x="2002055"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6" name="椭圆 65"/>
            <p:cNvSpPr/>
            <p:nvPr/>
          </p:nvSpPr>
          <p:spPr>
            <a:xfrm>
              <a:off x="2239233"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7" name="椭圆 66"/>
            <p:cNvSpPr/>
            <p:nvPr/>
          </p:nvSpPr>
          <p:spPr>
            <a:xfrm>
              <a:off x="2476411"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8" name="椭圆 67"/>
            <p:cNvSpPr/>
            <p:nvPr/>
          </p:nvSpPr>
          <p:spPr>
            <a:xfrm>
              <a:off x="2713588"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grpSp>
        <p:nvGrpSpPr>
          <p:cNvPr id="10" name="组合 9"/>
          <p:cNvGrpSpPr/>
          <p:nvPr/>
        </p:nvGrpSpPr>
        <p:grpSpPr>
          <a:xfrm>
            <a:off x="3996593" y="1844923"/>
            <a:ext cx="4198815" cy="3633813"/>
            <a:chOff x="3996593" y="1844923"/>
            <a:chExt cx="4198815" cy="3633813"/>
          </a:xfrm>
        </p:grpSpPr>
        <p:pic>
          <p:nvPicPr>
            <p:cNvPr id="30" name="图片 29" descr="Campaign of stop with couple using face mask"/>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4008" b="95038" l="4633" r="94089"/>
                      </a14:imgEffect>
                    </a14:imgLayer>
                  </a14:imgProps>
                </a:ext>
                <a:ext uri="{28A0092B-C50C-407E-A947-70E740481C1C}">
                  <a14:useLocalDpi xmlns:a14="http://schemas.microsoft.com/office/drawing/2010/main" val="0"/>
                </a:ext>
              </a:extLst>
            </a:blip>
            <a:srcRect/>
            <a:stretch>
              <a:fillRect/>
            </a:stretch>
          </p:blipFill>
          <p:spPr bwMode="auto">
            <a:xfrm>
              <a:off x="3996593" y="1844923"/>
              <a:ext cx="4198815" cy="3514664"/>
            </a:xfrm>
            <a:custGeom>
              <a:avLst/>
              <a:gdLst>
                <a:gd name="connsiteX0" fmla="*/ 0 w 5336564"/>
                <a:gd name="connsiteY0" fmla="*/ 0 h 4467029"/>
                <a:gd name="connsiteX1" fmla="*/ 5336564 w 5336564"/>
                <a:gd name="connsiteY1" fmla="*/ 0 h 4467029"/>
                <a:gd name="connsiteX2" fmla="*/ 5336564 w 5336564"/>
                <a:gd name="connsiteY2" fmla="*/ 3821230 h 4467029"/>
                <a:gd name="connsiteX3" fmla="*/ 265643 w 5336564"/>
                <a:gd name="connsiteY3" fmla="*/ 3821230 h 4467029"/>
                <a:gd name="connsiteX4" fmla="*/ 265643 w 5336564"/>
                <a:gd name="connsiteY4" fmla="*/ 4467029 h 4467029"/>
                <a:gd name="connsiteX5" fmla="*/ 0 w 5336564"/>
                <a:gd name="connsiteY5" fmla="*/ 4467029 h 4467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36564" h="4467029">
                  <a:moveTo>
                    <a:pt x="0" y="0"/>
                  </a:moveTo>
                  <a:lnTo>
                    <a:pt x="5336564" y="0"/>
                  </a:lnTo>
                  <a:lnTo>
                    <a:pt x="5336564" y="3821230"/>
                  </a:lnTo>
                  <a:lnTo>
                    <a:pt x="265643" y="3821230"/>
                  </a:lnTo>
                  <a:lnTo>
                    <a:pt x="265643" y="4467029"/>
                  </a:lnTo>
                  <a:lnTo>
                    <a:pt x="0" y="4467029"/>
                  </a:lnTo>
                  <a:close/>
                </a:path>
              </a:pathLst>
            </a:custGeom>
            <a:noFill/>
            <a:extLst>
              <a:ext uri="{909E8E84-426E-40DD-AFC4-6F175D3DCCD1}">
                <a14:hiddenFill xmlns:a14="http://schemas.microsoft.com/office/drawing/2010/main">
                  <a:solidFill>
                    <a:srgbClr val="FFFFFF"/>
                  </a:solidFill>
                </a14:hiddenFill>
              </a:ext>
            </a:extLst>
          </p:spPr>
        </p:pic>
        <p:sp>
          <p:nvSpPr>
            <p:cNvPr id="35" name="椭圆 34"/>
            <p:cNvSpPr/>
            <p:nvPr/>
          </p:nvSpPr>
          <p:spPr>
            <a:xfrm>
              <a:off x="4181986" y="4364255"/>
              <a:ext cx="3828029" cy="1114481"/>
            </a:xfrm>
            <a:prstGeom prst="ellipse">
              <a:avLst/>
            </a:prstGeom>
            <a:gradFill>
              <a:gsLst>
                <a:gs pos="0">
                  <a:srgbClr val="115EAB"/>
                </a:gs>
                <a:gs pos="100000">
                  <a:srgbClr val="89C1F7"/>
                </a:gs>
              </a:gsLst>
              <a:lin ang="16200000" scaled="1"/>
            </a:gra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38" name="矩形 37"/>
            <p:cNvSpPr/>
            <p:nvPr/>
          </p:nvSpPr>
          <p:spPr>
            <a:xfrm>
              <a:off x="5045873" y="4736829"/>
              <a:ext cx="2100255" cy="369332"/>
            </a:xfrm>
            <a:prstGeom prst="rect">
              <a:avLst/>
            </a:prstGeom>
          </p:spPr>
          <p:txBody>
            <a:bodyPr wrap="none">
              <a:spAutoFit/>
            </a:bodyPr>
            <a:lstStyle/>
            <a:p>
              <a:r>
                <a:rPr lang="zh-CN" altLang="en-US" dirty="0" smtClean="0">
                  <a:ln w="6350">
                    <a:noFill/>
                  </a:ln>
                  <a:solidFill>
                    <a:schemeClr val="bg1"/>
                  </a:solidFill>
                  <a:latin typeface="江西拙楷" panose="02010600040101010101" pitchFamily="2" charset="-122"/>
                  <a:ea typeface="江西拙楷" panose="02010600040101010101" pitchFamily="2" charset="-122"/>
                  <a:cs typeface="汉仪全唐诗简" panose="00020600040101010101" pitchFamily="18" charset="-122"/>
                </a:rPr>
                <a:t>远离毒品，珍惜健康</a:t>
              </a:r>
              <a:endParaRPr lang="zh-CN" altLang="en-US" dirty="0">
                <a:ln w="6350">
                  <a:noFill/>
                </a:ln>
                <a:solidFill>
                  <a:schemeClr val="bg1"/>
                </a:solidFill>
                <a:latin typeface="江西拙楷" panose="02010600040101010101" pitchFamily="2" charset="-122"/>
                <a:ea typeface="江西拙楷" panose="02010600040101010101" pitchFamily="2" charset="-122"/>
                <a:cs typeface="汉仪全唐诗简" panose="00020600040101010101" pitchFamily="18" charset="-122"/>
              </a:endParaRPr>
            </a:p>
          </p:txBody>
        </p:sp>
      </p:grpSp>
      <p:grpSp>
        <p:nvGrpSpPr>
          <p:cNvPr id="16" name="组合 15"/>
          <p:cNvGrpSpPr/>
          <p:nvPr/>
        </p:nvGrpSpPr>
        <p:grpSpPr>
          <a:xfrm>
            <a:off x="413864" y="1709803"/>
            <a:ext cx="11364273" cy="3859181"/>
            <a:chOff x="394469" y="1693320"/>
            <a:chExt cx="11364273" cy="3859181"/>
          </a:xfrm>
        </p:grpSpPr>
        <p:grpSp>
          <p:nvGrpSpPr>
            <p:cNvPr id="15" name="组合 14"/>
            <p:cNvGrpSpPr/>
            <p:nvPr/>
          </p:nvGrpSpPr>
          <p:grpSpPr>
            <a:xfrm>
              <a:off x="8065310" y="1693320"/>
              <a:ext cx="3693432" cy="1631344"/>
              <a:chOff x="8065310" y="2184400"/>
              <a:chExt cx="3693432" cy="1631344"/>
            </a:xfrm>
          </p:grpSpPr>
          <p:sp>
            <p:nvSpPr>
              <p:cNvPr id="11" name="矩形 10"/>
              <p:cNvSpPr/>
              <p:nvPr/>
            </p:nvSpPr>
            <p:spPr>
              <a:xfrm>
                <a:off x="8065310" y="2184400"/>
                <a:ext cx="2214471" cy="418704"/>
              </a:xfrm>
              <a:prstGeom prst="rect">
                <a:avLst/>
              </a:prstGeom>
            </p:spPr>
            <p:txBody>
              <a:bodyPr wrap="square">
                <a:spAutoFit/>
              </a:bodyPr>
              <a:lstStyle/>
              <a:p>
                <a:pPr>
                  <a:lnSpc>
                    <a:spcPct val="130000"/>
                  </a:lnSpc>
                </a:pPr>
                <a:r>
                  <a:rPr lang="zh-CN" altLang="en-US"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身体</a:t>
                </a:r>
                <a:r>
                  <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依赖性</a:t>
                </a:r>
                <a:endPar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14" name="矩形 13"/>
              <p:cNvSpPr/>
              <p:nvPr/>
            </p:nvSpPr>
            <p:spPr>
              <a:xfrm>
                <a:off x="8092270" y="2603104"/>
                <a:ext cx="3666472" cy="1212640"/>
              </a:xfrm>
              <a:prstGeom prst="rect">
                <a:avLst/>
              </a:prstGeom>
            </p:spPr>
            <p:txBody>
              <a:bodyPr wrap="square">
                <a:spAutoFit/>
              </a:bodyPr>
              <a:lstStyle/>
              <a:p>
                <a:pPr algn="just">
                  <a:lnSpc>
                    <a:spcPct val="130000"/>
                  </a:lnSpc>
                </a:pPr>
                <a:r>
                  <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毒品作用于人体，使人体体能产生适应性改变，形成在药物作用下的新的平衡状态。一旦停掉药物，生理功能就会发生紊乱，出现一系列严重</a:t>
                </a: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反应</a:t>
                </a:r>
                <a:endPar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grpSp>
        <p:grpSp>
          <p:nvGrpSpPr>
            <p:cNvPr id="39" name="组合 38"/>
            <p:cNvGrpSpPr/>
            <p:nvPr/>
          </p:nvGrpSpPr>
          <p:grpSpPr>
            <a:xfrm>
              <a:off x="8065310" y="3921157"/>
              <a:ext cx="3693432" cy="1335109"/>
              <a:chOff x="8065310" y="2184400"/>
              <a:chExt cx="3693432" cy="1335109"/>
            </a:xfrm>
          </p:grpSpPr>
          <p:sp>
            <p:nvSpPr>
              <p:cNvPr id="40" name="矩形 39"/>
              <p:cNvSpPr/>
              <p:nvPr/>
            </p:nvSpPr>
            <p:spPr>
              <a:xfrm>
                <a:off x="8065310" y="2184400"/>
                <a:ext cx="2214471" cy="418704"/>
              </a:xfrm>
              <a:prstGeom prst="rect">
                <a:avLst/>
              </a:prstGeom>
            </p:spPr>
            <p:txBody>
              <a:bodyPr wrap="square">
                <a:spAutoFit/>
              </a:bodyPr>
              <a:lstStyle/>
              <a:p>
                <a:pPr>
                  <a:lnSpc>
                    <a:spcPct val="130000"/>
                  </a:lnSpc>
                </a:pPr>
                <a:r>
                  <a:rPr lang="zh-CN" altLang="en-US"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精神</a:t>
                </a:r>
                <a:r>
                  <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依赖性</a:t>
                </a:r>
                <a:endPar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41" name="矩形 40"/>
              <p:cNvSpPr/>
              <p:nvPr/>
            </p:nvSpPr>
            <p:spPr>
              <a:xfrm>
                <a:off x="8092270" y="2603104"/>
                <a:ext cx="3666472" cy="916405"/>
              </a:xfrm>
              <a:prstGeom prst="rect">
                <a:avLst/>
              </a:prstGeom>
            </p:spPr>
            <p:txBody>
              <a:bodyPr wrap="square">
                <a:spAutoFit/>
              </a:bodyPr>
              <a:lstStyle/>
              <a:p>
                <a:pPr algn="just">
                  <a:lnSpc>
                    <a:spcPct val="130000"/>
                  </a:lnSpc>
                </a:pP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毒品进入人体后作用于人的神经系统，使吸毒者出现一种渴求用药的强烈欲望，驱使吸毒者不顾一切地寻求和使用毒品</a:t>
                </a:r>
                <a:endPar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grpSp>
        <p:grpSp>
          <p:nvGrpSpPr>
            <p:cNvPr id="42" name="组合 41"/>
            <p:cNvGrpSpPr/>
            <p:nvPr/>
          </p:nvGrpSpPr>
          <p:grpSpPr>
            <a:xfrm>
              <a:off x="394469" y="1693320"/>
              <a:ext cx="3666472" cy="1351267"/>
              <a:chOff x="8092270" y="2184400"/>
              <a:chExt cx="3666472" cy="1351267"/>
            </a:xfrm>
          </p:grpSpPr>
          <p:sp>
            <p:nvSpPr>
              <p:cNvPr id="43" name="矩形 42"/>
              <p:cNvSpPr/>
              <p:nvPr/>
            </p:nvSpPr>
            <p:spPr>
              <a:xfrm>
                <a:off x="9544271" y="2184400"/>
                <a:ext cx="2214471" cy="418704"/>
              </a:xfrm>
              <a:prstGeom prst="rect">
                <a:avLst/>
              </a:prstGeom>
            </p:spPr>
            <p:txBody>
              <a:bodyPr wrap="square">
                <a:spAutoFit/>
              </a:bodyPr>
              <a:lstStyle/>
              <a:p>
                <a:pPr algn="r">
                  <a:lnSpc>
                    <a:spcPct val="130000"/>
                  </a:lnSpc>
                </a:pPr>
                <a:r>
                  <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助长传染病</a:t>
                </a:r>
                <a:endPar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48" name="矩形 47"/>
              <p:cNvSpPr/>
              <p:nvPr/>
            </p:nvSpPr>
            <p:spPr>
              <a:xfrm>
                <a:off x="8092270" y="2603104"/>
                <a:ext cx="3666472" cy="932563"/>
              </a:xfrm>
              <a:prstGeom prst="rect">
                <a:avLst/>
              </a:prstGeom>
            </p:spPr>
            <p:txBody>
              <a:bodyPr wrap="square">
                <a:spAutoFit/>
              </a:bodyPr>
              <a:lstStyle/>
              <a:p>
                <a:pPr algn="r">
                  <a:lnSpc>
                    <a:spcPct val="130000"/>
                  </a:lnSpc>
                </a:pP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原因是静脉注射毒品者共用不洁注射器造成艾滋病感染率极高，特别是吸毒妇女，更是传播和感染艾滋病的高危人群</a:t>
                </a:r>
                <a:endPar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grpSp>
        <p:grpSp>
          <p:nvGrpSpPr>
            <p:cNvPr id="49" name="组合 48"/>
            <p:cNvGrpSpPr/>
            <p:nvPr/>
          </p:nvGrpSpPr>
          <p:grpSpPr>
            <a:xfrm>
              <a:off x="394469" y="3921157"/>
              <a:ext cx="3666472" cy="1631344"/>
              <a:chOff x="8092270" y="2184400"/>
              <a:chExt cx="3666472" cy="1631344"/>
            </a:xfrm>
          </p:grpSpPr>
          <p:sp>
            <p:nvSpPr>
              <p:cNvPr id="50" name="矩形 49"/>
              <p:cNvSpPr/>
              <p:nvPr/>
            </p:nvSpPr>
            <p:spPr>
              <a:xfrm>
                <a:off x="9544271" y="2184400"/>
                <a:ext cx="2214471" cy="418704"/>
              </a:xfrm>
              <a:prstGeom prst="rect">
                <a:avLst/>
              </a:prstGeom>
            </p:spPr>
            <p:txBody>
              <a:bodyPr wrap="square">
                <a:spAutoFit/>
              </a:bodyPr>
              <a:lstStyle/>
              <a:p>
                <a:pPr algn="r">
                  <a:lnSpc>
                    <a:spcPct val="130000"/>
                  </a:lnSpc>
                </a:pPr>
                <a:r>
                  <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危害家庭</a:t>
                </a:r>
                <a:endPar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51" name="矩形 50"/>
              <p:cNvSpPr/>
              <p:nvPr/>
            </p:nvSpPr>
            <p:spPr>
              <a:xfrm>
                <a:off x="8092270" y="2603104"/>
                <a:ext cx="3666472" cy="1212640"/>
              </a:xfrm>
              <a:prstGeom prst="rect">
                <a:avLst/>
              </a:prstGeom>
            </p:spPr>
            <p:txBody>
              <a:bodyPr wrap="square">
                <a:spAutoFit/>
              </a:bodyPr>
              <a:lstStyle/>
              <a:p>
                <a:pPr algn="r">
                  <a:lnSpc>
                    <a:spcPct val="130000"/>
                  </a:lnSpc>
                </a:pP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吸毒导致大量的家庭悲剧，一旦家庭中出现一个吸毒者，就意味着贫困和矛盾围绕着这个家庭，最后的结局往往是倾家荡产，妻离子散，家破人亡</a:t>
                </a:r>
                <a:endPar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gr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1" y="4191000"/>
            <a:ext cx="2364493" cy="2667000"/>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rcRect l="7255"/>
          <a:stretch>
            <a:fillRect/>
          </a:stretch>
        </p:blipFill>
        <p:spPr>
          <a:xfrm>
            <a:off x="9141952" y="-8021"/>
            <a:ext cx="3050047" cy="2192421"/>
          </a:xfrm>
          <a:custGeom>
            <a:avLst/>
            <a:gdLst>
              <a:gd name="connsiteX0" fmla="*/ 0 w 6141940"/>
              <a:gd name="connsiteY0" fmla="*/ 0 h 4414921"/>
              <a:gd name="connsiteX1" fmla="*/ 6141940 w 6141940"/>
              <a:gd name="connsiteY1" fmla="*/ 0 h 4414921"/>
              <a:gd name="connsiteX2" fmla="*/ 6141940 w 6141940"/>
              <a:gd name="connsiteY2" fmla="*/ 2649621 h 4414921"/>
              <a:gd name="connsiteX3" fmla="*/ 3551140 w 6141940"/>
              <a:gd name="connsiteY3" fmla="*/ 2649621 h 4414921"/>
              <a:gd name="connsiteX4" fmla="*/ 3551140 w 6141940"/>
              <a:gd name="connsiteY4" fmla="*/ 4414921 h 4414921"/>
              <a:gd name="connsiteX5" fmla="*/ 3420130 w 6141940"/>
              <a:gd name="connsiteY5" fmla="*/ 4414921 h 4414921"/>
              <a:gd name="connsiteX6" fmla="*/ 3424372 w 6141940"/>
              <a:gd name="connsiteY6" fmla="*/ 4387552 h 4414921"/>
              <a:gd name="connsiteX7" fmla="*/ 3120436 w 6141940"/>
              <a:gd name="connsiteY7" fmla="*/ 3189987 h 4414921"/>
              <a:gd name="connsiteX8" fmla="*/ 1234037 w 6141940"/>
              <a:gd name="connsiteY8" fmla="*/ 1336253 h 4414921"/>
              <a:gd name="connsiteX9" fmla="*/ 39726 w 6141940"/>
              <a:gd name="connsiteY9" fmla="*/ 45137 h 4414921"/>
              <a:gd name="connsiteX10" fmla="*/ 0 w 6141940"/>
              <a:gd name="connsiteY10" fmla="*/ 0 h 4414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41940" h="4414921">
                <a:moveTo>
                  <a:pt x="0" y="0"/>
                </a:moveTo>
                <a:lnTo>
                  <a:pt x="6141940" y="0"/>
                </a:lnTo>
                <a:lnTo>
                  <a:pt x="6141940" y="2649621"/>
                </a:lnTo>
                <a:lnTo>
                  <a:pt x="3551140" y="2649621"/>
                </a:lnTo>
                <a:lnTo>
                  <a:pt x="3551140" y="4414921"/>
                </a:lnTo>
                <a:lnTo>
                  <a:pt x="3420130" y="4414921"/>
                </a:lnTo>
                <a:lnTo>
                  <a:pt x="3424372" y="4387552"/>
                </a:lnTo>
                <a:cubicBezTo>
                  <a:pt x="3463162" y="4063773"/>
                  <a:pt x="3384818" y="3605443"/>
                  <a:pt x="3120436" y="3189987"/>
                </a:cubicBezTo>
                <a:cubicBezTo>
                  <a:pt x="2767926" y="2636045"/>
                  <a:pt x="1777091" y="1894278"/>
                  <a:pt x="1234037" y="1336253"/>
                </a:cubicBezTo>
                <a:cubicBezTo>
                  <a:pt x="792805" y="882857"/>
                  <a:pt x="336300" y="380942"/>
                  <a:pt x="39726" y="45137"/>
                </a:cubicBezTo>
                <a:lnTo>
                  <a:pt x="0" y="0"/>
                </a:lnTo>
                <a:close/>
              </a:path>
            </a:pathLst>
          </a:custGeom>
        </p:spPr>
      </p:pic>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rcRect l="57528"/>
          <a:stretch>
            <a:fillRect/>
          </a:stretch>
        </p:blipFill>
        <p:spPr>
          <a:xfrm>
            <a:off x="10401300" y="0"/>
            <a:ext cx="1790700" cy="2810764"/>
          </a:xfrm>
          <a:custGeom>
            <a:avLst/>
            <a:gdLst>
              <a:gd name="connsiteX0" fmla="*/ 148095 w 3115035"/>
              <a:gd name="connsiteY0" fmla="*/ 0 h 4889500"/>
              <a:gd name="connsiteX1" fmla="*/ 3115035 w 3115035"/>
              <a:gd name="connsiteY1" fmla="*/ 0 h 4889500"/>
              <a:gd name="connsiteX2" fmla="*/ 3115035 w 3115035"/>
              <a:gd name="connsiteY2" fmla="*/ 3352800 h 4889500"/>
              <a:gd name="connsiteX3" fmla="*/ 981435 w 3115035"/>
              <a:gd name="connsiteY3" fmla="*/ 3352800 h 4889500"/>
              <a:gd name="connsiteX4" fmla="*/ 981435 w 3115035"/>
              <a:gd name="connsiteY4" fmla="*/ 4838700 h 4889500"/>
              <a:gd name="connsiteX5" fmla="*/ 3115035 w 3115035"/>
              <a:gd name="connsiteY5" fmla="*/ 4838700 h 4889500"/>
              <a:gd name="connsiteX6" fmla="*/ 3115035 w 3115035"/>
              <a:gd name="connsiteY6" fmla="*/ 4889500 h 4889500"/>
              <a:gd name="connsiteX7" fmla="*/ 449399 w 3115035"/>
              <a:gd name="connsiteY7" fmla="*/ 4889500 h 4889500"/>
              <a:gd name="connsiteX8" fmla="*/ 449267 w 3115035"/>
              <a:gd name="connsiteY8" fmla="*/ 4889312 h 4889500"/>
              <a:gd name="connsiteX9" fmla="*/ 149062 w 3115035"/>
              <a:gd name="connsiteY9" fmla="*/ 4135988 h 4889500"/>
              <a:gd name="connsiteX10" fmla="*/ 22446 w 3115035"/>
              <a:gd name="connsiteY10" fmla="*/ 997702 h 4889500"/>
              <a:gd name="connsiteX11" fmla="*/ 128148 w 3115035"/>
              <a:gd name="connsiteY11" fmla="*/ 76904 h 4889500"/>
              <a:gd name="connsiteX12" fmla="*/ 148095 w 3115035"/>
              <a:gd name="connsiteY12" fmla="*/ 0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035" h="4889500">
                <a:moveTo>
                  <a:pt x="148095" y="0"/>
                </a:moveTo>
                <a:lnTo>
                  <a:pt x="3115035" y="0"/>
                </a:lnTo>
                <a:lnTo>
                  <a:pt x="3115035" y="3352800"/>
                </a:lnTo>
                <a:lnTo>
                  <a:pt x="981435" y="3352800"/>
                </a:lnTo>
                <a:lnTo>
                  <a:pt x="981435" y="4838700"/>
                </a:lnTo>
                <a:lnTo>
                  <a:pt x="3115035" y="4838700"/>
                </a:lnTo>
                <a:lnTo>
                  <a:pt x="3115035" y="4889500"/>
                </a:lnTo>
                <a:lnTo>
                  <a:pt x="449399" y="4889500"/>
                </a:lnTo>
                <a:lnTo>
                  <a:pt x="449267" y="4889312"/>
                </a:lnTo>
                <a:cubicBezTo>
                  <a:pt x="324603" y="4699910"/>
                  <a:pt x="222263" y="4459784"/>
                  <a:pt x="149062" y="4135988"/>
                </a:cubicBezTo>
                <a:cubicBezTo>
                  <a:pt x="-18253" y="3395883"/>
                  <a:pt x="-18253" y="1763432"/>
                  <a:pt x="22446" y="997702"/>
                </a:cubicBezTo>
                <a:cubicBezTo>
                  <a:pt x="42795" y="614837"/>
                  <a:pt x="72188" y="313745"/>
                  <a:pt x="128148" y="76904"/>
                </a:cubicBezTo>
                <a:lnTo>
                  <a:pt x="148095" y="0"/>
                </a:lnTo>
                <a:close/>
              </a:path>
            </a:pathLst>
          </a:custGeom>
        </p:spPr>
      </p:pic>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rcRect r="71899" b="67090"/>
          <a:stretch>
            <a:fillRect/>
          </a:stretch>
        </p:blipFill>
        <p:spPr>
          <a:xfrm>
            <a:off x="0" y="5814963"/>
            <a:ext cx="1651000" cy="1289016"/>
          </a:xfrm>
          <a:custGeom>
            <a:avLst/>
            <a:gdLst>
              <a:gd name="connsiteX0" fmla="*/ 0 w 2374900"/>
              <a:gd name="connsiteY0" fmla="*/ 0 h 1854200"/>
              <a:gd name="connsiteX1" fmla="*/ 2374900 w 2374900"/>
              <a:gd name="connsiteY1" fmla="*/ 0 h 1854200"/>
              <a:gd name="connsiteX2" fmla="*/ 2374900 w 2374900"/>
              <a:gd name="connsiteY2" fmla="*/ 1854200 h 1854200"/>
              <a:gd name="connsiteX3" fmla="*/ 0 w 2374900"/>
              <a:gd name="connsiteY3" fmla="*/ 1854200 h 1854200"/>
              <a:gd name="connsiteX4" fmla="*/ 0 w 2374900"/>
              <a:gd name="connsiteY4" fmla="*/ 0 h 185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4900" h="1854200">
                <a:moveTo>
                  <a:pt x="0" y="0"/>
                </a:moveTo>
                <a:lnTo>
                  <a:pt x="2374900" y="0"/>
                </a:lnTo>
                <a:lnTo>
                  <a:pt x="2374900" y="1854200"/>
                </a:lnTo>
                <a:lnTo>
                  <a:pt x="0" y="1854200"/>
                </a:lnTo>
                <a:lnTo>
                  <a:pt x="0" y="0"/>
                </a:lnTo>
                <a:close/>
              </a:path>
            </a:pathLst>
          </a:custGeom>
        </p:spPr>
      </p:pic>
      <p:grpSp>
        <p:nvGrpSpPr>
          <p:cNvPr id="2" name="组合 1"/>
          <p:cNvGrpSpPr/>
          <p:nvPr/>
        </p:nvGrpSpPr>
        <p:grpSpPr>
          <a:xfrm>
            <a:off x="4588794" y="337591"/>
            <a:ext cx="3101950" cy="532776"/>
            <a:chOff x="4588794" y="337591"/>
            <a:chExt cx="3101950" cy="532776"/>
          </a:xfrm>
        </p:grpSpPr>
        <p:sp>
          <p:nvSpPr>
            <p:cNvPr id="37" name="圆角矩形 36"/>
            <p:cNvSpPr/>
            <p:nvPr/>
          </p:nvSpPr>
          <p:spPr>
            <a:xfrm>
              <a:off x="4588794" y="337591"/>
              <a:ext cx="3101950" cy="532776"/>
            </a:xfrm>
            <a:prstGeom prst="roundRect">
              <a:avLst>
                <a:gd name="adj" fmla="val 50000"/>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61" name="椭圆 60"/>
            <p:cNvSpPr/>
            <p:nvPr/>
          </p:nvSpPr>
          <p:spPr>
            <a:xfrm>
              <a:off x="4720101"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2" name="椭圆 61"/>
            <p:cNvSpPr/>
            <p:nvPr/>
          </p:nvSpPr>
          <p:spPr>
            <a:xfrm>
              <a:off x="7449187"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
        <p:nvSpPr>
          <p:cNvPr id="60" name="文本框 59"/>
          <p:cNvSpPr txBox="1"/>
          <p:nvPr/>
        </p:nvSpPr>
        <p:spPr>
          <a:xfrm>
            <a:off x="4874121" y="269931"/>
            <a:ext cx="2531297" cy="515526"/>
          </a:xfrm>
          <a:prstGeom prst="rect">
            <a:avLst/>
          </a:prstGeom>
          <a:noFill/>
        </p:spPr>
        <p:txBody>
          <a:bodyPr wrap="square" rtlCol="0">
            <a:spAutoFit/>
          </a:bodyPr>
          <a:lstStyle/>
          <a:p>
            <a:pPr algn="ctr">
              <a:lnSpc>
                <a:spcPct val="150000"/>
              </a:lnSpc>
            </a:pPr>
            <a:r>
              <a:rPr lang="zh-CN" altLang="en-US" sz="20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rPr>
              <a:t>毒品对青少年危害</a:t>
            </a:r>
            <a:endParaRPr lang="zh-CN" altLang="en-US" sz="2000" dirty="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nvGrpSpPr>
          <p:cNvPr id="64" name="组合 63"/>
          <p:cNvGrpSpPr/>
          <p:nvPr/>
        </p:nvGrpSpPr>
        <p:grpSpPr>
          <a:xfrm>
            <a:off x="11537068" y="6580300"/>
            <a:ext cx="413475" cy="80964"/>
            <a:chOff x="2002055" y="-847023"/>
            <a:chExt cx="884787" cy="173254"/>
          </a:xfrm>
        </p:grpSpPr>
        <p:sp>
          <p:nvSpPr>
            <p:cNvPr id="65" name="椭圆 64"/>
            <p:cNvSpPr/>
            <p:nvPr/>
          </p:nvSpPr>
          <p:spPr>
            <a:xfrm>
              <a:off x="2002055"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6" name="椭圆 65"/>
            <p:cNvSpPr/>
            <p:nvPr/>
          </p:nvSpPr>
          <p:spPr>
            <a:xfrm>
              <a:off x="2239233"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7" name="椭圆 66"/>
            <p:cNvSpPr/>
            <p:nvPr/>
          </p:nvSpPr>
          <p:spPr>
            <a:xfrm>
              <a:off x="2476411"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8" name="椭圆 67"/>
            <p:cNvSpPr/>
            <p:nvPr/>
          </p:nvSpPr>
          <p:spPr>
            <a:xfrm>
              <a:off x="2713588"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grpSp>
        <p:nvGrpSpPr>
          <p:cNvPr id="21" name="组合 20"/>
          <p:cNvGrpSpPr/>
          <p:nvPr/>
        </p:nvGrpSpPr>
        <p:grpSpPr>
          <a:xfrm>
            <a:off x="946954" y="1466345"/>
            <a:ext cx="10298092" cy="4348618"/>
            <a:chOff x="1136721" y="1526825"/>
            <a:chExt cx="10298092" cy="4348618"/>
          </a:xfrm>
        </p:grpSpPr>
        <p:grpSp>
          <p:nvGrpSpPr>
            <p:cNvPr id="20" name="组合 19"/>
            <p:cNvGrpSpPr/>
            <p:nvPr/>
          </p:nvGrpSpPr>
          <p:grpSpPr>
            <a:xfrm>
              <a:off x="1136721" y="1526825"/>
              <a:ext cx="10298092" cy="1131962"/>
              <a:chOff x="1136721" y="1526825"/>
              <a:chExt cx="10298092" cy="1131962"/>
            </a:xfrm>
          </p:grpSpPr>
          <p:grpSp>
            <p:nvGrpSpPr>
              <p:cNvPr id="6" name="组合 5"/>
              <p:cNvGrpSpPr/>
              <p:nvPr/>
            </p:nvGrpSpPr>
            <p:grpSpPr>
              <a:xfrm>
                <a:off x="1136721" y="1718508"/>
                <a:ext cx="1088476" cy="748596"/>
                <a:chOff x="1106762" y="1934928"/>
                <a:chExt cx="1088476" cy="748596"/>
              </a:xfrm>
            </p:grpSpPr>
            <p:sp>
              <p:nvSpPr>
                <p:cNvPr id="55" name="椭圆 54"/>
                <p:cNvSpPr/>
                <p:nvPr/>
              </p:nvSpPr>
              <p:spPr>
                <a:xfrm>
                  <a:off x="1106762" y="2332839"/>
                  <a:ext cx="1088476" cy="350685"/>
                </a:xfrm>
                <a:prstGeom prst="ellipse">
                  <a:avLst/>
                </a:prstGeom>
                <a:gradFill>
                  <a:gsLst>
                    <a:gs pos="0">
                      <a:srgbClr val="115EAB"/>
                    </a:gs>
                    <a:gs pos="100000">
                      <a:srgbClr val="89C1F7"/>
                    </a:gs>
                  </a:gsLst>
                  <a:lin ang="16200000" scaled="1"/>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pic>
              <p:nvPicPr>
                <p:cNvPr id="53" name="图片 52"/>
                <p:cNvPicPr>
                  <a:picLocks noChangeAspect="1"/>
                </p:cNvPicPr>
                <p:nvPr/>
              </p:nvPicPr>
              <p:blipFill>
                <a:blip r:embed="rId5" cstate="print">
                  <a:extLst>
                    <a:ext uri="{28A0092B-C50C-407E-A947-70E740481C1C}">
                      <a14:useLocalDpi xmlns:a14="http://schemas.microsoft.com/office/drawing/2010/main" val="0"/>
                    </a:ext>
                  </a:extLst>
                </a:blip>
                <a:srcRect l="3498" t="3054" r="65724" b="63091"/>
                <a:stretch>
                  <a:fillRect/>
                </a:stretch>
              </p:blipFill>
              <p:spPr>
                <a:xfrm>
                  <a:off x="1369157" y="1934928"/>
                  <a:ext cx="563686" cy="620054"/>
                </a:xfrm>
                <a:custGeom>
                  <a:avLst/>
                  <a:gdLst>
                    <a:gd name="connsiteX0" fmla="*/ 0 w 992372"/>
                    <a:gd name="connsiteY0" fmla="*/ 0 h 1091609"/>
                    <a:gd name="connsiteX1" fmla="*/ 992372 w 992372"/>
                    <a:gd name="connsiteY1" fmla="*/ 0 h 1091609"/>
                    <a:gd name="connsiteX2" fmla="*/ 992372 w 992372"/>
                    <a:gd name="connsiteY2" fmla="*/ 1091609 h 1091609"/>
                    <a:gd name="connsiteX3" fmla="*/ 0 w 992372"/>
                    <a:gd name="connsiteY3" fmla="*/ 1091609 h 1091609"/>
                    <a:gd name="connsiteX4" fmla="*/ 0 w 992372"/>
                    <a:gd name="connsiteY4" fmla="*/ 0 h 1091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2372" h="1091609">
                      <a:moveTo>
                        <a:pt x="0" y="0"/>
                      </a:moveTo>
                      <a:lnTo>
                        <a:pt x="992372" y="0"/>
                      </a:lnTo>
                      <a:lnTo>
                        <a:pt x="992372" y="1091609"/>
                      </a:lnTo>
                      <a:lnTo>
                        <a:pt x="0" y="1091609"/>
                      </a:lnTo>
                      <a:lnTo>
                        <a:pt x="0" y="0"/>
                      </a:lnTo>
                      <a:close/>
                    </a:path>
                  </a:pathLst>
                </a:custGeom>
              </p:spPr>
            </p:pic>
          </p:grpSp>
          <p:grpSp>
            <p:nvGrpSpPr>
              <p:cNvPr id="17" name="组合 16"/>
              <p:cNvGrpSpPr/>
              <p:nvPr/>
            </p:nvGrpSpPr>
            <p:grpSpPr>
              <a:xfrm>
                <a:off x="2225197" y="1526825"/>
                <a:ext cx="9209616" cy="1131962"/>
                <a:chOff x="2225197" y="1660156"/>
                <a:chExt cx="9209616" cy="1131962"/>
              </a:xfrm>
            </p:grpSpPr>
            <p:sp>
              <p:nvSpPr>
                <p:cNvPr id="13" name="矩形 12"/>
                <p:cNvSpPr/>
                <p:nvPr/>
              </p:nvSpPr>
              <p:spPr>
                <a:xfrm>
                  <a:off x="2225197" y="2059610"/>
                  <a:ext cx="9209616" cy="732508"/>
                </a:xfrm>
                <a:prstGeom prst="rect">
                  <a:avLst/>
                </a:prstGeom>
              </p:spPr>
              <p:txBody>
                <a:bodyPr wrap="square">
                  <a:spAutoFit/>
                </a:bodyPr>
                <a:lstStyle/>
                <a:p>
                  <a:pPr>
                    <a:lnSpc>
                      <a:spcPct val="130000"/>
                    </a:lnSpc>
                  </a:pPr>
                  <a:r>
                    <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家庭</a:t>
                  </a:r>
                  <a:r>
                    <a:rPr lang="zh-CN" altLang="en-US" sz="16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中一旦出现了吸毒者，家便不成其为家了。吸毒者在自我毁灭的同时，也破害自己的家庭，使家庭陷入经济破产、亲属离散、甚至家破人亡的困难境地</a:t>
                  </a:r>
                  <a:endParaRPr lang="zh-CN" altLang="en-US" sz="16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58" name="矩形 57"/>
                <p:cNvSpPr/>
                <p:nvPr/>
              </p:nvSpPr>
              <p:spPr>
                <a:xfrm>
                  <a:off x="2225197" y="1660156"/>
                  <a:ext cx="2214471" cy="418704"/>
                </a:xfrm>
                <a:prstGeom prst="rect">
                  <a:avLst/>
                </a:prstGeom>
              </p:spPr>
              <p:txBody>
                <a:bodyPr wrap="square">
                  <a:spAutoFit/>
                </a:bodyPr>
                <a:lstStyle/>
                <a:p>
                  <a:pPr>
                    <a:lnSpc>
                      <a:spcPct val="130000"/>
                    </a:lnSpc>
                  </a:pPr>
                  <a:r>
                    <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对家庭的危害：</a:t>
                  </a:r>
                  <a:endPar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grpSp>
        </p:grpSp>
        <p:grpSp>
          <p:nvGrpSpPr>
            <p:cNvPr id="19" name="组合 18"/>
            <p:cNvGrpSpPr/>
            <p:nvPr/>
          </p:nvGrpSpPr>
          <p:grpSpPr>
            <a:xfrm>
              <a:off x="1136721" y="3135153"/>
              <a:ext cx="10298092" cy="1131962"/>
              <a:chOff x="1136721" y="3270949"/>
              <a:chExt cx="10298092" cy="1131962"/>
            </a:xfrm>
          </p:grpSpPr>
          <p:grpSp>
            <p:nvGrpSpPr>
              <p:cNvPr id="7" name="组合 6"/>
              <p:cNvGrpSpPr/>
              <p:nvPr/>
            </p:nvGrpSpPr>
            <p:grpSpPr>
              <a:xfrm>
                <a:off x="1136721" y="3464128"/>
                <a:ext cx="1088476" cy="745604"/>
                <a:chOff x="1106762" y="3369377"/>
                <a:chExt cx="1088476" cy="745604"/>
              </a:xfrm>
            </p:grpSpPr>
            <p:sp>
              <p:nvSpPr>
                <p:cNvPr id="56" name="椭圆 55"/>
                <p:cNvSpPr/>
                <p:nvPr/>
              </p:nvSpPr>
              <p:spPr>
                <a:xfrm>
                  <a:off x="1106762" y="3764296"/>
                  <a:ext cx="1088476" cy="350685"/>
                </a:xfrm>
                <a:prstGeom prst="ellipse">
                  <a:avLst/>
                </a:prstGeom>
                <a:gradFill>
                  <a:gsLst>
                    <a:gs pos="0">
                      <a:srgbClr val="115EAB"/>
                    </a:gs>
                    <a:gs pos="100000">
                      <a:srgbClr val="89C1F7"/>
                    </a:gs>
                  </a:gsLst>
                  <a:lin ang="16200000" scaled="1"/>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pic>
              <p:nvPicPr>
                <p:cNvPr id="54" name="图片 53"/>
                <p:cNvPicPr>
                  <a:picLocks noChangeAspect="1"/>
                </p:cNvPicPr>
                <p:nvPr/>
              </p:nvPicPr>
              <p:blipFill>
                <a:blip r:embed="rId5" cstate="print">
                  <a:extLst>
                    <a:ext uri="{28A0092B-C50C-407E-A947-70E740481C1C}">
                      <a14:useLocalDpi xmlns:a14="http://schemas.microsoft.com/office/drawing/2010/main" val="0"/>
                    </a:ext>
                  </a:extLst>
                </a:blip>
                <a:srcRect l="37591" t="30867" r="30488" b="35301"/>
                <a:stretch>
                  <a:fillRect/>
                </a:stretch>
              </p:blipFill>
              <p:spPr>
                <a:xfrm>
                  <a:off x="1358686" y="3369377"/>
                  <a:ext cx="584628" cy="619620"/>
                </a:xfrm>
                <a:custGeom>
                  <a:avLst/>
                  <a:gdLst>
                    <a:gd name="connsiteX0" fmla="*/ 0 w 1029240"/>
                    <a:gd name="connsiteY0" fmla="*/ 0 h 1090844"/>
                    <a:gd name="connsiteX1" fmla="*/ 1029240 w 1029240"/>
                    <a:gd name="connsiteY1" fmla="*/ 0 h 1090844"/>
                    <a:gd name="connsiteX2" fmla="*/ 1029240 w 1029240"/>
                    <a:gd name="connsiteY2" fmla="*/ 1090844 h 1090844"/>
                    <a:gd name="connsiteX3" fmla="*/ 0 w 1029240"/>
                    <a:gd name="connsiteY3" fmla="*/ 1090844 h 1090844"/>
                  </a:gdLst>
                  <a:ahLst/>
                  <a:cxnLst>
                    <a:cxn ang="0">
                      <a:pos x="connsiteX0" y="connsiteY0"/>
                    </a:cxn>
                    <a:cxn ang="0">
                      <a:pos x="connsiteX1" y="connsiteY1"/>
                    </a:cxn>
                    <a:cxn ang="0">
                      <a:pos x="connsiteX2" y="connsiteY2"/>
                    </a:cxn>
                    <a:cxn ang="0">
                      <a:pos x="connsiteX3" y="connsiteY3"/>
                    </a:cxn>
                  </a:cxnLst>
                  <a:rect l="l" t="t" r="r" b="b"/>
                  <a:pathLst>
                    <a:path w="1029240" h="1090844">
                      <a:moveTo>
                        <a:pt x="0" y="0"/>
                      </a:moveTo>
                      <a:lnTo>
                        <a:pt x="1029240" y="0"/>
                      </a:lnTo>
                      <a:lnTo>
                        <a:pt x="1029240" y="1090844"/>
                      </a:lnTo>
                      <a:lnTo>
                        <a:pt x="0" y="1090844"/>
                      </a:lnTo>
                      <a:close/>
                    </a:path>
                  </a:pathLst>
                </a:custGeom>
              </p:spPr>
            </p:pic>
          </p:grpSp>
          <p:grpSp>
            <p:nvGrpSpPr>
              <p:cNvPr id="59" name="组合 58"/>
              <p:cNvGrpSpPr/>
              <p:nvPr/>
            </p:nvGrpSpPr>
            <p:grpSpPr>
              <a:xfrm>
                <a:off x="2225197" y="3270949"/>
                <a:ext cx="9209616" cy="1131962"/>
                <a:chOff x="2225197" y="1660156"/>
                <a:chExt cx="9209616" cy="1131962"/>
              </a:xfrm>
            </p:grpSpPr>
            <p:sp>
              <p:nvSpPr>
                <p:cNvPr id="63" name="矩形 62"/>
                <p:cNvSpPr/>
                <p:nvPr/>
              </p:nvSpPr>
              <p:spPr>
                <a:xfrm>
                  <a:off x="2225197" y="2059610"/>
                  <a:ext cx="9209616" cy="732508"/>
                </a:xfrm>
                <a:prstGeom prst="rect">
                  <a:avLst/>
                </a:prstGeom>
              </p:spPr>
              <p:txBody>
                <a:bodyPr wrap="square">
                  <a:spAutoFit/>
                </a:bodyPr>
                <a:lstStyle/>
                <a:p>
                  <a:pPr>
                    <a:lnSpc>
                      <a:spcPct val="130000"/>
                    </a:lnSpc>
                  </a:pPr>
                  <a:r>
                    <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吸毒首先导致身体疾病，影响生产，其次是造成社会财富的巨大损失和浪费，同时毒品活动还造成环境恶化，缩小了人类的生存空间</a:t>
                  </a:r>
                  <a:endParaRPr lang="zh-CN" altLang="en-US" sz="16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69" name="矩形 68"/>
                <p:cNvSpPr/>
                <p:nvPr/>
              </p:nvSpPr>
              <p:spPr>
                <a:xfrm>
                  <a:off x="2225197" y="1660156"/>
                  <a:ext cx="2214471" cy="452432"/>
                </a:xfrm>
                <a:prstGeom prst="rect">
                  <a:avLst/>
                </a:prstGeom>
              </p:spPr>
              <p:txBody>
                <a:bodyPr wrap="square">
                  <a:spAutoFit/>
                </a:bodyPr>
                <a:lstStyle/>
                <a:p>
                  <a:pPr>
                    <a:lnSpc>
                      <a:spcPct val="130000"/>
                    </a:lnSpc>
                  </a:pPr>
                  <a:r>
                    <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对</a:t>
                  </a:r>
                  <a:r>
                    <a:rPr lang="zh-CN" altLang="en-US"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社会</a:t>
                  </a:r>
                  <a:r>
                    <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的危害：</a:t>
                  </a:r>
                  <a:endPar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grpSp>
        </p:grpSp>
        <p:grpSp>
          <p:nvGrpSpPr>
            <p:cNvPr id="18" name="组合 17"/>
            <p:cNvGrpSpPr/>
            <p:nvPr/>
          </p:nvGrpSpPr>
          <p:grpSpPr>
            <a:xfrm>
              <a:off x="1136721" y="4743481"/>
              <a:ext cx="10298092" cy="1131962"/>
              <a:chOff x="1136721" y="4897306"/>
              <a:chExt cx="10298092" cy="1131962"/>
            </a:xfrm>
          </p:grpSpPr>
          <p:grpSp>
            <p:nvGrpSpPr>
              <p:cNvPr id="8" name="组合 7"/>
              <p:cNvGrpSpPr/>
              <p:nvPr/>
            </p:nvGrpSpPr>
            <p:grpSpPr>
              <a:xfrm>
                <a:off x="1136721" y="5091765"/>
                <a:ext cx="1088476" cy="743045"/>
                <a:chOff x="1106762" y="4803393"/>
                <a:chExt cx="1088476" cy="743045"/>
              </a:xfrm>
            </p:grpSpPr>
            <p:sp>
              <p:nvSpPr>
                <p:cNvPr id="57" name="椭圆 56"/>
                <p:cNvSpPr/>
                <p:nvPr/>
              </p:nvSpPr>
              <p:spPr>
                <a:xfrm>
                  <a:off x="1106762" y="5195753"/>
                  <a:ext cx="1088476" cy="350685"/>
                </a:xfrm>
                <a:prstGeom prst="ellipse">
                  <a:avLst/>
                </a:prstGeom>
                <a:gradFill>
                  <a:gsLst>
                    <a:gs pos="0">
                      <a:srgbClr val="115EAB"/>
                    </a:gs>
                    <a:gs pos="100000">
                      <a:srgbClr val="89C1F7"/>
                    </a:gs>
                  </a:gsLst>
                  <a:lin ang="16200000" scaled="1"/>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pic>
              <p:nvPicPr>
                <p:cNvPr id="52" name="图片 51"/>
                <p:cNvPicPr>
                  <a:picLocks noChangeAspect="1"/>
                </p:cNvPicPr>
                <p:nvPr/>
              </p:nvPicPr>
              <p:blipFill>
                <a:blip r:embed="rId5" cstate="print">
                  <a:extLst>
                    <a:ext uri="{28A0092B-C50C-407E-A947-70E740481C1C}">
                      <a14:useLocalDpi xmlns:a14="http://schemas.microsoft.com/office/drawing/2010/main" val="0"/>
                    </a:ext>
                  </a:extLst>
                </a:blip>
                <a:srcRect l="42383" t="65131" r="31649" b="1014"/>
                <a:stretch>
                  <a:fillRect/>
                </a:stretch>
              </p:blipFill>
              <p:spPr>
                <a:xfrm>
                  <a:off x="1413206" y="4803393"/>
                  <a:ext cx="475588" cy="620056"/>
                </a:xfrm>
                <a:custGeom>
                  <a:avLst/>
                  <a:gdLst>
                    <a:gd name="connsiteX0" fmla="*/ 0 w 837274"/>
                    <a:gd name="connsiteY0" fmla="*/ 0 h 1091609"/>
                    <a:gd name="connsiteX1" fmla="*/ 837274 w 837274"/>
                    <a:gd name="connsiteY1" fmla="*/ 0 h 1091609"/>
                    <a:gd name="connsiteX2" fmla="*/ 837274 w 837274"/>
                    <a:gd name="connsiteY2" fmla="*/ 1091609 h 1091609"/>
                    <a:gd name="connsiteX3" fmla="*/ 0 w 837274"/>
                    <a:gd name="connsiteY3" fmla="*/ 1091609 h 1091609"/>
                    <a:gd name="connsiteX4" fmla="*/ 0 w 837274"/>
                    <a:gd name="connsiteY4" fmla="*/ 0 h 10916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7274" h="1091609">
                      <a:moveTo>
                        <a:pt x="0" y="0"/>
                      </a:moveTo>
                      <a:lnTo>
                        <a:pt x="837274" y="0"/>
                      </a:lnTo>
                      <a:lnTo>
                        <a:pt x="837274" y="1091609"/>
                      </a:lnTo>
                      <a:lnTo>
                        <a:pt x="0" y="1091609"/>
                      </a:lnTo>
                      <a:lnTo>
                        <a:pt x="0" y="0"/>
                      </a:lnTo>
                      <a:close/>
                    </a:path>
                  </a:pathLst>
                </a:custGeom>
              </p:spPr>
            </p:pic>
          </p:grpSp>
          <p:grpSp>
            <p:nvGrpSpPr>
              <p:cNvPr id="70" name="组合 69"/>
              <p:cNvGrpSpPr/>
              <p:nvPr/>
            </p:nvGrpSpPr>
            <p:grpSpPr>
              <a:xfrm>
                <a:off x="2225197" y="4897306"/>
                <a:ext cx="9209616" cy="1131962"/>
                <a:chOff x="2225197" y="1660156"/>
                <a:chExt cx="9209616" cy="1131962"/>
              </a:xfrm>
            </p:grpSpPr>
            <p:sp>
              <p:nvSpPr>
                <p:cNvPr id="71" name="矩形 70"/>
                <p:cNvSpPr/>
                <p:nvPr/>
              </p:nvSpPr>
              <p:spPr>
                <a:xfrm>
                  <a:off x="2225197" y="2059610"/>
                  <a:ext cx="9209616" cy="732508"/>
                </a:xfrm>
                <a:prstGeom prst="rect">
                  <a:avLst/>
                </a:prstGeom>
              </p:spPr>
              <p:txBody>
                <a:bodyPr wrap="square">
                  <a:spAutoFit/>
                </a:bodyPr>
                <a:lstStyle/>
                <a:p>
                  <a:pPr>
                    <a:lnSpc>
                      <a:spcPct val="130000"/>
                    </a:lnSpc>
                  </a:pPr>
                  <a:r>
                    <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毒品活动加剧诱发了各种违法犯罪活动，扰乱了社会治安，给社会安定带来巨大威胁。无论用什么方式吸毒，对人体的身体都会造成极大的损害</a:t>
                  </a:r>
                  <a:endParaRPr lang="zh-CN" altLang="en-US" sz="16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72" name="矩形 71"/>
                <p:cNvSpPr/>
                <p:nvPr/>
              </p:nvSpPr>
              <p:spPr>
                <a:xfrm>
                  <a:off x="2225197" y="1660156"/>
                  <a:ext cx="2214471" cy="452432"/>
                </a:xfrm>
                <a:prstGeom prst="rect">
                  <a:avLst/>
                </a:prstGeom>
              </p:spPr>
              <p:txBody>
                <a:bodyPr wrap="square">
                  <a:spAutoFit/>
                </a:bodyPr>
                <a:lstStyle/>
                <a:p>
                  <a:pPr>
                    <a:lnSpc>
                      <a:spcPct val="130000"/>
                    </a:lnSpc>
                  </a:pPr>
                  <a:r>
                    <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对治安的危害：</a:t>
                  </a:r>
                  <a:endPar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grpSp>
        </p:gr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0" y="-8021"/>
            <a:ext cx="6087237" cy="6866021"/>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rcRect l="7255"/>
          <a:stretch>
            <a:fillRect/>
          </a:stretch>
        </p:blipFill>
        <p:spPr>
          <a:xfrm>
            <a:off x="2640144" y="-8021"/>
            <a:ext cx="9551856" cy="6866021"/>
          </a:xfrm>
          <a:custGeom>
            <a:avLst/>
            <a:gdLst>
              <a:gd name="connsiteX0" fmla="*/ 0 w 9551856"/>
              <a:gd name="connsiteY0" fmla="*/ 0 h 6866021"/>
              <a:gd name="connsiteX1" fmla="*/ 9551856 w 9551856"/>
              <a:gd name="connsiteY1" fmla="*/ 0 h 6866021"/>
              <a:gd name="connsiteX2" fmla="*/ 9551856 w 9551856"/>
              <a:gd name="connsiteY2" fmla="*/ 6866021 h 6866021"/>
              <a:gd name="connsiteX3" fmla="*/ 5318936 w 9551856"/>
              <a:gd name="connsiteY3" fmla="*/ 6866021 h 6866021"/>
              <a:gd name="connsiteX4" fmla="*/ 5325534 w 9551856"/>
              <a:gd name="connsiteY4" fmla="*/ 6823456 h 6866021"/>
              <a:gd name="connsiteX5" fmla="*/ 4852856 w 9551856"/>
              <a:gd name="connsiteY5" fmla="*/ 4961021 h 6866021"/>
              <a:gd name="connsiteX6" fmla="*/ 1919156 w 9551856"/>
              <a:gd name="connsiteY6" fmla="*/ 2078121 h 6866021"/>
              <a:gd name="connsiteX7" fmla="*/ 61781 w 9551856"/>
              <a:gd name="connsiteY7" fmla="*/ 70197 h 6866021"/>
              <a:gd name="connsiteX8" fmla="*/ 0 w 9551856"/>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51856" h="6866021">
                <a:moveTo>
                  <a:pt x="0" y="0"/>
                </a:moveTo>
                <a:lnTo>
                  <a:pt x="9551856" y="0"/>
                </a:lnTo>
                <a:lnTo>
                  <a:pt x="9551856" y="6866021"/>
                </a:lnTo>
                <a:lnTo>
                  <a:pt x="5318936" y="6866021"/>
                </a:lnTo>
                <a:lnTo>
                  <a:pt x="5325534" y="6823456"/>
                </a:lnTo>
                <a:cubicBezTo>
                  <a:pt x="5385859" y="6319921"/>
                  <a:pt x="5264019" y="5607133"/>
                  <a:pt x="4852856" y="4961021"/>
                </a:cubicBezTo>
                <a:cubicBezTo>
                  <a:pt x="4304639" y="4099538"/>
                  <a:pt x="2763706" y="2945954"/>
                  <a:pt x="1919156" y="2078121"/>
                </a:cubicBezTo>
                <a:cubicBezTo>
                  <a:pt x="1232959" y="1373007"/>
                  <a:pt x="523008" y="592436"/>
                  <a:pt x="61781" y="70197"/>
                </a:cubicBezTo>
                <a:lnTo>
                  <a:pt x="0" y="0"/>
                </a:lnTo>
                <a:close/>
              </a:path>
            </a:pathLst>
          </a:custGeom>
        </p:spPr>
      </p:pic>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rcRect l="57528"/>
          <a:stretch>
            <a:fillRect/>
          </a:stretch>
        </p:blipFill>
        <p:spPr>
          <a:xfrm>
            <a:off x="7817749" y="0"/>
            <a:ext cx="4374251" cy="6866022"/>
          </a:xfrm>
          <a:custGeom>
            <a:avLst/>
            <a:gdLst>
              <a:gd name="connsiteX0" fmla="*/ 207961 w 4374251"/>
              <a:gd name="connsiteY0" fmla="*/ 0 h 6866022"/>
              <a:gd name="connsiteX1" fmla="*/ 4374251 w 4374251"/>
              <a:gd name="connsiteY1" fmla="*/ 0 h 6866022"/>
              <a:gd name="connsiteX2" fmla="*/ 4374251 w 4374251"/>
              <a:gd name="connsiteY2" fmla="*/ 6866022 h 6866022"/>
              <a:gd name="connsiteX3" fmla="*/ 631063 w 4374251"/>
              <a:gd name="connsiteY3" fmla="*/ 6866022 h 6866022"/>
              <a:gd name="connsiteX4" fmla="*/ 630878 w 4374251"/>
              <a:gd name="connsiteY4" fmla="*/ 6865758 h 6866022"/>
              <a:gd name="connsiteX5" fmla="*/ 209319 w 4374251"/>
              <a:gd name="connsiteY5" fmla="*/ 5807911 h 6866022"/>
              <a:gd name="connsiteX6" fmla="*/ 31519 w 4374251"/>
              <a:gd name="connsiteY6" fmla="*/ 1401011 h 6866022"/>
              <a:gd name="connsiteX7" fmla="*/ 179950 w 4374251"/>
              <a:gd name="connsiteY7" fmla="*/ 107992 h 6866022"/>
              <a:gd name="connsiteX8" fmla="*/ 207961 w 4374251"/>
              <a:gd name="connsiteY8" fmla="*/ 0 h 6866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4251" h="6866022">
                <a:moveTo>
                  <a:pt x="207961" y="0"/>
                </a:moveTo>
                <a:lnTo>
                  <a:pt x="4374251" y="0"/>
                </a:lnTo>
                <a:lnTo>
                  <a:pt x="4374251" y="6866022"/>
                </a:lnTo>
                <a:lnTo>
                  <a:pt x="631063" y="6866022"/>
                </a:lnTo>
                <a:lnTo>
                  <a:pt x="630878" y="6865758"/>
                </a:lnTo>
                <a:cubicBezTo>
                  <a:pt x="455820" y="6599792"/>
                  <a:pt x="312110" y="6262598"/>
                  <a:pt x="209319" y="5807911"/>
                </a:cubicBezTo>
                <a:cubicBezTo>
                  <a:pt x="-25631" y="4768628"/>
                  <a:pt x="-25631" y="2476278"/>
                  <a:pt x="31519" y="1401011"/>
                </a:cubicBezTo>
                <a:cubicBezTo>
                  <a:pt x="60094" y="863378"/>
                  <a:pt x="101369" y="440573"/>
                  <a:pt x="179950" y="107992"/>
                </a:cubicBezTo>
                <a:lnTo>
                  <a:pt x="207961" y="0"/>
                </a:lnTo>
                <a:close/>
              </a:path>
            </a:pathLst>
          </a:custGeom>
        </p:spPr>
      </p:pic>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rcRect r="36345"/>
          <a:stretch>
            <a:fillRect/>
          </a:stretch>
        </p:blipFill>
        <p:spPr>
          <a:xfrm>
            <a:off x="0" y="0"/>
            <a:ext cx="6555844" cy="6866022"/>
          </a:xfrm>
          <a:custGeom>
            <a:avLst/>
            <a:gdLst>
              <a:gd name="connsiteX0" fmla="*/ 0 w 6555844"/>
              <a:gd name="connsiteY0" fmla="*/ 0 h 6866022"/>
              <a:gd name="connsiteX1" fmla="*/ 6132742 w 6555844"/>
              <a:gd name="connsiteY1" fmla="*/ 0 h 6866022"/>
              <a:gd name="connsiteX2" fmla="*/ 6104731 w 6555844"/>
              <a:gd name="connsiteY2" fmla="*/ 107992 h 6866022"/>
              <a:gd name="connsiteX3" fmla="*/ 5956300 w 6555844"/>
              <a:gd name="connsiteY3" fmla="*/ 1401011 h 6866022"/>
              <a:gd name="connsiteX4" fmla="*/ 6134100 w 6555844"/>
              <a:gd name="connsiteY4" fmla="*/ 5807911 h 6866022"/>
              <a:gd name="connsiteX5" fmla="*/ 6555659 w 6555844"/>
              <a:gd name="connsiteY5" fmla="*/ 6865758 h 6866022"/>
              <a:gd name="connsiteX6" fmla="*/ 6555844 w 6555844"/>
              <a:gd name="connsiteY6" fmla="*/ 6866022 h 6866022"/>
              <a:gd name="connsiteX7" fmla="*/ 0 w 6555844"/>
              <a:gd name="connsiteY7" fmla="*/ 6866022 h 6866022"/>
              <a:gd name="connsiteX8" fmla="*/ 0 w 6555844"/>
              <a:gd name="connsiteY8" fmla="*/ 0 h 6866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55844" h="6866022">
                <a:moveTo>
                  <a:pt x="0" y="0"/>
                </a:moveTo>
                <a:lnTo>
                  <a:pt x="6132742" y="0"/>
                </a:lnTo>
                <a:lnTo>
                  <a:pt x="6104731" y="107992"/>
                </a:lnTo>
                <a:cubicBezTo>
                  <a:pt x="6026150" y="440573"/>
                  <a:pt x="5984875" y="863378"/>
                  <a:pt x="5956300" y="1401011"/>
                </a:cubicBezTo>
                <a:cubicBezTo>
                  <a:pt x="5899150" y="2476278"/>
                  <a:pt x="5899150" y="4768628"/>
                  <a:pt x="6134100" y="5807911"/>
                </a:cubicBezTo>
                <a:cubicBezTo>
                  <a:pt x="6236891" y="6262598"/>
                  <a:pt x="6380601" y="6599792"/>
                  <a:pt x="6555659" y="6865758"/>
                </a:cubicBezTo>
                <a:lnTo>
                  <a:pt x="6555844" y="6866022"/>
                </a:lnTo>
                <a:lnTo>
                  <a:pt x="0" y="6866022"/>
                </a:lnTo>
                <a:lnTo>
                  <a:pt x="0" y="0"/>
                </a:lnTo>
                <a:close/>
              </a:path>
            </a:pathLst>
          </a:custGeom>
        </p:spPr>
      </p:pic>
      <p:sp>
        <p:nvSpPr>
          <p:cNvPr id="24" name="文本框 23"/>
          <p:cNvSpPr txBox="1"/>
          <p:nvPr/>
        </p:nvSpPr>
        <p:spPr>
          <a:xfrm>
            <a:off x="3466206" y="6290510"/>
            <a:ext cx="5259589" cy="307777"/>
          </a:xfrm>
          <a:prstGeom prst="rect">
            <a:avLst/>
          </a:prstGeom>
          <a:noFill/>
        </p:spPr>
        <p:txBody>
          <a:bodyPr wrap="square" rtlCol="0">
            <a:spAutoFit/>
          </a:bodyPr>
          <a:lstStyle/>
          <a:p>
            <a:pPr algn="dist"/>
            <a:r>
              <a:rPr lang="zh-CN" altLang="en-US"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远离毒品</a:t>
            </a:r>
            <a:r>
              <a:rPr lang="en-US" altLang="zh-CN"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a:t>
            </a:r>
            <a:r>
              <a:rPr lang="zh-CN" altLang="en-US"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毒品危害</a:t>
            </a:r>
            <a:r>
              <a:rPr lang="en-US" altLang="zh-CN"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a:t>
            </a:r>
            <a:r>
              <a:rPr lang="zh-CN" altLang="en-US"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健康教育</a:t>
            </a:r>
            <a:endParaRPr lang="zh-CN" altLang="en-US" sz="1400" dirty="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nvGrpSpPr>
          <p:cNvPr id="2" name="组合 1"/>
          <p:cNvGrpSpPr/>
          <p:nvPr/>
        </p:nvGrpSpPr>
        <p:grpSpPr>
          <a:xfrm>
            <a:off x="1898015" y="1298575"/>
            <a:ext cx="8000365" cy="3068987"/>
            <a:chOff x="2717530" y="1130964"/>
            <a:chExt cx="6756940" cy="3069245"/>
          </a:xfrm>
        </p:grpSpPr>
        <p:sp>
          <p:nvSpPr>
            <p:cNvPr id="16" name="文本框 15"/>
            <p:cNvSpPr txBox="1"/>
            <p:nvPr/>
          </p:nvSpPr>
          <p:spPr>
            <a:xfrm>
              <a:off x="2717530" y="2262026"/>
              <a:ext cx="6756940" cy="1938183"/>
            </a:xfrm>
            <a:prstGeom prst="rect">
              <a:avLst/>
            </a:prstGeom>
            <a:noFill/>
          </p:spPr>
          <p:txBody>
            <a:bodyPr wrap="square" rtlCol="0">
              <a:spAutoFit/>
            </a:bodyPr>
            <a:lstStyle/>
            <a:p>
              <a:pPr algn="ctr"/>
              <a:r>
                <a:rPr lang="zh-CN" altLang="en-US" sz="6000" dirty="0" smtClean="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青少年滥用药物的</a:t>
              </a:r>
              <a:r>
                <a:rPr lang="zh-CN" altLang="en-US" sz="6000" dirty="0">
                  <a:ln w="6350">
                    <a:solidFill>
                      <a:srgbClr val="9C2B28"/>
                    </a:solidFill>
                  </a:ln>
                  <a:gradFill flip="none" rotWithShape="1">
                    <a:gsLst>
                      <a:gs pos="0">
                        <a:srgbClr val="CC3A36"/>
                      </a:gs>
                      <a:gs pos="100000">
                        <a:srgbClr val="E27774"/>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原因</a:t>
              </a:r>
              <a:endParaRPr lang="zh-CN" altLang="en-US" sz="6000" dirty="0">
                <a:ln w="6350">
                  <a:solidFill>
                    <a:srgbClr val="9C2B28"/>
                  </a:solidFill>
                </a:ln>
                <a:gradFill flip="none" rotWithShape="1">
                  <a:gsLst>
                    <a:gs pos="0">
                      <a:srgbClr val="CC3A36"/>
                    </a:gs>
                    <a:gs pos="100000">
                      <a:srgbClr val="E27774"/>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25" name="文本框 24"/>
            <p:cNvSpPr txBox="1"/>
            <p:nvPr/>
          </p:nvSpPr>
          <p:spPr>
            <a:xfrm>
              <a:off x="5439090" y="1130964"/>
              <a:ext cx="1313821" cy="1014815"/>
            </a:xfrm>
            <a:prstGeom prst="rect">
              <a:avLst/>
            </a:prstGeom>
            <a:noFill/>
          </p:spPr>
          <p:txBody>
            <a:bodyPr wrap="square" rtlCol="0">
              <a:spAutoFit/>
            </a:bodyPr>
            <a:lstStyle/>
            <a:p>
              <a:pPr algn="ctr"/>
              <a:r>
                <a:rPr lang="en-US" altLang="zh-CN" sz="6000" dirty="0" smtClean="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02</a:t>
              </a:r>
              <a:endParaRPr lang="zh-CN" altLang="en-US" sz="6000" dirty="0">
                <a:ln w="6350">
                  <a:solidFill>
                    <a:srgbClr val="9C2B28"/>
                  </a:solidFill>
                </a:ln>
                <a:gradFill flip="none" rotWithShape="1">
                  <a:gsLst>
                    <a:gs pos="0">
                      <a:srgbClr val="CC3A36"/>
                    </a:gs>
                    <a:gs pos="100000">
                      <a:srgbClr val="E27774"/>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1" y="4191000"/>
            <a:ext cx="2364493" cy="2667000"/>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rcRect l="7255"/>
          <a:stretch>
            <a:fillRect/>
          </a:stretch>
        </p:blipFill>
        <p:spPr>
          <a:xfrm>
            <a:off x="9141952" y="-8021"/>
            <a:ext cx="3050047" cy="2192421"/>
          </a:xfrm>
          <a:custGeom>
            <a:avLst/>
            <a:gdLst>
              <a:gd name="connsiteX0" fmla="*/ 0 w 6141940"/>
              <a:gd name="connsiteY0" fmla="*/ 0 h 4414921"/>
              <a:gd name="connsiteX1" fmla="*/ 6141940 w 6141940"/>
              <a:gd name="connsiteY1" fmla="*/ 0 h 4414921"/>
              <a:gd name="connsiteX2" fmla="*/ 6141940 w 6141940"/>
              <a:gd name="connsiteY2" fmla="*/ 2649621 h 4414921"/>
              <a:gd name="connsiteX3" fmla="*/ 3551140 w 6141940"/>
              <a:gd name="connsiteY3" fmla="*/ 2649621 h 4414921"/>
              <a:gd name="connsiteX4" fmla="*/ 3551140 w 6141940"/>
              <a:gd name="connsiteY4" fmla="*/ 4414921 h 4414921"/>
              <a:gd name="connsiteX5" fmla="*/ 3420130 w 6141940"/>
              <a:gd name="connsiteY5" fmla="*/ 4414921 h 4414921"/>
              <a:gd name="connsiteX6" fmla="*/ 3424372 w 6141940"/>
              <a:gd name="connsiteY6" fmla="*/ 4387552 h 4414921"/>
              <a:gd name="connsiteX7" fmla="*/ 3120436 w 6141940"/>
              <a:gd name="connsiteY7" fmla="*/ 3189987 h 4414921"/>
              <a:gd name="connsiteX8" fmla="*/ 1234037 w 6141940"/>
              <a:gd name="connsiteY8" fmla="*/ 1336253 h 4414921"/>
              <a:gd name="connsiteX9" fmla="*/ 39726 w 6141940"/>
              <a:gd name="connsiteY9" fmla="*/ 45137 h 4414921"/>
              <a:gd name="connsiteX10" fmla="*/ 0 w 6141940"/>
              <a:gd name="connsiteY10" fmla="*/ 0 h 4414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41940" h="4414921">
                <a:moveTo>
                  <a:pt x="0" y="0"/>
                </a:moveTo>
                <a:lnTo>
                  <a:pt x="6141940" y="0"/>
                </a:lnTo>
                <a:lnTo>
                  <a:pt x="6141940" y="2649621"/>
                </a:lnTo>
                <a:lnTo>
                  <a:pt x="3551140" y="2649621"/>
                </a:lnTo>
                <a:lnTo>
                  <a:pt x="3551140" y="4414921"/>
                </a:lnTo>
                <a:lnTo>
                  <a:pt x="3420130" y="4414921"/>
                </a:lnTo>
                <a:lnTo>
                  <a:pt x="3424372" y="4387552"/>
                </a:lnTo>
                <a:cubicBezTo>
                  <a:pt x="3463162" y="4063773"/>
                  <a:pt x="3384818" y="3605443"/>
                  <a:pt x="3120436" y="3189987"/>
                </a:cubicBezTo>
                <a:cubicBezTo>
                  <a:pt x="2767926" y="2636045"/>
                  <a:pt x="1777091" y="1894278"/>
                  <a:pt x="1234037" y="1336253"/>
                </a:cubicBezTo>
                <a:cubicBezTo>
                  <a:pt x="792805" y="882857"/>
                  <a:pt x="336300" y="380942"/>
                  <a:pt x="39726" y="45137"/>
                </a:cubicBezTo>
                <a:lnTo>
                  <a:pt x="0" y="0"/>
                </a:lnTo>
                <a:close/>
              </a:path>
            </a:pathLst>
          </a:custGeom>
        </p:spPr>
      </p:pic>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rcRect l="57528"/>
          <a:stretch>
            <a:fillRect/>
          </a:stretch>
        </p:blipFill>
        <p:spPr>
          <a:xfrm>
            <a:off x="10401300" y="0"/>
            <a:ext cx="1790700" cy="2810764"/>
          </a:xfrm>
          <a:custGeom>
            <a:avLst/>
            <a:gdLst>
              <a:gd name="connsiteX0" fmla="*/ 148095 w 3115035"/>
              <a:gd name="connsiteY0" fmla="*/ 0 h 4889500"/>
              <a:gd name="connsiteX1" fmla="*/ 3115035 w 3115035"/>
              <a:gd name="connsiteY1" fmla="*/ 0 h 4889500"/>
              <a:gd name="connsiteX2" fmla="*/ 3115035 w 3115035"/>
              <a:gd name="connsiteY2" fmla="*/ 3352800 h 4889500"/>
              <a:gd name="connsiteX3" fmla="*/ 981435 w 3115035"/>
              <a:gd name="connsiteY3" fmla="*/ 3352800 h 4889500"/>
              <a:gd name="connsiteX4" fmla="*/ 981435 w 3115035"/>
              <a:gd name="connsiteY4" fmla="*/ 4838700 h 4889500"/>
              <a:gd name="connsiteX5" fmla="*/ 3115035 w 3115035"/>
              <a:gd name="connsiteY5" fmla="*/ 4838700 h 4889500"/>
              <a:gd name="connsiteX6" fmla="*/ 3115035 w 3115035"/>
              <a:gd name="connsiteY6" fmla="*/ 4889500 h 4889500"/>
              <a:gd name="connsiteX7" fmla="*/ 449399 w 3115035"/>
              <a:gd name="connsiteY7" fmla="*/ 4889500 h 4889500"/>
              <a:gd name="connsiteX8" fmla="*/ 449267 w 3115035"/>
              <a:gd name="connsiteY8" fmla="*/ 4889312 h 4889500"/>
              <a:gd name="connsiteX9" fmla="*/ 149062 w 3115035"/>
              <a:gd name="connsiteY9" fmla="*/ 4135988 h 4889500"/>
              <a:gd name="connsiteX10" fmla="*/ 22446 w 3115035"/>
              <a:gd name="connsiteY10" fmla="*/ 997702 h 4889500"/>
              <a:gd name="connsiteX11" fmla="*/ 128148 w 3115035"/>
              <a:gd name="connsiteY11" fmla="*/ 76904 h 4889500"/>
              <a:gd name="connsiteX12" fmla="*/ 148095 w 3115035"/>
              <a:gd name="connsiteY12" fmla="*/ 0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035" h="4889500">
                <a:moveTo>
                  <a:pt x="148095" y="0"/>
                </a:moveTo>
                <a:lnTo>
                  <a:pt x="3115035" y="0"/>
                </a:lnTo>
                <a:lnTo>
                  <a:pt x="3115035" y="3352800"/>
                </a:lnTo>
                <a:lnTo>
                  <a:pt x="981435" y="3352800"/>
                </a:lnTo>
                <a:lnTo>
                  <a:pt x="981435" y="4838700"/>
                </a:lnTo>
                <a:lnTo>
                  <a:pt x="3115035" y="4838700"/>
                </a:lnTo>
                <a:lnTo>
                  <a:pt x="3115035" y="4889500"/>
                </a:lnTo>
                <a:lnTo>
                  <a:pt x="449399" y="4889500"/>
                </a:lnTo>
                <a:lnTo>
                  <a:pt x="449267" y="4889312"/>
                </a:lnTo>
                <a:cubicBezTo>
                  <a:pt x="324603" y="4699910"/>
                  <a:pt x="222263" y="4459784"/>
                  <a:pt x="149062" y="4135988"/>
                </a:cubicBezTo>
                <a:cubicBezTo>
                  <a:pt x="-18253" y="3395883"/>
                  <a:pt x="-18253" y="1763432"/>
                  <a:pt x="22446" y="997702"/>
                </a:cubicBezTo>
                <a:cubicBezTo>
                  <a:pt x="42795" y="614837"/>
                  <a:pt x="72188" y="313745"/>
                  <a:pt x="128148" y="76904"/>
                </a:cubicBezTo>
                <a:lnTo>
                  <a:pt x="148095" y="0"/>
                </a:lnTo>
                <a:close/>
              </a:path>
            </a:pathLst>
          </a:custGeom>
        </p:spPr>
      </p:pic>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rcRect r="71899" b="67090"/>
          <a:stretch>
            <a:fillRect/>
          </a:stretch>
        </p:blipFill>
        <p:spPr>
          <a:xfrm>
            <a:off x="0" y="5814963"/>
            <a:ext cx="1651000" cy="1289016"/>
          </a:xfrm>
          <a:custGeom>
            <a:avLst/>
            <a:gdLst>
              <a:gd name="connsiteX0" fmla="*/ 0 w 2374900"/>
              <a:gd name="connsiteY0" fmla="*/ 0 h 1854200"/>
              <a:gd name="connsiteX1" fmla="*/ 2374900 w 2374900"/>
              <a:gd name="connsiteY1" fmla="*/ 0 h 1854200"/>
              <a:gd name="connsiteX2" fmla="*/ 2374900 w 2374900"/>
              <a:gd name="connsiteY2" fmla="*/ 1854200 h 1854200"/>
              <a:gd name="connsiteX3" fmla="*/ 0 w 2374900"/>
              <a:gd name="connsiteY3" fmla="*/ 1854200 h 1854200"/>
              <a:gd name="connsiteX4" fmla="*/ 0 w 2374900"/>
              <a:gd name="connsiteY4" fmla="*/ 0 h 185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4900" h="1854200">
                <a:moveTo>
                  <a:pt x="0" y="0"/>
                </a:moveTo>
                <a:lnTo>
                  <a:pt x="2374900" y="0"/>
                </a:lnTo>
                <a:lnTo>
                  <a:pt x="2374900" y="1854200"/>
                </a:lnTo>
                <a:lnTo>
                  <a:pt x="0" y="1854200"/>
                </a:lnTo>
                <a:lnTo>
                  <a:pt x="0" y="0"/>
                </a:lnTo>
                <a:close/>
              </a:path>
            </a:pathLst>
          </a:custGeom>
        </p:spPr>
      </p:pic>
      <p:grpSp>
        <p:nvGrpSpPr>
          <p:cNvPr id="64" name="组合 63"/>
          <p:cNvGrpSpPr/>
          <p:nvPr/>
        </p:nvGrpSpPr>
        <p:grpSpPr>
          <a:xfrm>
            <a:off x="11537068" y="6580300"/>
            <a:ext cx="413475" cy="80964"/>
            <a:chOff x="2002055" y="-847023"/>
            <a:chExt cx="884787" cy="173254"/>
          </a:xfrm>
        </p:grpSpPr>
        <p:sp>
          <p:nvSpPr>
            <p:cNvPr id="65" name="椭圆 64"/>
            <p:cNvSpPr/>
            <p:nvPr/>
          </p:nvSpPr>
          <p:spPr>
            <a:xfrm>
              <a:off x="2002055"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6" name="椭圆 65"/>
            <p:cNvSpPr/>
            <p:nvPr/>
          </p:nvSpPr>
          <p:spPr>
            <a:xfrm>
              <a:off x="2239233"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7" name="椭圆 66"/>
            <p:cNvSpPr/>
            <p:nvPr/>
          </p:nvSpPr>
          <p:spPr>
            <a:xfrm>
              <a:off x="2476411"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8" name="椭圆 67"/>
            <p:cNvSpPr/>
            <p:nvPr/>
          </p:nvSpPr>
          <p:spPr>
            <a:xfrm>
              <a:off x="2713588"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grpSp>
        <p:nvGrpSpPr>
          <p:cNvPr id="4" name="组合 3"/>
          <p:cNvGrpSpPr/>
          <p:nvPr>
            <p:custDataLst>
              <p:tags r:id="rId5"/>
            </p:custDataLst>
          </p:nvPr>
        </p:nvGrpSpPr>
        <p:grpSpPr>
          <a:xfrm>
            <a:off x="1749866" y="1288265"/>
            <a:ext cx="7276192" cy="1803400"/>
            <a:chOff x="1629926" y="2071860"/>
            <a:chExt cx="7276192" cy="1803400"/>
          </a:xfrm>
        </p:grpSpPr>
        <p:grpSp>
          <p:nvGrpSpPr>
            <p:cNvPr id="8" name="组合 7"/>
            <p:cNvGrpSpPr/>
            <p:nvPr/>
          </p:nvGrpSpPr>
          <p:grpSpPr>
            <a:xfrm rot="0">
              <a:off x="1629926" y="2071860"/>
              <a:ext cx="7276192" cy="1803400"/>
              <a:chOff x="1906736" y="2071860"/>
              <a:chExt cx="7276192" cy="1803400"/>
            </a:xfrm>
          </p:grpSpPr>
          <p:grpSp>
            <p:nvGrpSpPr>
              <p:cNvPr id="7" name="组合 6"/>
              <p:cNvGrpSpPr/>
              <p:nvPr/>
            </p:nvGrpSpPr>
            <p:grpSpPr>
              <a:xfrm>
                <a:off x="1906736" y="2071860"/>
                <a:ext cx="4591170" cy="568462"/>
                <a:chOff x="2311323" y="2991277"/>
                <a:chExt cx="4591170" cy="568462"/>
              </a:xfrm>
            </p:grpSpPr>
            <p:sp>
              <p:nvSpPr>
                <p:cNvPr id="5" name="矩形 4"/>
                <p:cNvSpPr/>
                <p:nvPr>
                  <p:custDataLst>
                    <p:tags r:id="rId6"/>
                  </p:custDataLst>
                </p:nvPr>
              </p:nvSpPr>
              <p:spPr>
                <a:xfrm>
                  <a:off x="5499778" y="3099364"/>
                  <a:ext cx="1402715" cy="460375"/>
                </a:xfrm>
                <a:prstGeom prst="rect">
                  <a:avLst/>
                </a:prstGeom>
              </p:spPr>
              <p:txBody>
                <a:bodyPr wrap="square">
                  <a:spAutoFit/>
                </a:bodyPr>
                <a:lstStyle/>
                <a:p>
                  <a:pPr algn="ctr"/>
                  <a:r>
                    <a:rPr lang="zh-CN" altLang="en-US" sz="2400"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人</a:t>
                  </a:r>
                  <a:endParaRPr lang="zh-CN" altLang="en-US" sz="2400"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6" name="矩形 5"/>
                <p:cNvSpPr/>
                <p:nvPr>
                  <p:custDataLst>
                    <p:tags r:id="rId7"/>
                  </p:custDataLst>
                </p:nvPr>
              </p:nvSpPr>
              <p:spPr>
                <a:xfrm>
                  <a:off x="2311323" y="2991277"/>
                  <a:ext cx="2897204" cy="388694"/>
                </a:xfrm>
                <a:prstGeom prst="rect">
                  <a:avLst/>
                </a:prstGeom>
              </p:spPr>
              <p:txBody>
                <a:bodyPr wrap="square">
                  <a:spAutoFit/>
                </a:bodyPr>
                <a:lstStyle/>
                <a:p>
                  <a:pPr algn="ctr">
                    <a:lnSpc>
                      <a:spcPct val="130000"/>
                    </a:lnSpc>
                  </a:pPr>
                  <a:r>
                    <a:rPr sz="16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有些青少年缺乏家庭的关注或不了解滥用药物的危害；低估药物、高估自己等。</a:t>
                  </a:r>
                  <a:endParaRPr sz="16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grpSp>
          <p:grpSp>
            <p:nvGrpSpPr>
              <p:cNvPr id="33" name="组合 32"/>
              <p:cNvGrpSpPr/>
              <p:nvPr/>
            </p:nvGrpSpPr>
            <p:grpSpPr>
              <a:xfrm>
                <a:off x="4803523" y="3144375"/>
                <a:ext cx="4379405" cy="730885"/>
                <a:chOff x="1313627" y="4063792"/>
                <a:chExt cx="4379405" cy="730885"/>
              </a:xfrm>
            </p:grpSpPr>
            <p:sp>
              <p:nvSpPr>
                <p:cNvPr id="43" name="矩形 42"/>
                <p:cNvSpPr/>
                <p:nvPr>
                  <p:custDataLst>
                    <p:tags r:id="rId8"/>
                  </p:custDataLst>
                </p:nvPr>
              </p:nvSpPr>
              <p:spPr>
                <a:xfrm>
                  <a:off x="1313627" y="4170544"/>
                  <a:ext cx="1097280" cy="460375"/>
                </a:xfrm>
                <a:prstGeom prst="rect">
                  <a:avLst/>
                </a:prstGeom>
              </p:spPr>
              <p:txBody>
                <a:bodyPr wrap="none">
                  <a:spAutoFit/>
                </a:bodyPr>
                <a:lstStyle/>
                <a:p>
                  <a:pPr algn="l"/>
                  <a:r>
                    <a:rPr lang="zh-CN" altLang="en-US" sz="2400"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好奇心</a:t>
                  </a:r>
                  <a:endParaRPr lang="zh-CN" altLang="en-US" sz="2400"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44" name="矩形 43"/>
                <p:cNvSpPr/>
                <p:nvPr>
                  <p:custDataLst>
                    <p:tags r:id="rId9"/>
                  </p:custDataLst>
                </p:nvPr>
              </p:nvSpPr>
              <p:spPr>
                <a:xfrm>
                  <a:off x="2795828" y="4063792"/>
                  <a:ext cx="2897204" cy="730885"/>
                </a:xfrm>
                <a:prstGeom prst="rect">
                  <a:avLst/>
                </a:prstGeom>
              </p:spPr>
              <p:txBody>
                <a:bodyPr wrap="square">
                  <a:spAutoFit/>
                </a:bodyPr>
                <a:lstStyle/>
                <a:p>
                  <a:pPr algn="ctr">
                    <a:lnSpc>
                      <a:spcPct val="130000"/>
                    </a:lnSpc>
                  </a:pPr>
                  <a:r>
                    <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对未知的事物感到神秘和好奇，尝试踏出第一步。</a:t>
                  </a:r>
                  <a:endPar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grpSp>
        </p:grpSp>
        <p:cxnSp>
          <p:nvCxnSpPr>
            <p:cNvPr id="38" name="直接连接符 37"/>
            <p:cNvCxnSpPr/>
            <p:nvPr>
              <p:custDataLst>
                <p:tags r:id="rId10"/>
              </p:custDataLst>
            </p:nvPr>
          </p:nvCxnSpPr>
          <p:spPr>
            <a:xfrm flipV="1">
              <a:off x="4756694" y="2635429"/>
              <a:ext cx="1584960" cy="2540"/>
            </a:xfrm>
            <a:prstGeom prst="line">
              <a:avLst/>
            </a:prstGeom>
            <a:ln w="19050">
              <a:solidFill>
                <a:srgbClr val="115EAB"/>
              </a:solidFill>
              <a:prstDash val="dash"/>
            </a:ln>
          </p:spPr>
          <p:style>
            <a:lnRef idx="1">
              <a:schemeClr val="accent1"/>
            </a:lnRef>
            <a:fillRef idx="0">
              <a:schemeClr val="accent1"/>
            </a:fillRef>
            <a:effectRef idx="0">
              <a:schemeClr val="accent1"/>
            </a:effectRef>
            <a:fontRef idx="minor">
              <a:schemeClr val="tx1"/>
            </a:fontRef>
          </p:style>
        </p:cxnSp>
      </p:grpSp>
      <p:cxnSp>
        <p:nvCxnSpPr>
          <p:cNvPr id="3" name="直接连接符 2"/>
          <p:cNvCxnSpPr/>
          <p:nvPr>
            <p:custDataLst>
              <p:tags r:id="rId11"/>
            </p:custDataLst>
          </p:nvPr>
        </p:nvCxnSpPr>
        <p:spPr>
          <a:xfrm flipV="1">
            <a:off x="4430229" y="2935779"/>
            <a:ext cx="1584960" cy="2540"/>
          </a:xfrm>
          <a:prstGeom prst="line">
            <a:avLst/>
          </a:prstGeom>
          <a:ln w="19050">
            <a:solidFill>
              <a:srgbClr val="115EAB"/>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custDataLst>
              <p:tags r:id="rId12"/>
            </p:custDataLst>
          </p:nvPr>
        </p:nvCxnSpPr>
        <p:spPr>
          <a:xfrm flipV="1">
            <a:off x="4876634" y="4071159"/>
            <a:ext cx="1584960" cy="2540"/>
          </a:xfrm>
          <a:prstGeom prst="line">
            <a:avLst/>
          </a:prstGeom>
          <a:ln w="19050">
            <a:solidFill>
              <a:srgbClr val="115EAB"/>
            </a:solidFill>
            <a:prstDash val="dash"/>
          </a:ln>
        </p:spPr>
        <p:style>
          <a:lnRef idx="1">
            <a:schemeClr val="accent1"/>
          </a:lnRef>
          <a:fillRef idx="0">
            <a:schemeClr val="accent1"/>
          </a:fillRef>
          <a:effectRef idx="0">
            <a:schemeClr val="accent1"/>
          </a:effectRef>
          <a:fontRef idx="minor">
            <a:schemeClr val="tx1"/>
          </a:fontRef>
        </p:style>
      </p:cxnSp>
      <p:sp>
        <p:nvSpPr>
          <p:cNvPr id="12" name="矩形 11"/>
          <p:cNvSpPr/>
          <p:nvPr>
            <p:custDataLst>
              <p:tags r:id="rId13"/>
            </p:custDataLst>
          </p:nvPr>
        </p:nvSpPr>
        <p:spPr>
          <a:xfrm>
            <a:off x="1740976" y="3428850"/>
            <a:ext cx="2897204" cy="1050925"/>
          </a:xfrm>
          <a:prstGeom prst="rect">
            <a:avLst/>
          </a:prstGeom>
        </p:spPr>
        <p:txBody>
          <a:bodyPr wrap="square">
            <a:spAutoFit/>
          </a:bodyPr>
          <a:p>
            <a:pPr algn="ctr">
              <a:lnSpc>
                <a:spcPct val="130000"/>
              </a:lnSpc>
            </a:pPr>
            <a:r>
              <a:rPr sz="16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有些学校和家庭对药物滥用的危害采取回避态度，使青少年滥用机会更大。</a:t>
            </a:r>
            <a:endParaRPr sz="16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13" name="矩形 12"/>
          <p:cNvSpPr/>
          <p:nvPr>
            <p:custDataLst>
              <p:tags r:id="rId14"/>
            </p:custDataLst>
          </p:nvPr>
        </p:nvSpPr>
        <p:spPr>
          <a:xfrm>
            <a:off x="4938321" y="3598532"/>
            <a:ext cx="1402715" cy="460375"/>
          </a:xfrm>
          <a:prstGeom prst="rect">
            <a:avLst/>
          </a:prstGeom>
        </p:spPr>
        <p:txBody>
          <a:bodyPr wrap="square">
            <a:spAutoFit/>
          </a:bodyPr>
          <a:p>
            <a:pPr algn="ctr"/>
            <a:r>
              <a:rPr lang="zh-CN" altLang="en-US" sz="2400"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环境</a:t>
            </a:r>
            <a:endParaRPr lang="zh-CN" altLang="en-US" sz="2400"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cxnSp>
        <p:nvCxnSpPr>
          <p:cNvPr id="14" name="直接连接符 13"/>
          <p:cNvCxnSpPr/>
          <p:nvPr>
            <p:custDataLst>
              <p:tags r:id="rId15"/>
            </p:custDataLst>
          </p:nvPr>
        </p:nvCxnSpPr>
        <p:spPr>
          <a:xfrm flipV="1">
            <a:off x="4543894" y="5201459"/>
            <a:ext cx="1584960" cy="2540"/>
          </a:xfrm>
          <a:prstGeom prst="line">
            <a:avLst/>
          </a:prstGeom>
          <a:ln w="19050">
            <a:solidFill>
              <a:srgbClr val="115EAB"/>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custDataLst>
              <p:tags r:id="rId16"/>
            </p:custDataLst>
          </p:nvPr>
        </p:nvSpPr>
        <p:spPr>
          <a:xfrm>
            <a:off x="6243789" y="4689960"/>
            <a:ext cx="2897204" cy="730885"/>
          </a:xfrm>
          <a:prstGeom prst="rect">
            <a:avLst/>
          </a:prstGeom>
        </p:spPr>
        <p:txBody>
          <a:bodyPr wrap="square">
            <a:spAutoFit/>
          </a:bodyPr>
          <a:p>
            <a:pPr algn="ctr">
              <a:lnSpc>
                <a:spcPct val="130000"/>
              </a:lnSpc>
            </a:pPr>
            <a:r>
              <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药物带来的快感、迷幻及朦胧的感觉让他们沉迷其中。</a:t>
            </a:r>
            <a:endPar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16" name="矩形 15"/>
          <p:cNvSpPr/>
          <p:nvPr>
            <p:custDataLst>
              <p:tags r:id="rId17"/>
            </p:custDataLst>
          </p:nvPr>
        </p:nvSpPr>
        <p:spPr>
          <a:xfrm>
            <a:off x="4787623" y="4719307"/>
            <a:ext cx="1097280" cy="460375"/>
          </a:xfrm>
          <a:prstGeom prst="rect">
            <a:avLst/>
          </a:prstGeom>
        </p:spPr>
        <p:txBody>
          <a:bodyPr wrap="none">
            <a:spAutoFit/>
          </a:bodyPr>
          <a:p>
            <a:pPr algn="l"/>
            <a:r>
              <a:rPr lang="zh-CN" altLang="en-US" sz="2400"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好奇心</a:t>
            </a:r>
            <a:endParaRPr lang="zh-CN" altLang="en-US" sz="2400"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0" y="-8021"/>
            <a:ext cx="6087237" cy="6866021"/>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rcRect l="7255"/>
          <a:stretch>
            <a:fillRect/>
          </a:stretch>
        </p:blipFill>
        <p:spPr>
          <a:xfrm>
            <a:off x="2640144" y="-8021"/>
            <a:ext cx="9551856" cy="6866021"/>
          </a:xfrm>
          <a:custGeom>
            <a:avLst/>
            <a:gdLst>
              <a:gd name="connsiteX0" fmla="*/ 0 w 9551856"/>
              <a:gd name="connsiteY0" fmla="*/ 0 h 6866021"/>
              <a:gd name="connsiteX1" fmla="*/ 9551856 w 9551856"/>
              <a:gd name="connsiteY1" fmla="*/ 0 h 6866021"/>
              <a:gd name="connsiteX2" fmla="*/ 9551856 w 9551856"/>
              <a:gd name="connsiteY2" fmla="*/ 6866021 h 6866021"/>
              <a:gd name="connsiteX3" fmla="*/ 5318936 w 9551856"/>
              <a:gd name="connsiteY3" fmla="*/ 6866021 h 6866021"/>
              <a:gd name="connsiteX4" fmla="*/ 5325534 w 9551856"/>
              <a:gd name="connsiteY4" fmla="*/ 6823456 h 6866021"/>
              <a:gd name="connsiteX5" fmla="*/ 4852856 w 9551856"/>
              <a:gd name="connsiteY5" fmla="*/ 4961021 h 6866021"/>
              <a:gd name="connsiteX6" fmla="*/ 1919156 w 9551856"/>
              <a:gd name="connsiteY6" fmla="*/ 2078121 h 6866021"/>
              <a:gd name="connsiteX7" fmla="*/ 61781 w 9551856"/>
              <a:gd name="connsiteY7" fmla="*/ 70197 h 6866021"/>
              <a:gd name="connsiteX8" fmla="*/ 0 w 9551856"/>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51856" h="6866021">
                <a:moveTo>
                  <a:pt x="0" y="0"/>
                </a:moveTo>
                <a:lnTo>
                  <a:pt x="9551856" y="0"/>
                </a:lnTo>
                <a:lnTo>
                  <a:pt x="9551856" y="6866021"/>
                </a:lnTo>
                <a:lnTo>
                  <a:pt x="5318936" y="6866021"/>
                </a:lnTo>
                <a:lnTo>
                  <a:pt x="5325534" y="6823456"/>
                </a:lnTo>
                <a:cubicBezTo>
                  <a:pt x="5385859" y="6319921"/>
                  <a:pt x="5264019" y="5607133"/>
                  <a:pt x="4852856" y="4961021"/>
                </a:cubicBezTo>
                <a:cubicBezTo>
                  <a:pt x="4304639" y="4099538"/>
                  <a:pt x="2763706" y="2945954"/>
                  <a:pt x="1919156" y="2078121"/>
                </a:cubicBezTo>
                <a:cubicBezTo>
                  <a:pt x="1232959" y="1373007"/>
                  <a:pt x="523008" y="592436"/>
                  <a:pt x="61781" y="70197"/>
                </a:cubicBezTo>
                <a:lnTo>
                  <a:pt x="0" y="0"/>
                </a:lnTo>
                <a:close/>
              </a:path>
            </a:pathLst>
          </a:custGeom>
        </p:spPr>
      </p:pic>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rcRect l="57528"/>
          <a:stretch>
            <a:fillRect/>
          </a:stretch>
        </p:blipFill>
        <p:spPr>
          <a:xfrm>
            <a:off x="7817749" y="0"/>
            <a:ext cx="4374251" cy="6866022"/>
          </a:xfrm>
          <a:custGeom>
            <a:avLst/>
            <a:gdLst>
              <a:gd name="connsiteX0" fmla="*/ 207961 w 4374251"/>
              <a:gd name="connsiteY0" fmla="*/ 0 h 6866022"/>
              <a:gd name="connsiteX1" fmla="*/ 4374251 w 4374251"/>
              <a:gd name="connsiteY1" fmla="*/ 0 h 6866022"/>
              <a:gd name="connsiteX2" fmla="*/ 4374251 w 4374251"/>
              <a:gd name="connsiteY2" fmla="*/ 6866022 h 6866022"/>
              <a:gd name="connsiteX3" fmla="*/ 631063 w 4374251"/>
              <a:gd name="connsiteY3" fmla="*/ 6866022 h 6866022"/>
              <a:gd name="connsiteX4" fmla="*/ 630878 w 4374251"/>
              <a:gd name="connsiteY4" fmla="*/ 6865758 h 6866022"/>
              <a:gd name="connsiteX5" fmla="*/ 209319 w 4374251"/>
              <a:gd name="connsiteY5" fmla="*/ 5807911 h 6866022"/>
              <a:gd name="connsiteX6" fmla="*/ 31519 w 4374251"/>
              <a:gd name="connsiteY6" fmla="*/ 1401011 h 6866022"/>
              <a:gd name="connsiteX7" fmla="*/ 179950 w 4374251"/>
              <a:gd name="connsiteY7" fmla="*/ 107992 h 6866022"/>
              <a:gd name="connsiteX8" fmla="*/ 207961 w 4374251"/>
              <a:gd name="connsiteY8" fmla="*/ 0 h 6866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4251" h="6866022">
                <a:moveTo>
                  <a:pt x="207961" y="0"/>
                </a:moveTo>
                <a:lnTo>
                  <a:pt x="4374251" y="0"/>
                </a:lnTo>
                <a:lnTo>
                  <a:pt x="4374251" y="6866022"/>
                </a:lnTo>
                <a:lnTo>
                  <a:pt x="631063" y="6866022"/>
                </a:lnTo>
                <a:lnTo>
                  <a:pt x="630878" y="6865758"/>
                </a:lnTo>
                <a:cubicBezTo>
                  <a:pt x="455820" y="6599792"/>
                  <a:pt x="312110" y="6262598"/>
                  <a:pt x="209319" y="5807911"/>
                </a:cubicBezTo>
                <a:cubicBezTo>
                  <a:pt x="-25631" y="4768628"/>
                  <a:pt x="-25631" y="2476278"/>
                  <a:pt x="31519" y="1401011"/>
                </a:cubicBezTo>
                <a:cubicBezTo>
                  <a:pt x="60094" y="863378"/>
                  <a:pt x="101369" y="440573"/>
                  <a:pt x="179950" y="107992"/>
                </a:cubicBezTo>
                <a:lnTo>
                  <a:pt x="207961" y="0"/>
                </a:lnTo>
                <a:close/>
              </a:path>
            </a:pathLst>
          </a:custGeom>
        </p:spPr>
      </p:pic>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rcRect r="36345"/>
          <a:stretch>
            <a:fillRect/>
          </a:stretch>
        </p:blipFill>
        <p:spPr>
          <a:xfrm>
            <a:off x="0" y="0"/>
            <a:ext cx="6555844" cy="6866022"/>
          </a:xfrm>
          <a:custGeom>
            <a:avLst/>
            <a:gdLst>
              <a:gd name="connsiteX0" fmla="*/ 0 w 6555844"/>
              <a:gd name="connsiteY0" fmla="*/ 0 h 6866022"/>
              <a:gd name="connsiteX1" fmla="*/ 6132742 w 6555844"/>
              <a:gd name="connsiteY1" fmla="*/ 0 h 6866022"/>
              <a:gd name="connsiteX2" fmla="*/ 6104731 w 6555844"/>
              <a:gd name="connsiteY2" fmla="*/ 107992 h 6866022"/>
              <a:gd name="connsiteX3" fmla="*/ 5956300 w 6555844"/>
              <a:gd name="connsiteY3" fmla="*/ 1401011 h 6866022"/>
              <a:gd name="connsiteX4" fmla="*/ 6134100 w 6555844"/>
              <a:gd name="connsiteY4" fmla="*/ 5807911 h 6866022"/>
              <a:gd name="connsiteX5" fmla="*/ 6555659 w 6555844"/>
              <a:gd name="connsiteY5" fmla="*/ 6865758 h 6866022"/>
              <a:gd name="connsiteX6" fmla="*/ 6555844 w 6555844"/>
              <a:gd name="connsiteY6" fmla="*/ 6866022 h 6866022"/>
              <a:gd name="connsiteX7" fmla="*/ 0 w 6555844"/>
              <a:gd name="connsiteY7" fmla="*/ 6866022 h 6866022"/>
              <a:gd name="connsiteX8" fmla="*/ 0 w 6555844"/>
              <a:gd name="connsiteY8" fmla="*/ 0 h 6866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55844" h="6866022">
                <a:moveTo>
                  <a:pt x="0" y="0"/>
                </a:moveTo>
                <a:lnTo>
                  <a:pt x="6132742" y="0"/>
                </a:lnTo>
                <a:lnTo>
                  <a:pt x="6104731" y="107992"/>
                </a:lnTo>
                <a:cubicBezTo>
                  <a:pt x="6026150" y="440573"/>
                  <a:pt x="5984875" y="863378"/>
                  <a:pt x="5956300" y="1401011"/>
                </a:cubicBezTo>
                <a:cubicBezTo>
                  <a:pt x="5899150" y="2476278"/>
                  <a:pt x="5899150" y="4768628"/>
                  <a:pt x="6134100" y="5807911"/>
                </a:cubicBezTo>
                <a:cubicBezTo>
                  <a:pt x="6236891" y="6262598"/>
                  <a:pt x="6380601" y="6599792"/>
                  <a:pt x="6555659" y="6865758"/>
                </a:cubicBezTo>
                <a:lnTo>
                  <a:pt x="6555844" y="6866022"/>
                </a:lnTo>
                <a:lnTo>
                  <a:pt x="0" y="6866022"/>
                </a:lnTo>
                <a:lnTo>
                  <a:pt x="0" y="0"/>
                </a:lnTo>
                <a:close/>
              </a:path>
            </a:pathLst>
          </a:custGeom>
        </p:spPr>
      </p:pic>
      <p:sp>
        <p:nvSpPr>
          <p:cNvPr id="24" name="文本框 23"/>
          <p:cNvSpPr txBox="1"/>
          <p:nvPr/>
        </p:nvSpPr>
        <p:spPr>
          <a:xfrm>
            <a:off x="3466206" y="6290510"/>
            <a:ext cx="5259589" cy="307777"/>
          </a:xfrm>
          <a:prstGeom prst="rect">
            <a:avLst/>
          </a:prstGeom>
          <a:noFill/>
        </p:spPr>
        <p:txBody>
          <a:bodyPr wrap="square" rtlCol="0">
            <a:spAutoFit/>
          </a:bodyPr>
          <a:lstStyle/>
          <a:p>
            <a:pPr algn="dist"/>
            <a:r>
              <a:rPr lang="zh-CN" altLang="en-US"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远离毒品</a:t>
            </a:r>
            <a:r>
              <a:rPr lang="en-US" altLang="zh-CN"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a:t>
            </a:r>
            <a:r>
              <a:rPr lang="zh-CN" altLang="en-US"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毒品危害</a:t>
            </a:r>
            <a:r>
              <a:rPr lang="en-US" altLang="zh-CN"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a:t>
            </a:r>
            <a:r>
              <a:rPr lang="zh-CN" altLang="en-US"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健康教育</a:t>
            </a:r>
            <a:endParaRPr lang="zh-CN" altLang="en-US" sz="1400" dirty="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nvGrpSpPr>
          <p:cNvPr id="2" name="组合 1"/>
          <p:cNvGrpSpPr/>
          <p:nvPr/>
        </p:nvGrpSpPr>
        <p:grpSpPr>
          <a:xfrm>
            <a:off x="1898015" y="1298575"/>
            <a:ext cx="8000365" cy="2145697"/>
            <a:chOff x="2717530" y="1130964"/>
            <a:chExt cx="6756940" cy="2145877"/>
          </a:xfrm>
        </p:grpSpPr>
        <p:sp>
          <p:nvSpPr>
            <p:cNvPr id="16" name="文本框 15"/>
            <p:cNvSpPr txBox="1"/>
            <p:nvPr/>
          </p:nvSpPr>
          <p:spPr>
            <a:xfrm>
              <a:off x="2717530" y="2262026"/>
              <a:ext cx="6756940" cy="1014815"/>
            </a:xfrm>
            <a:prstGeom prst="rect">
              <a:avLst/>
            </a:prstGeom>
            <a:noFill/>
          </p:spPr>
          <p:txBody>
            <a:bodyPr wrap="square" rtlCol="0">
              <a:spAutoFit/>
            </a:bodyPr>
            <a:lstStyle/>
            <a:p>
              <a:pPr algn="ctr"/>
              <a:r>
                <a:rPr lang="zh-CN" altLang="en-US" sz="6000" dirty="0" smtClean="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加强青少年</a:t>
              </a:r>
              <a:r>
                <a:rPr lang="zh-CN" altLang="en-US" sz="6000" dirty="0">
                  <a:ln w="6350">
                    <a:solidFill>
                      <a:srgbClr val="9C2B28"/>
                    </a:solidFill>
                  </a:ln>
                  <a:gradFill flip="none" rotWithShape="1">
                    <a:gsLst>
                      <a:gs pos="0">
                        <a:srgbClr val="CC3A36"/>
                      </a:gs>
                      <a:gs pos="100000">
                        <a:srgbClr val="E27774"/>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教育和引导</a:t>
              </a:r>
              <a:endParaRPr lang="zh-CN" altLang="en-US" sz="6000" dirty="0">
                <a:ln w="6350">
                  <a:solidFill>
                    <a:srgbClr val="9C2B28"/>
                  </a:solidFill>
                </a:ln>
                <a:gradFill flip="none" rotWithShape="1">
                  <a:gsLst>
                    <a:gs pos="0">
                      <a:srgbClr val="CC3A36"/>
                    </a:gs>
                    <a:gs pos="100000">
                      <a:srgbClr val="E27774"/>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25" name="文本框 24"/>
            <p:cNvSpPr txBox="1"/>
            <p:nvPr/>
          </p:nvSpPr>
          <p:spPr>
            <a:xfrm>
              <a:off x="5439090" y="1130964"/>
              <a:ext cx="1313821" cy="1014815"/>
            </a:xfrm>
            <a:prstGeom prst="rect">
              <a:avLst/>
            </a:prstGeom>
            <a:noFill/>
          </p:spPr>
          <p:txBody>
            <a:bodyPr wrap="square" rtlCol="0">
              <a:spAutoFit/>
            </a:bodyPr>
            <a:lstStyle/>
            <a:p>
              <a:pPr algn="ctr"/>
              <a:r>
                <a:rPr lang="en-US" altLang="zh-CN" sz="6000" dirty="0" smtClean="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03</a:t>
              </a:r>
              <a:endParaRPr lang="zh-CN" altLang="en-US" sz="6000" dirty="0">
                <a:ln w="6350">
                  <a:solidFill>
                    <a:srgbClr val="9C2B28"/>
                  </a:solidFill>
                </a:ln>
                <a:gradFill flip="none" rotWithShape="1">
                  <a:gsLst>
                    <a:gs pos="0">
                      <a:srgbClr val="CC3A36"/>
                    </a:gs>
                    <a:gs pos="100000">
                      <a:srgbClr val="E27774"/>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1" y="4191000"/>
            <a:ext cx="2364493" cy="2667000"/>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rcRect l="7255"/>
          <a:stretch>
            <a:fillRect/>
          </a:stretch>
        </p:blipFill>
        <p:spPr>
          <a:xfrm>
            <a:off x="9141952" y="-8021"/>
            <a:ext cx="3050047" cy="2192421"/>
          </a:xfrm>
          <a:custGeom>
            <a:avLst/>
            <a:gdLst>
              <a:gd name="connsiteX0" fmla="*/ 0 w 6141940"/>
              <a:gd name="connsiteY0" fmla="*/ 0 h 4414921"/>
              <a:gd name="connsiteX1" fmla="*/ 6141940 w 6141940"/>
              <a:gd name="connsiteY1" fmla="*/ 0 h 4414921"/>
              <a:gd name="connsiteX2" fmla="*/ 6141940 w 6141940"/>
              <a:gd name="connsiteY2" fmla="*/ 2649621 h 4414921"/>
              <a:gd name="connsiteX3" fmla="*/ 3551140 w 6141940"/>
              <a:gd name="connsiteY3" fmla="*/ 2649621 h 4414921"/>
              <a:gd name="connsiteX4" fmla="*/ 3551140 w 6141940"/>
              <a:gd name="connsiteY4" fmla="*/ 4414921 h 4414921"/>
              <a:gd name="connsiteX5" fmla="*/ 3420130 w 6141940"/>
              <a:gd name="connsiteY5" fmla="*/ 4414921 h 4414921"/>
              <a:gd name="connsiteX6" fmla="*/ 3424372 w 6141940"/>
              <a:gd name="connsiteY6" fmla="*/ 4387552 h 4414921"/>
              <a:gd name="connsiteX7" fmla="*/ 3120436 w 6141940"/>
              <a:gd name="connsiteY7" fmla="*/ 3189987 h 4414921"/>
              <a:gd name="connsiteX8" fmla="*/ 1234037 w 6141940"/>
              <a:gd name="connsiteY8" fmla="*/ 1336253 h 4414921"/>
              <a:gd name="connsiteX9" fmla="*/ 39726 w 6141940"/>
              <a:gd name="connsiteY9" fmla="*/ 45137 h 4414921"/>
              <a:gd name="connsiteX10" fmla="*/ 0 w 6141940"/>
              <a:gd name="connsiteY10" fmla="*/ 0 h 4414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41940" h="4414921">
                <a:moveTo>
                  <a:pt x="0" y="0"/>
                </a:moveTo>
                <a:lnTo>
                  <a:pt x="6141940" y="0"/>
                </a:lnTo>
                <a:lnTo>
                  <a:pt x="6141940" y="2649621"/>
                </a:lnTo>
                <a:lnTo>
                  <a:pt x="3551140" y="2649621"/>
                </a:lnTo>
                <a:lnTo>
                  <a:pt x="3551140" y="4414921"/>
                </a:lnTo>
                <a:lnTo>
                  <a:pt x="3420130" y="4414921"/>
                </a:lnTo>
                <a:lnTo>
                  <a:pt x="3424372" y="4387552"/>
                </a:lnTo>
                <a:cubicBezTo>
                  <a:pt x="3463162" y="4063773"/>
                  <a:pt x="3384818" y="3605443"/>
                  <a:pt x="3120436" y="3189987"/>
                </a:cubicBezTo>
                <a:cubicBezTo>
                  <a:pt x="2767926" y="2636045"/>
                  <a:pt x="1777091" y="1894278"/>
                  <a:pt x="1234037" y="1336253"/>
                </a:cubicBezTo>
                <a:cubicBezTo>
                  <a:pt x="792805" y="882857"/>
                  <a:pt x="336300" y="380942"/>
                  <a:pt x="39726" y="45137"/>
                </a:cubicBezTo>
                <a:lnTo>
                  <a:pt x="0" y="0"/>
                </a:lnTo>
                <a:close/>
              </a:path>
            </a:pathLst>
          </a:custGeom>
        </p:spPr>
      </p:pic>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rcRect l="57528"/>
          <a:stretch>
            <a:fillRect/>
          </a:stretch>
        </p:blipFill>
        <p:spPr>
          <a:xfrm>
            <a:off x="10401300" y="0"/>
            <a:ext cx="1790700" cy="2810764"/>
          </a:xfrm>
          <a:custGeom>
            <a:avLst/>
            <a:gdLst>
              <a:gd name="connsiteX0" fmla="*/ 148095 w 3115035"/>
              <a:gd name="connsiteY0" fmla="*/ 0 h 4889500"/>
              <a:gd name="connsiteX1" fmla="*/ 3115035 w 3115035"/>
              <a:gd name="connsiteY1" fmla="*/ 0 h 4889500"/>
              <a:gd name="connsiteX2" fmla="*/ 3115035 w 3115035"/>
              <a:gd name="connsiteY2" fmla="*/ 3352800 h 4889500"/>
              <a:gd name="connsiteX3" fmla="*/ 981435 w 3115035"/>
              <a:gd name="connsiteY3" fmla="*/ 3352800 h 4889500"/>
              <a:gd name="connsiteX4" fmla="*/ 981435 w 3115035"/>
              <a:gd name="connsiteY4" fmla="*/ 4838700 h 4889500"/>
              <a:gd name="connsiteX5" fmla="*/ 3115035 w 3115035"/>
              <a:gd name="connsiteY5" fmla="*/ 4838700 h 4889500"/>
              <a:gd name="connsiteX6" fmla="*/ 3115035 w 3115035"/>
              <a:gd name="connsiteY6" fmla="*/ 4889500 h 4889500"/>
              <a:gd name="connsiteX7" fmla="*/ 449399 w 3115035"/>
              <a:gd name="connsiteY7" fmla="*/ 4889500 h 4889500"/>
              <a:gd name="connsiteX8" fmla="*/ 449267 w 3115035"/>
              <a:gd name="connsiteY8" fmla="*/ 4889312 h 4889500"/>
              <a:gd name="connsiteX9" fmla="*/ 149062 w 3115035"/>
              <a:gd name="connsiteY9" fmla="*/ 4135988 h 4889500"/>
              <a:gd name="connsiteX10" fmla="*/ 22446 w 3115035"/>
              <a:gd name="connsiteY10" fmla="*/ 997702 h 4889500"/>
              <a:gd name="connsiteX11" fmla="*/ 128148 w 3115035"/>
              <a:gd name="connsiteY11" fmla="*/ 76904 h 4889500"/>
              <a:gd name="connsiteX12" fmla="*/ 148095 w 3115035"/>
              <a:gd name="connsiteY12" fmla="*/ 0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035" h="4889500">
                <a:moveTo>
                  <a:pt x="148095" y="0"/>
                </a:moveTo>
                <a:lnTo>
                  <a:pt x="3115035" y="0"/>
                </a:lnTo>
                <a:lnTo>
                  <a:pt x="3115035" y="3352800"/>
                </a:lnTo>
                <a:lnTo>
                  <a:pt x="981435" y="3352800"/>
                </a:lnTo>
                <a:lnTo>
                  <a:pt x="981435" y="4838700"/>
                </a:lnTo>
                <a:lnTo>
                  <a:pt x="3115035" y="4838700"/>
                </a:lnTo>
                <a:lnTo>
                  <a:pt x="3115035" y="4889500"/>
                </a:lnTo>
                <a:lnTo>
                  <a:pt x="449399" y="4889500"/>
                </a:lnTo>
                <a:lnTo>
                  <a:pt x="449267" y="4889312"/>
                </a:lnTo>
                <a:cubicBezTo>
                  <a:pt x="324603" y="4699910"/>
                  <a:pt x="222263" y="4459784"/>
                  <a:pt x="149062" y="4135988"/>
                </a:cubicBezTo>
                <a:cubicBezTo>
                  <a:pt x="-18253" y="3395883"/>
                  <a:pt x="-18253" y="1763432"/>
                  <a:pt x="22446" y="997702"/>
                </a:cubicBezTo>
                <a:cubicBezTo>
                  <a:pt x="42795" y="614837"/>
                  <a:pt x="72188" y="313745"/>
                  <a:pt x="128148" y="76904"/>
                </a:cubicBezTo>
                <a:lnTo>
                  <a:pt x="148095" y="0"/>
                </a:lnTo>
                <a:close/>
              </a:path>
            </a:pathLst>
          </a:custGeom>
        </p:spPr>
      </p:pic>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rcRect r="71899" b="67090"/>
          <a:stretch>
            <a:fillRect/>
          </a:stretch>
        </p:blipFill>
        <p:spPr>
          <a:xfrm>
            <a:off x="0" y="5814963"/>
            <a:ext cx="1651000" cy="1289016"/>
          </a:xfrm>
          <a:custGeom>
            <a:avLst/>
            <a:gdLst>
              <a:gd name="connsiteX0" fmla="*/ 0 w 2374900"/>
              <a:gd name="connsiteY0" fmla="*/ 0 h 1854200"/>
              <a:gd name="connsiteX1" fmla="*/ 2374900 w 2374900"/>
              <a:gd name="connsiteY1" fmla="*/ 0 h 1854200"/>
              <a:gd name="connsiteX2" fmla="*/ 2374900 w 2374900"/>
              <a:gd name="connsiteY2" fmla="*/ 1854200 h 1854200"/>
              <a:gd name="connsiteX3" fmla="*/ 0 w 2374900"/>
              <a:gd name="connsiteY3" fmla="*/ 1854200 h 1854200"/>
              <a:gd name="connsiteX4" fmla="*/ 0 w 2374900"/>
              <a:gd name="connsiteY4" fmla="*/ 0 h 185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4900" h="1854200">
                <a:moveTo>
                  <a:pt x="0" y="0"/>
                </a:moveTo>
                <a:lnTo>
                  <a:pt x="2374900" y="0"/>
                </a:lnTo>
                <a:lnTo>
                  <a:pt x="2374900" y="1854200"/>
                </a:lnTo>
                <a:lnTo>
                  <a:pt x="0" y="1854200"/>
                </a:lnTo>
                <a:lnTo>
                  <a:pt x="0" y="0"/>
                </a:lnTo>
                <a:close/>
              </a:path>
            </a:pathLst>
          </a:custGeom>
        </p:spPr>
      </p:pic>
      <p:grpSp>
        <p:nvGrpSpPr>
          <p:cNvPr id="64" name="组合 63"/>
          <p:cNvGrpSpPr/>
          <p:nvPr/>
        </p:nvGrpSpPr>
        <p:grpSpPr>
          <a:xfrm>
            <a:off x="11537068" y="6580300"/>
            <a:ext cx="413475" cy="80964"/>
            <a:chOff x="2002055" y="-847023"/>
            <a:chExt cx="884787" cy="173254"/>
          </a:xfrm>
        </p:grpSpPr>
        <p:sp>
          <p:nvSpPr>
            <p:cNvPr id="65" name="椭圆 64"/>
            <p:cNvSpPr/>
            <p:nvPr/>
          </p:nvSpPr>
          <p:spPr>
            <a:xfrm>
              <a:off x="2002055"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6" name="椭圆 65"/>
            <p:cNvSpPr/>
            <p:nvPr/>
          </p:nvSpPr>
          <p:spPr>
            <a:xfrm>
              <a:off x="2239233"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7" name="椭圆 66"/>
            <p:cNvSpPr/>
            <p:nvPr/>
          </p:nvSpPr>
          <p:spPr>
            <a:xfrm>
              <a:off x="2476411"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8" name="椭圆 67"/>
            <p:cNvSpPr/>
            <p:nvPr/>
          </p:nvSpPr>
          <p:spPr>
            <a:xfrm>
              <a:off x="2713588"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
        <p:nvSpPr>
          <p:cNvPr id="3" name="矩形 2"/>
          <p:cNvSpPr/>
          <p:nvPr/>
        </p:nvSpPr>
        <p:spPr>
          <a:xfrm>
            <a:off x="885491" y="879873"/>
            <a:ext cx="10422289" cy="1050925"/>
          </a:xfrm>
          <a:prstGeom prst="rect">
            <a:avLst/>
          </a:prstGeom>
        </p:spPr>
        <p:txBody>
          <a:bodyPr wrap="square">
            <a:spAutoFit/>
          </a:bodyPr>
          <a:lstStyle/>
          <a:p>
            <a:pPr>
              <a:lnSpc>
                <a:spcPct val="130000"/>
              </a:lnSpc>
            </a:pPr>
            <a:r>
              <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预防药物滥用和毒品问题的关键在于教育和引导。学校和家庭应当加强对青少年的法治教育和心理健康教育，让他们了解药物滥用和毒品的危害，树立正确的价值观和人生观。同时，通过举办各种形式的活动，如主题班会、讲座、知识竞赛等，增强青少年的自我保护意识和能力。</a:t>
            </a:r>
            <a:endPar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grpSp>
        <p:nvGrpSpPr>
          <p:cNvPr id="6" name="组合 5"/>
          <p:cNvGrpSpPr/>
          <p:nvPr>
            <p:custDataLst>
              <p:tags r:id="rId5"/>
            </p:custDataLst>
          </p:nvPr>
        </p:nvGrpSpPr>
        <p:grpSpPr>
          <a:xfrm>
            <a:off x="884912" y="2184671"/>
            <a:ext cx="6470927" cy="1858407"/>
            <a:chOff x="4679672" y="3070063"/>
            <a:chExt cx="6470927" cy="1858407"/>
          </a:xfrm>
        </p:grpSpPr>
        <p:sp>
          <p:nvSpPr>
            <p:cNvPr id="5" name="椭圆 4"/>
            <p:cNvSpPr/>
            <p:nvPr>
              <p:custDataLst>
                <p:tags r:id="rId6"/>
              </p:custDataLst>
            </p:nvPr>
          </p:nvSpPr>
          <p:spPr>
            <a:xfrm>
              <a:off x="4679672" y="3145367"/>
              <a:ext cx="218724" cy="218724"/>
            </a:xfrm>
            <a:prstGeom prst="ellipse">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32" name="矩形 31"/>
            <p:cNvSpPr/>
            <p:nvPr>
              <p:custDataLst>
                <p:tags r:id="rId7"/>
              </p:custDataLst>
            </p:nvPr>
          </p:nvSpPr>
          <p:spPr>
            <a:xfrm>
              <a:off x="4898396" y="3439395"/>
              <a:ext cx="6252203" cy="1489075"/>
            </a:xfrm>
            <a:prstGeom prst="rect">
              <a:avLst/>
            </a:prstGeom>
          </p:spPr>
          <p:txBody>
            <a:bodyPr wrap="square">
              <a:spAutoFit/>
            </a:bodyPr>
            <a:lstStyle/>
            <a:p>
              <a:pPr>
                <a:lnSpc>
                  <a:spcPct val="130000"/>
                </a:lnSpc>
              </a:pPr>
              <a:r>
                <a:rPr lang="en-US" altLang="zh-CN"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1.</a:t>
              </a: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加强药物滥用和毒品预防知识学习；</a:t>
              </a:r>
              <a:endPar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nSpc>
                  <a:spcPct val="130000"/>
                </a:lnSpc>
              </a:pPr>
              <a:r>
                <a:rPr lang="en-US" altLang="zh-CN"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2.</a:t>
              </a: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对于危险的滥用物质，保持警惕，坚决拒绝，绝不碰触；</a:t>
              </a:r>
              <a:endPar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nSpc>
                  <a:spcPct val="130000"/>
                </a:lnSpc>
              </a:pPr>
              <a:r>
                <a:rPr lang="en-US" altLang="zh-CN"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3.</a:t>
              </a: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谨慎交友，遇到麻烦或心理压力时，别忘了身边的家长和老师是你的坚强后盾；</a:t>
              </a:r>
              <a:endPar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nSpc>
                  <a:spcPct val="130000"/>
                </a:lnSpc>
              </a:pPr>
              <a:r>
                <a:rPr lang="en-US" altLang="zh-CN"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4.</a:t>
              </a: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药物不能随意服用，一定要听从医生的指导，按照药品说明书使用。</a:t>
              </a:r>
              <a:endPar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33" name="矩形 32"/>
            <p:cNvSpPr/>
            <p:nvPr>
              <p:custDataLst>
                <p:tags r:id="rId8"/>
              </p:custDataLst>
            </p:nvPr>
          </p:nvSpPr>
          <p:spPr>
            <a:xfrm>
              <a:off x="4898396" y="3070063"/>
              <a:ext cx="5052060" cy="368300"/>
            </a:xfrm>
            <a:prstGeom prst="rect">
              <a:avLst/>
            </a:prstGeom>
          </p:spPr>
          <p:txBody>
            <a:bodyPr wrap="none">
              <a:spAutoFit/>
            </a:bodyPr>
            <a:lstStyle/>
            <a:p>
              <a:pPr algn="l"/>
              <a:r>
                <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预防药物滥用远离毒品，青少年们应做到如下几点</a:t>
              </a:r>
              <a:endPar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grpSp>
      <p:grpSp>
        <p:nvGrpSpPr>
          <p:cNvPr id="44" name="组合 43"/>
          <p:cNvGrpSpPr/>
          <p:nvPr>
            <p:custDataLst>
              <p:tags r:id="rId9"/>
            </p:custDataLst>
          </p:nvPr>
        </p:nvGrpSpPr>
        <p:grpSpPr>
          <a:xfrm>
            <a:off x="884912" y="4191172"/>
            <a:ext cx="6470927" cy="1298972"/>
            <a:chOff x="4679672" y="3070063"/>
            <a:chExt cx="6470927" cy="1298972"/>
          </a:xfrm>
        </p:grpSpPr>
        <p:sp>
          <p:nvSpPr>
            <p:cNvPr id="45" name="椭圆 44"/>
            <p:cNvSpPr/>
            <p:nvPr>
              <p:custDataLst>
                <p:tags r:id="rId10"/>
              </p:custDataLst>
            </p:nvPr>
          </p:nvSpPr>
          <p:spPr>
            <a:xfrm>
              <a:off x="4679672" y="3145367"/>
              <a:ext cx="218724" cy="218724"/>
            </a:xfrm>
            <a:prstGeom prst="ellipse">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46" name="矩形 45"/>
            <p:cNvSpPr/>
            <p:nvPr>
              <p:custDataLst>
                <p:tags r:id="rId11"/>
              </p:custDataLst>
            </p:nvPr>
          </p:nvSpPr>
          <p:spPr>
            <a:xfrm>
              <a:off x="4898396" y="3439395"/>
              <a:ext cx="6252203" cy="929640"/>
            </a:xfrm>
            <a:prstGeom prst="rect">
              <a:avLst/>
            </a:prstGeom>
          </p:spPr>
          <p:txBody>
            <a:bodyPr wrap="square">
              <a:spAutoFit/>
            </a:bodyPr>
            <a:lstStyle/>
            <a:p>
              <a:pPr>
                <a:lnSpc>
                  <a:spcPct val="130000"/>
                </a:lnSpc>
              </a:pPr>
              <a:r>
                <a:rPr lang="en-US" altLang="zh-CN"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家长应该与孩子建立亲密的沟通关系，了解他们的想法和需求，给予他们足够的关爱和支持。同时，家长还应该教育孩子认识药物的危害，帮助他们树立正确的药物使用观念，避免因为好奇或寻求刺激而滥用药物。</a:t>
              </a:r>
              <a:endParaRPr lang="en-US" altLang="zh-CN"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47" name="矩形 46"/>
            <p:cNvSpPr/>
            <p:nvPr>
              <p:custDataLst>
                <p:tags r:id="rId12"/>
              </p:custDataLst>
            </p:nvPr>
          </p:nvSpPr>
          <p:spPr>
            <a:xfrm>
              <a:off x="4898396" y="3070063"/>
              <a:ext cx="4983480" cy="368300"/>
            </a:xfrm>
            <a:prstGeom prst="rect">
              <a:avLst/>
            </a:prstGeom>
          </p:spPr>
          <p:txBody>
            <a:bodyPr wrap="none">
              <a:spAutoFit/>
            </a:bodyPr>
            <a:lstStyle/>
            <a:p>
              <a:pPr algn="l"/>
              <a:r>
                <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家庭在预防药物滥用方面发挥着至关重要的作用</a:t>
              </a:r>
              <a:endPar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1" y="4191000"/>
            <a:ext cx="2364493" cy="2667000"/>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rcRect l="7255"/>
          <a:stretch>
            <a:fillRect/>
          </a:stretch>
        </p:blipFill>
        <p:spPr>
          <a:xfrm>
            <a:off x="9141952" y="-8021"/>
            <a:ext cx="3050047" cy="2192421"/>
          </a:xfrm>
          <a:custGeom>
            <a:avLst/>
            <a:gdLst>
              <a:gd name="connsiteX0" fmla="*/ 0 w 6141940"/>
              <a:gd name="connsiteY0" fmla="*/ 0 h 4414921"/>
              <a:gd name="connsiteX1" fmla="*/ 6141940 w 6141940"/>
              <a:gd name="connsiteY1" fmla="*/ 0 h 4414921"/>
              <a:gd name="connsiteX2" fmla="*/ 6141940 w 6141940"/>
              <a:gd name="connsiteY2" fmla="*/ 2649621 h 4414921"/>
              <a:gd name="connsiteX3" fmla="*/ 3551140 w 6141940"/>
              <a:gd name="connsiteY3" fmla="*/ 2649621 h 4414921"/>
              <a:gd name="connsiteX4" fmla="*/ 3551140 w 6141940"/>
              <a:gd name="connsiteY4" fmla="*/ 4414921 h 4414921"/>
              <a:gd name="connsiteX5" fmla="*/ 3420130 w 6141940"/>
              <a:gd name="connsiteY5" fmla="*/ 4414921 h 4414921"/>
              <a:gd name="connsiteX6" fmla="*/ 3424372 w 6141940"/>
              <a:gd name="connsiteY6" fmla="*/ 4387552 h 4414921"/>
              <a:gd name="connsiteX7" fmla="*/ 3120436 w 6141940"/>
              <a:gd name="connsiteY7" fmla="*/ 3189987 h 4414921"/>
              <a:gd name="connsiteX8" fmla="*/ 1234037 w 6141940"/>
              <a:gd name="connsiteY8" fmla="*/ 1336253 h 4414921"/>
              <a:gd name="connsiteX9" fmla="*/ 39726 w 6141940"/>
              <a:gd name="connsiteY9" fmla="*/ 45137 h 4414921"/>
              <a:gd name="connsiteX10" fmla="*/ 0 w 6141940"/>
              <a:gd name="connsiteY10" fmla="*/ 0 h 4414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41940" h="4414921">
                <a:moveTo>
                  <a:pt x="0" y="0"/>
                </a:moveTo>
                <a:lnTo>
                  <a:pt x="6141940" y="0"/>
                </a:lnTo>
                <a:lnTo>
                  <a:pt x="6141940" y="2649621"/>
                </a:lnTo>
                <a:lnTo>
                  <a:pt x="3551140" y="2649621"/>
                </a:lnTo>
                <a:lnTo>
                  <a:pt x="3551140" y="4414921"/>
                </a:lnTo>
                <a:lnTo>
                  <a:pt x="3420130" y="4414921"/>
                </a:lnTo>
                <a:lnTo>
                  <a:pt x="3424372" y="4387552"/>
                </a:lnTo>
                <a:cubicBezTo>
                  <a:pt x="3463162" y="4063773"/>
                  <a:pt x="3384818" y="3605443"/>
                  <a:pt x="3120436" y="3189987"/>
                </a:cubicBezTo>
                <a:cubicBezTo>
                  <a:pt x="2767926" y="2636045"/>
                  <a:pt x="1777091" y="1894278"/>
                  <a:pt x="1234037" y="1336253"/>
                </a:cubicBezTo>
                <a:cubicBezTo>
                  <a:pt x="792805" y="882857"/>
                  <a:pt x="336300" y="380942"/>
                  <a:pt x="39726" y="45137"/>
                </a:cubicBezTo>
                <a:lnTo>
                  <a:pt x="0" y="0"/>
                </a:lnTo>
                <a:close/>
              </a:path>
            </a:pathLst>
          </a:custGeom>
        </p:spPr>
      </p:pic>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rcRect l="57528"/>
          <a:stretch>
            <a:fillRect/>
          </a:stretch>
        </p:blipFill>
        <p:spPr>
          <a:xfrm>
            <a:off x="10401300" y="0"/>
            <a:ext cx="1790700" cy="2810764"/>
          </a:xfrm>
          <a:custGeom>
            <a:avLst/>
            <a:gdLst>
              <a:gd name="connsiteX0" fmla="*/ 148095 w 3115035"/>
              <a:gd name="connsiteY0" fmla="*/ 0 h 4889500"/>
              <a:gd name="connsiteX1" fmla="*/ 3115035 w 3115035"/>
              <a:gd name="connsiteY1" fmla="*/ 0 h 4889500"/>
              <a:gd name="connsiteX2" fmla="*/ 3115035 w 3115035"/>
              <a:gd name="connsiteY2" fmla="*/ 3352800 h 4889500"/>
              <a:gd name="connsiteX3" fmla="*/ 981435 w 3115035"/>
              <a:gd name="connsiteY3" fmla="*/ 3352800 h 4889500"/>
              <a:gd name="connsiteX4" fmla="*/ 981435 w 3115035"/>
              <a:gd name="connsiteY4" fmla="*/ 4838700 h 4889500"/>
              <a:gd name="connsiteX5" fmla="*/ 3115035 w 3115035"/>
              <a:gd name="connsiteY5" fmla="*/ 4838700 h 4889500"/>
              <a:gd name="connsiteX6" fmla="*/ 3115035 w 3115035"/>
              <a:gd name="connsiteY6" fmla="*/ 4889500 h 4889500"/>
              <a:gd name="connsiteX7" fmla="*/ 449399 w 3115035"/>
              <a:gd name="connsiteY7" fmla="*/ 4889500 h 4889500"/>
              <a:gd name="connsiteX8" fmla="*/ 449267 w 3115035"/>
              <a:gd name="connsiteY8" fmla="*/ 4889312 h 4889500"/>
              <a:gd name="connsiteX9" fmla="*/ 149062 w 3115035"/>
              <a:gd name="connsiteY9" fmla="*/ 4135988 h 4889500"/>
              <a:gd name="connsiteX10" fmla="*/ 22446 w 3115035"/>
              <a:gd name="connsiteY10" fmla="*/ 997702 h 4889500"/>
              <a:gd name="connsiteX11" fmla="*/ 128148 w 3115035"/>
              <a:gd name="connsiteY11" fmla="*/ 76904 h 4889500"/>
              <a:gd name="connsiteX12" fmla="*/ 148095 w 3115035"/>
              <a:gd name="connsiteY12" fmla="*/ 0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035" h="4889500">
                <a:moveTo>
                  <a:pt x="148095" y="0"/>
                </a:moveTo>
                <a:lnTo>
                  <a:pt x="3115035" y="0"/>
                </a:lnTo>
                <a:lnTo>
                  <a:pt x="3115035" y="3352800"/>
                </a:lnTo>
                <a:lnTo>
                  <a:pt x="981435" y="3352800"/>
                </a:lnTo>
                <a:lnTo>
                  <a:pt x="981435" y="4838700"/>
                </a:lnTo>
                <a:lnTo>
                  <a:pt x="3115035" y="4838700"/>
                </a:lnTo>
                <a:lnTo>
                  <a:pt x="3115035" y="4889500"/>
                </a:lnTo>
                <a:lnTo>
                  <a:pt x="449399" y="4889500"/>
                </a:lnTo>
                <a:lnTo>
                  <a:pt x="449267" y="4889312"/>
                </a:lnTo>
                <a:cubicBezTo>
                  <a:pt x="324603" y="4699910"/>
                  <a:pt x="222263" y="4459784"/>
                  <a:pt x="149062" y="4135988"/>
                </a:cubicBezTo>
                <a:cubicBezTo>
                  <a:pt x="-18253" y="3395883"/>
                  <a:pt x="-18253" y="1763432"/>
                  <a:pt x="22446" y="997702"/>
                </a:cubicBezTo>
                <a:cubicBezTo>
                  <a:pt x="42795" y="614837"/>
                  <a:pt x="72188" y="313745"/>
                  <a:pt x="128148" y="76904"/>
                </a:cubicBezTo>
                <a:lnTo>
                  <a:pt x="148095" y="0"/>
                </a:lnTo>
                <a:close/>
              </a:path>
            </a:pathLst>
          </a:custGeom>
        </p:spPr>
      </p:pic>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rcRect r="71899" b="67090"/>
          <a:stretch>
            <a:fillRect/>
          </a:stretch>
        </p:blipFill>
        <p:spPr>
          <a:xfrm>
            <a:off x="0" y="5814963"/>
            <a:ext cx="1651000" cy="1289016"/>
          </a:xfrm>
          <a:custGeom>
            <a:avLst/>
            <a:gdLst>
              <a:gd name="connsiteX0" fmla="*/ 0 w 2374900"/>
              <a:gd name="connsiteY0" fmla="*/ 0 h 1854200"/>
              <a:gd name="connsiteX1" fmla="*/ 2374900 w 2374900"/>
              <a:gd name="connsiteY1" fmla="*/ 0 h 1854200"/>
              <a:gd name="connsiteX2" fmla="*/ 2374900 w 2374900"/>
              <a:gd name="connsiteY2" fmla="*/ 1854200 h 1854200"/>
              <a:gd name="connsiteX3" fmla="*/ 0 w 2374900"/>
              <a:gd name="connsiteY3" fmla="*/ 1854200 h 1854200"/>
              <a:gd name="connsiteX4" fmla="*/ 0 w 2374900"/>
              <a:gd name="connsiteY4" fmla="*/ 0 h 185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4900" h="1854200">
                <a:moveTo>
                  <a:pt x="0" y="0"/>
                </a:moveTo>
                <a:lnTo>
                  <a:pt x="2374900" y="0"/>
                </a:lnTo>
                <a:lnTo>
                  <a:pt x="2374900" y="1854200"/>
                </a:lnTo>
                <a:lnTo>
                  <a:pt x="0" y="1854200"/>
                </a:lnTo>
                <a:lnTo>
                  <a:pt x="0" y="0"/>
                </a:lnTo>
                <a:close/>
              </a:path>
            </a:pathLst>
          </a:custGeom>
        </p:spPr>
      </p:pic>
      <p:grpSp>
        <p:nvGrpSpPr>
          <p:cNvPr id="64" name="组合 63"/>
          <p:cNvGrpSpPr/>
          <p:nvPr/>
        </p:nvGrpSpPr>
        <p:grpSpPr>
          <a:xfrm>
            <a:off x="11537068" y="6580300"/>
            <a:ext cx="413475" cy="80964"/>
            <a:chOff x="2002055" y="-847023"/>
            <a:chExt cx="884787" cy="173254"/>
          </a:xfrm>
        </p:grpSpPr>
        <p:sp>
          <p:nvSpPr>
            <p:cNvPr id="65" name="椭圆 64"/>
            <p:cNvSpPr/>
            <p:nvPr/>
          </p:nvSpPr>
          <p:spPr>
            <a:xfrm>
              <a:off x="2002055"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6" name="椭圆 65"/>
            <p:cNvSpPr/>
            <p:nvPr/>
          </p:nvSpPr>
          <p:spPr>
            <a:xfrm>
              <a:off x="2239233"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7" name="椭圆 66"/>
            <p:cNvSpPr/>
            <p:nvPr/>
          </p:nvSpPr>
          <p:spPr>
            <a:xfrm>
              <a:off x="2476411"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8" name="椭圆 67"/>
            <p:cNvSpPr/>
            <p:nvPr/>
          </p:nvSpPr>
          <p:spPr>
            <a:xfrm>
              <a:off x="2713588"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grpSp>
        <p:nvGrpSpPr>
          <p:cNvPr id="6" name="组合 5"/>
          <p:cNvGrpSpPr/>
          <p:nvPr>
            <p:custDataLst>
              <p:tags r:id="rId5"/>
            </p:custDataLst>
          </p:nvPr>
        </p:nvGrpSpPr>
        <p:grpSpPr>
          <a:xfrm>
            <a:off x="788392" y="1253761"/>
            <a:ext cx="6470927" cy="1298972"/>
            <a:chOff x="4679672" y="3070063"/>
            <a:chExt cx="6470927" cy="1298972"/>
          </a:xfrm>
        </p:grpSpPr>
        <p:sp>
          <p:nvSpPr>
            <p:cNvPr id="5" name="椭圆 4"/>
            <p:cNvSpPr/>
            <p:nvPr>
              <p:custDataLst>
                <p:tags r:id="rId6"/>
              </p:custDataLst>
            </p:nvPr>
          </p:nvSpPr>
          <p:spPr>
            <a:xfrm>
              <a:off x="4679672" y="3145367"/>
              <a:ext cx="218724" cy="218724"/>
            </a:xfrm>
            <a:prstGeom prst="ellipse">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32" name="矩形 31"/>
            <p:cNvSpPr/>
            <p:nvPr>
              <p:custDataLst>
                <p:tags r:id="rId7"/>
              </p:custDataLst>
            </p:nvPr>
          </p:nvSpPr>
          <p:spPr>
            <a:xfrm>
              <a:off x="4898396" y="3439395"/>
              <a:ext cx="6252203" cy="929640"/>
            </a:xfrm>
            <a:prstGeom prst="rect">
              <a:avLst/>
            </a:prstGeom>
          </p:spPr>
          <p:txBody>
            <a:bodyPr wrap="square">
              <a:spAutoFit/>
            </a:bodyPr>
            <a:lstStyle/>
            <a:p>
              <a:pPr>
                <a:lnSpc>
                  <a:spcPct val="130000"/>
                </a:lnSpc>
              </a:pP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学校可以通过开展健康教育课程、组织禁毒宣传活动等方式，向学生普及药物滥用的危害和后果。此外，学校还可以建立心理辅导机制，帮助学生解决心理问题，防止他们因为情绪困扰而寻求药物的帮助。</a:t>
              </a:r>
              <a:endPar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33" name="矩形 32"/>
            <p:cNvSpPr/>
            <p:nvPr>
              <p:custDataLst>
                <p:tags r:id="rId8"/>
              </p:custDataLst>
            </p:nvPr>
          </p:nvSpPr>
          <p:spPr>
            <a:xfrm>
              <a:off x="4898396" y="3070063"/>
              <a:ext cx="3611880" cy="368300"/>
            </a:xfrm>
            <a:prstGeom prst="rect">
              <a:avLst/>
            </a:prstGeom>
          </p:spPr>
          <p:txBody>
            <a:bodyPr wrap="none">
              <a:spAutoFit/>
            </a:bodyPr>
            <a:lstStyle/>
            <a:p>
              <a:pPr algn="l"/>
              <a:r>
                <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学校应承担起预防药物滥用的责任</a:t>
              </a:r>
              <a:endPar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grpSp>
      <p:grpSp>
        <p:nvGrpSpPr>
          <p:cNvPr id="44" name="组合 43"/>
          <p:cNvGrpSpPr/>
          <p:nvPr>
            <p:custDataLst>
              <p:tags r:id="rId9"/>
            </p:custDataLst>
          </p:nvPr>
        </p:nvGrpSpPr>
        <p:grpSpPr>
          <a:xfrm>
            <a:off x="788392" y="3069127"/>
            <a:ext cx="6470927" cy="1298972"/>
            <a:chOff x="4679672" y="3070063"/>
            <a:chExt cx="6470927" cy="1298972"/>
          </a:xfrm>
        </p:grpSpPr>
        <p:sp>
          <p:nvSpPr>
            <p:cNvPr id="45" name="椭圆 44"/>
            <p:cNvSpPr/>
            <p:nvPr>
              <p:custDataLst>
                <p:tags r:id="rId10"/>
              </p:custDataLst>
            </p:nvPr>
          </p:nvSpPr>
          <p:spPr>
            <a:xfrm>
              <a:off x="4679672" y="3145367"/>
              <a:ext cx="218724" cy="218724"/>
            </a:xfrm>
            <a:prstGeom prst="ellipse">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46" name="矩形 45"/>
            <p:cNvSpPr/>
            <p:nvPr>
              <p:custDataLst>
                <p:tags r:id="rId11"/>
              </p:custDataLst>
            </p:nvPr>
          </p:nvSpPr>
          <p:spPr>
            <a:xfrm>
              <a:off x="4898396" y="3439395"/>
              <a:ext cx="6252203" cy="929640"/>
            </a:xfrm>
            <a:prstGeom prst="rect">
              <a:avLst/>
            </a:prstGeom>
          </p:spPr>
          <p:txBody>
            <a:bodyPr wrap="square">
              <a:spAutoFit/>
            </a:bodyPr>
            <a:lstStyle/>
            <a:p>
              <a:pPr>
                <a:lnSpc>
                  <a:spcPct val="130000"/>
                </a:lnSpc>
              </a:pPr>
              <a:r>
                <a:rPr lang="en-US" altLang="zh-CN"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政府、社会组织和媒体应当共同努力，营造一个健康、积极的社会环境。加强对娱乐场所的管理，减少毒品的流通渠道；加强对网络环境的监管，防止不良信息的传播；加大对毒品犯罪的打击力度，形成强大的震慑力。</a:t>
              </a:r>
              <a:endParaRPr lang="en-US" altLang="zh-CN"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47" name="矩形 46"/>
            <p:cNvSpPr/>
            <p:nvPr>
              <p:custDataLst>
                <p:tags r:id="rId12"/>
              </p:custDataLst>
            </p:nvPr>
          </p:nvSpPr>
          <p:spPr>
            <a:xfrm>
              <a:off x="4898396" y="3070063"/>
              <a:ext cx="3611880" cy="368300"/>
            </a:xfrm>
            <a:prstGeom prst="rect">
              <a:avLst/>
            </a:prstGeom>
          </p:spPr>
          <p:txBody>
            <a:bodyPr wrap="none">
              <a:spAutoFit/>
            </a:bodyPr>
            <a:lstStyle/>
            <a:p>
              <a:pPr algn="l"/>
              <a:r>
                <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为青少年营造一个远离毒品的环境</a:t>
              </a:r>
              <a:endPar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1" y="4191000"/>
            <a:ext cx="2364493" cy="2667000"/>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rcRect l="7255"/>
          <a:stretch>
            <a:fillRect/>
          </a:stretch>
        </p:blipFill>
        <p:spPr>
          <a:xfrm>
            <a:off x="9141952" y="-8021"/>
            <a:ext cx="3050047" cy="2192421"/>
          </a:xfrm>
          <a:custGeom>
            <a:avLst/>
            <a:gdLst>
              <a:gd name="connsiteX0" fmla="*/ 0 w 6141940"/>
              <a:gd name="connsiteY0" fmla="*/ 0 h 4414921"/>
              <a:gd name="connsiteX1" fmla="*/ 6141940 w 6141940"/>
              <a:gd name="connsiteY1" fmla="*/ 0 h 4414921"/>
              <a:gd name="connsiteX2" fmla="*/ 6141940 w 6141940"/>
              <a:gd name="connsiteY2" fmla="*/ 2649621 h 4414921"/>
              <a:gd name="connsiteX3" fmla="*/ 3551140 w 6141940"/>
              <a:gd name="connsiteY3" fmla="*/ 2649621 h 4414921"/>
              <a:gd name="connsiteX4" fmla="*/ 3551140 w 6141940"/>
              <a:gd name="connsiteY4" fmla="*/ 4414921 h 4414921"/>
              <a:gd name="connsiteX5" fmla="*/ 3420130 w 6141940"/>
              <a:gd name="connsiteY5" fmla="*/ 4414921 h 4414921"/>
              <a:gd name="connsiteX6" fmla="*/ 3424372 w 6141940"/>
              <a:gd name="connsiteY6" fmla="*/ 4387552 h 4414921"/>
              <a:gd name="connsiteX7" fmla="*/ 3120436 w 6141940"/>
              <a:gd name="connsiteY7" fmla="*/ 3189987 h 4414921"/>
              <a:gd name="connsiteX8" fmla="*/ 1234037 w 6141940"/>
              <a:gd name="connsiteY8" fmla="*/ 1336253 h 4414921"/>
              <a:gd name="connsiteX9" fmla="*/ 39726 w 6141940"/>
              <a:gd name="connsiteY9" fmla="*/ 45137 h 4414921"/>
              <a:gd name="connsiteX10" fmla="*/ 0 w 6141940"/>
              <a:gd name="connsiteY10" fmla="*/ 0 h 4414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41940" h="4414921">
                <a:moveTo>
                  <a:pt x="0" y="0"/>
                </a:moveTo>
                <a:lnTo>
                  <a:pt x="6141940" y="0"/>
                </a:lnTo>
                <a:lnTo>
                  <a:pt x="6141940" y="2649621"/>
                </a:lnTo>
                <a:lnTo>
                  <a:pt x="3551140" y="2649621"/>
                </a:lnTo>
                <a:lnTo>
                  <a:pt x="3551140" y="4414921"/>
                </a:lnTo>
                <a:lnTo>
                  <a:pt x="3420130" y="4414921"/>
                </a:lnTo>
                <a:lnTo>
                  <a:pt x="3424372" y="4387552"/>
                </a:lnTo>
                <a:cubicBezTo>
                  <a:pt x="3463162" y="4063773"/>
                  <a:pt x="3384818" y="3605443"/>
                  <a:pt x="3120436" y="3189987"/>
                </a:cubicBezTo>
                <a:cubicBezTo>
                  <a:pt x="2767926" y="2636045"/>
                  <a:pt x="1777091" y="1894278"/>
                  <a:pt x="1234037" y="1336253"/>
                </a:cubicBezTo>
                <a:cubicBezTo>
                  <a:pt x="792805" y="882857"/>
                  <a:pt x="336300" y="380942"/>
                  <a:pt x="39726" y="45137"/>
                </a:cubicBezTo>
                <a:lnTo>
                  <a:pt x="0" y="0"/>
                </a:lnTo>
                <a:close/>
              </a:path>
            </a:pathLst>
          </a:custGeom>
        </p:spPr>
      </p:pic>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rcRect l="57528"/>
          <a:stretch>
            <a:fillRect/>
          </a:stretch>
        </p:blipFill>
        <p:spPr>
          <a:xfrm>
            <a:off x="10401300" y="0"/>
            <a:ext cx="1790700" cy="2810764"/>
          </a:xfrm>
          <a:custGeom>
            <a:avLst/>
            <a:gdLst>
              <a:gd name="connsiteX0" fmla="*/ 148095 w 3115035"/>
              <a:gd name="connsiteY0" fmla="*/ 0 h 4889500"/>
              <a:gd name="connsiteX1" fmla="*/ 3115035 w 3115035"/>
              <a:gd name="connsiteY1" fmla="*/ 0 h 4889500"/>
              <a:gd name="connsiteX2" fmla="*/ 3115035 w 3115035"/>
              <a:gd name="connsiteY2" fmla="*/ 3352800 h 4889500"/>
              <a:gd name="connsiteX3" fmla="*/ 981435 w 3115035"/>
              <a:gd name="connsiteY3" fmla="*/ 3352800 h 4889500"/>
              <a:gd name="connsiteX4" fmla="*/ 981435 w 3115035"/>
              <a:gd name="connsiteY4" fmla="*/ 4838700 h 4889500"/>
              <a:gd name="connsiteX5" fmla="*/ 3115035 w 3115035"/>
              <a:gd name="connsiteY5" fmla="*/ 4838700 h 4889500"/>
              <a:gd name="connsiteX6" fmla="*/ 3115035 w 3115035"/>
              <a:gd name="connsiteY6" fmla="*/ 4889500 h 4889500"/>
              <a:gd name="connsiteX7" fmla="*/ 449399 w 3115035"/>
              <a:gd name="connsiteY7" fmla="*/ 4889500 h 4889500"/>
              <a:gd name="connsiteX8" fmla="*/ 449267 w 3115035"/>
              <a:gd name="connsiteY8" fmla="*/ 4889312 h 4889500"/>
              <a:gd name="connsiteX9" fmla="*/ 149062 w 3115035"/>
              <a:gd name="connsiteY9" fmla="*/ 4135988 h 4889500"/>
              <a:gd name="connsiteX10" fmla="*/ 22446 w 3115035"/>
              <a:gd name="connsiteY10" fmla="*/ 997702 h 4889500"/>
              <a:gd name="connsiteX11" fmla="*/ 128148 w 3115035"/>
              <a:gd name="connsiteY11" fmla="*/ 76904 h 4889500"/>
              <a:gd name="connsiteX12" fmla="*/ 148095 w 3115035"/>
              <a:gd name="connsiteY12" fmla="*/ 0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035" h="4889500">
                <a:moveTo>
                  <a:pt x="148095" y="0"/>
                </a:moveTo>
                <a:lnTo>
                  <a:pt x="3115035" y="0"/>
                </a:lnTo>
                <a:lnTo>
                  <a:pt x="3115035" y="3352800"/>
                </a:lnTo>
                <a:lnTo>
                  <a:pt x="981435" y="3352800"/>
                </a:lnTo>
                <a:lnTo>
                  <a:pt x="981435" y="4838700"/>
                </a:lnTo>
                <a:lnTo>
                  <a:pt x="3115035" y="4838700"/>
                </a:lnTo>
                <a:lnTo>
                  <a:pt x="3115035" y="4889500"/>
                </a:lnTo>
                <a:lnTo>
                  <a:pt x="449399" y="4889500"/>
                </a:lnTo>
                <a:lnTo>
                  <a:pt x="449267" y="4889312"/>
                </a:lnTo>
                <a:cubicBezTo>
                  <a:pt x="324603" y="4699910"/>
                  <a:pt x="222263" y="4459784"/>
                  <a:pt x="149062" y="4135988"/>
                </a:cubicBezTo>
                <a:cubicBezTo>
                  <a:pt x="-18253" y="3395883"/>
                  <a:pt x="-18253" y="1763432"/>
                  <a:pt x="22446" y="997702"/>
                </a:cubicBezTo>
                <a:cubicBezTo>
                  <a:pt x="42795" y="614837"/>
                  <a:pt x="72188" y="313745"/>
                  <a:pt x="128148" y="76904"/>
                </a:cubicBezTo>
                <a:lnTo>
                  <a:pt x="148095" y="0"/>
                </a:lnTo>
                <a:close/>
              </a:path>
            </a:pathLst>
          </a:custGeom>
        </p:spPr>
      </p:pic>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rcRect r="71899" b="67090"/>
          <a:stretch>
            <a:fillRect/>
          </a:stretch>
        </p:blipFill>
        <p:spPr>
          <a:xfrm>
            <a:off x="0" y="5814963"/>
            <a:ext cx="1651000" cy="1289016"/>
          </a:xfrm>
          <a:custGeom>
            <a:avLst/>
            <a:gdLst>
              <a:gd name="connsiteX0" fmla="*/ 0 w 2374900"/>
              <a:gd name="connsiteY0" fmla="*/ 0 h 1854200"/>
              <a:gd name="connsiteX1" fmla="*/ 2374900 w 2374900"/>
              <a:gd name="connsiteY1" fmla="*/ 0 h 1854200"/>
              <a:gd name="connsiteX2" fmla="*/ 2374900 w 2374900"/>
              <a:gd name="connsiteY2" fmla="*/ 1854200 h 1854200"/>
              <a:gd name="connsiteX3" fmla="*/ 0 w 2374900"/>
              <a:gd name="connsiteY3" fmla="*/ 1854200 h 1854200"/>
              <a:gd name="connsiteX4" fmla="*/ 0 w 2374900"/>
              <a:gd name="connsiteY4" fmla="*/ 0 h 185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4900" h="1854200">
                <a:moveTo>
                  <a:pt x="0" y="0"/>
                </a:moveTo>
                <a:lnTo>
                  <a:pt x="2374900" y="0"/>
                </a:lnTo>
                <a:lnTo>
                  <a:pt x="2374900" y="1854200"/>
                </a:lnTo>
                <a:lnTo>
                  <a:pt x="0" y="1854200"/>
                </a:lnTo>
                <a:lnTo>
                  <a:pt x="0" y="0"/>
                </a:lnTo>
                <a:close/>
              </a:path>
            </a:pathLst>
          </a:custGeom>
        </p:spPr>
      </p:pic>
      <p:grpSp>
        <p:nvGrpSpPr>
          <p:cNvPr id="2" name="组合 1"/>
          <p:cNvGrpSpPr/>
          <p:nvPr/>
        </p:nvGrpSpPr>
        <p:grpSpPr>
          <a:xfrm>
            <a:off x="4588794" y="337591"/>
            <a:ext cx="3101950" cy="532776"/>
            <a:chOff x="4588794" y="337591"/>
            <a:chExt cx="3101950" cy="532776"/>
          </a:xfrm>
        </p:grpSpPr>
        <p:sp>
          <p:nvSpPr>
            <p:cNvPr id="37" name="圆角矩形 36"/>
            <p:cNvSpPr/>
            <p:nvPr/>
          </p:nvSpPr>
          <p:spPr>
            <a:xfrm>
              <a:off x="4588794" y="337591"/>
              <a:ext cx="3101950" cy="532776"/>
            </a:xfrm>
            <a:prstGeom prst="roundRect">
              <a:avLst>
                <a:gd name="adj" fmla="val 50000"/>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61" name="椭圆 60"/>
            <p:cNvSpPr/>
            <p:nvPr/>
          </p:nvSpPr>
          <p:spPr>
            <a:xfrm>
              <a:off x="4720101"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2" name="椭圆 61"/>
            <p:cNvSpPr/>
            <p:nvPr/>
          </p:nvSpPr>
          <p:spPr>
            <a:xfrm>
              <a:off x="7449187"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
        <p:nvSpPr>
          <p:cNvPr id="60" name="文本框 59"/>
          <p:cNvSpPr txBox="1"/>
          <p:nvPr/>
        </p:nvSpPr>
        <p:spPr>
          <a:xfrm>
            <a:off x="4874121" y="269931"/>
            <a:ext cx="2531297" cy="515526"/>
          </a:xfrm>
          <a:prstGeom prst="rect">
            <a:avLst/>
          </a:prstGeom>
          <a:noFill/>
        </p:spPr>
        <p:txBody>
          <a:bodyPr wrap="square" rtlCol="0">
            <a:spAutoFit/>
          </a:bodyPr>
          <a:lstStyle/>
          <a:p>
            <a:pPr algn="ctr">
              <a:lnSpc>
                <a:spcPct val="150000"/>
              </a:lnSpc>
            </a:pPr>
            <a:r>
              <a:rPr lang="zh-CN" altLang="en-US" sz="20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rPr>
              <a:t>健康生活第一位</a:t>
            </a:r>
            <a:endParaRPr lang="zh-CN" altLang="en-US" sz="2000" dirty="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nvGrpSpPr>
          <p:cNvPr id="64" name="组合 63"/>
          <p:cNvGrpSpPr/>
          <p:nvPr/>
        </p:nvGrpSpPr>
        <p:grpSpPr>
          <a:xfrm>
            <a:off x="11537068" y="6580300"/>
            <a:ext cx="413475" cy="80964"/>
            <a:chOff x="2002055" y="-847023"/>
            <a:chExt cx="884787" cy="173254"/>
          </a:xfrm>
        </p:grpSpPr>
        <p:sp>
          <p:nvSpPr>
            <p:cNvPr id="65" name="椭圆 64"/>
            <p:cNvSpPr/>
            <p:nvPr/>
          </p:nvSpPr>
          <p:spPr>
            <a:xfrm>
              <a:off x="2002055"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6" name="椭圆 65"/>
            <p:cNvSpPr/>
            <p:nvPr/>
          </p:nvSpPr>
          <p:spPr>
            <a:xfrm>
              <a:off x="2239233"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7" name="椭圆 66"/>
            <p:cNvSpPr/>
            <p:nvPr/>
          </p:nvSpPr>
          <p:spPr>
            <a:xfrm>
              <a:off x="2476411"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8" name="椭圆 67"/>
            <p:cNvSpPr/>
            <p:nvPr/>
          </p:nvSpPr>
          <p:spPr>
            <a:xfrm>
              <a:off x="2713588"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9815" y="1862968"/>
            <a:ext cx="5252185" cy="4119525"/>
          </a:xfrm>
          <a:prstGeom prst="rect">
            <a:avLst/>
          </a:prstGeom>
        </p:spPr>
      </p:pic>
      <p:grpSp>
        <p:nvGrpSpPr>
          <p:cNvPr id="4" name="组合 3"/>
          <p:cNvGrpSpPr/>
          <p:nvPr/>
        </p:nvGrpSpPr>
        <p:grpSpPr>
          <a:xfrm>
            <a:off x="579478" y="1817517"/>
            <a:ext cx="6709594" cy="3659991"/>
            <a:chOff x="685356" y="1822449"/>
            <a:chExt cx="6709594" cy="3659991"/>
          </a:xfrm>
        </p:grpSpPr>
        <p:sp>
          <p:nvSpPr>
            <p:cNvPr id="18" name="文本框 17"/>
            <p:cNvSpPr txBox="1"/>
            <p:nvPr/>
          </p:nvSpPr>
          <p:spPr>
            <a:xfrm>
              <a:off x="685356" y="1822449"/>
              <a:ext cx="4188765" cy="461665"/>
            </a:xfrm>
            <a:prstGeom prst="rect">
              <a:avLst/>
            </a:prstGeom>
            <a:noFill/>
          </p:spPr>
          <p:txBody>
            <a:bodyPr wrap="square" rtlCol="0">
              <a:spAutoFit/>
            </a:bodyPr>
            <a:lstStyle/>
            <a:p>
              <a:pPr algn="dist"/>
              <a:r>
                <a:rPr lang="zh-CN" altLang="en-US" sz="2400" dirty="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弘扬禁毒文化，倡导阳光生活</a:t>
              </a:r>
              <a:endParaRPr lang="zh-CN" altLang="en-US" sz="2400" dirty="0">
                <a:ln w="6350">
                  <a:solidFill>
                    <a:srgbClr val="9C2B28"/>
                  </a:solidFill>
                </a:ln>
                <a:gradFill flip="none" rotWithShape="1">
                  <a:gsLst>
                    <a:gs pos="0">
                      <a:srgbClr val="CC3A36"/>
                    </a:gs>
                    <a:gs pos="100000">
                      <a:srgbClr val="E27774"/>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19" name="矩形 18"/>
            <p:cNvSpPr/>
            <p:nvPr/>
          </p:nvSpPr>
          <p:spPr>
            <a:xfrm>
              <a:off x="685356" y="2530093"/>
              <a:ext cx="6709594" cy="2952347"/>
            </a:xfrm>
            <a:prstGeom prst="rect">
              <a:avLst/>
            </a:prstGeom>
          </p:spPr>
          <p:txBody>
            <a:bodyPr wrap="square">
              <a:spAutoFit/>
            </a:bodyPr>
            <a:lstStyle/>
            <a:p>
              <a:pPr>
                <a:lnSpc>
                  <a:spcPct val="130000"/>
                </a:lnSpc>
              </a:pP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努力从自身做起，从家庭做起，以家庭为单位营造无毒环境；树立远大理想，崇尚科学，尊重知识，加强学习，陶冶情操，自觉践行社会主义核心价值观，努力构筑起抵御毒品侵害的牢固思想防线</a:t>
              </a:r>
              <a:r>
                <a:rPr lang="zh-CN" altLang="en-US"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a:t>
              </a:r>
              <a:endParaRPr lang="en-US" altLang="zh-CN"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nSpc>
                  <a:spcPct val="130000"/>
                </a:lnSpc>
              </a:pPr>
              <a:endParaRPr lang="en-US" altLang="zh-CN"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nSpc>
                  <a:spcPct val="130000"/>
                </a:lnSpc>
              </a:pPr>
              <a:r>
                <a:rPr lang="zh-CN" altLang="en-US"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自觉</a:t>
              </a: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加强禁毒法律法规和政策的学习，充分了解毒品种类、认识毒品危害、掌握预防措施，让“健康人生、绿色无毒”的理念根植于心，坚决向毒品说不</a:t>
              </a:r>
              <a:endPar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grpSp>
      <p:sp>
        <p:nvSpPr>
          <p:cNvPr id="21" name="文本框 20"/>
          <p:cNvSpPr txBox="1"/>
          <p:nvPr/>
        </p:nvSpPr>
        <p:spPr>
          <a:xfrm>
            <a:off x="10242725" y="2513264"/>
            <a:ext cx="1015663" cy="1521457"/>
          </a:xfrm>
          <a:prstGeom prst="rect">
            <a:avLst/>
          </a:prstGeom>
          <a:noFill/>
        </p:spPr>
        <p:txBody>
          <a:bodyPr vert="eaVert" wrap="square" rtlCol="0">
            <a:spAutoFit/>
          </a:bodyPr>
          <a:lstStyle/>
          <a:p>
            <a:pPr algn="ctr">
              <a:lnSpc>
                <a:spcPct val="150000"/>
              </a:lnSpc>
            </a:pPr>
            <a:r>
              <a:rPr lang="zh-CN" altLang="en-US" dirty="0" smtClean="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健康生活常在</a:t>
            </a:r>
            <a:endParaRPr lang="zh-CN" altLang="en-US" dirty="0">
              <a:ln w="6350">
                <a:solidFill>
                  <a:srgbClr val="9C2B28"/>
                </a:solidFill>
              </a:ln>
              <a:gradFill flip="none" rotWithShape="1">
                <a:gsLst>
                  <a:gs pos="0">
                    <a:srgbClr val="CC3A36"/>
                  </a:gs>
                  <a:gs pos="100000">
                    <a:srgbClr val="E27774"/>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1" y="4191000"/>
            <a:ext cx="2364493" cy="2667000"/>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rcRect l="7255"/>
          <a:stretch>
            <a:fillRect/>
          </a:stretch>
        </p:blipFill>
        <p:spPr>
          <a:xfrm>
            <a:off x="9141952" y="-8021"/>
            <a:ext cx="3050047" cy="2192421"/>
          </a:xfrm>
          <a:custGeom>
            <a:avLst/>
            <a:gdLst>
              <a:gd name="connsiteX0" fmla="*/ 0 w 6141940"/>
              <a:gd name="connsiteY0" fmla="*/ 0 h 4414921"/>
              <a:gd name="connsiteX1" fmla="*/ 6141940 w 6141940"/>
              <a:gd name="connsiteY1" fmla="*/ 0 h 4414921"/>
              <a:gd name="connsiteX2" fmla="*/ 6141940 w 6141940"/>
              <a:gd name="connsiteY2" fmla="*/ 2649621 h 4414921"/>
              <a:gd name="connsiteX3" fmla="*/ 3551140 w 6141940"/>
              <a:gd name="connsiteY3" fmla="*/ 2649621 h 4414921"/>
              <a:gd name="connsiteX4" fmla="*/ 3551140 w 6141940"/>
              <a:gd name="connsiteY4" fmla="*/ 4414921 h 4414921"/>
              <a:gd name="connsiteX5" fmla="*/ 3420130 w 6141940"/>
              <a:gd name="connsiteY5" fmla="*/ 4414921 h 4414921"/>
              <a:gd name="connsiteX6" fmla="*/ 3424372 w 6141940"/>
              <a:gd name="connsiteY6" fmla="*/ 4387552 h 4414921"/>
              <a:gd name="connsiteX7" fmla="*/ 3120436 w 6141940"/>
              <a:gd name="connsiteY7" fmla="*/ 3189987 h 4414921"/>
              <a:gd name="connsiteX8" fmla="*/ 1234037 w 6141940"/>
              <a:gd name="connsiteY8" fmla="*/ 1336253 h 4414921"/>
              <a:gd name="connsiteX9" fmla="*/ 39726 w 6141940"/>
              <a:gd name="connsiteY9" fmla="*/ 45137 h 4414921"/>
              <a:gd name="connsiteX10" fmla="*/ 0 w 6141940"/>
              <a:gd name="connsiteY10" fmla="*/ 0 h 4414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41940" h="4414921">
                <a:moveTo>
                  <a:pt x="0" y="0"/>
                </a:moveTo>
                <a:lnTo>
                  <a:pt x="6141940" y="0"/>
                </a:lnTo>
                <a:lnTo>
                  <a:pt x="6141940" y="2649621"/>
                </a:lnTo>
                <a:lnTo>
                  <a:pt x="3551140" y="2649621"/>
                </a:lnTo>
                <a:lnTo>
                  <a:pt x="3551140" y="4414921"/>
                </a:lnTo>
                <a:lnTo>
                  <a:pt x="3420130" y="4414921"/>
                </a:lnTo>
                <a:lnTo>
                  <a:pt x="3424372" y="4387552"/>
                </a:lnTo>
                <a:cubicBezTo>
                  <a:pt x="3463162" y="4063773"/>
                  <a:pt x="3384818" y="3605443"/>
                  <a:pt x="3120436" y="3189987"/>
                </a:cubicBezTo>
                <a:cubicBezTo>
                  <a:pt x="2767926" y="2636045"/>
                  <a:pt x="1777091" y="1894278"/>
                  <a:pt x="1234037" y="1336253"/>
                </a:cubicBezTo>
                <a:cubicBezTo>
                  <a:pt x="792805" y="882857"/>
                  <a:pt x="336300" y="380942"/>
                  <a:pt x="39726" y="45137"/>
                </a:cubicBezTo>
                <a:lnTo>
                  <a:pt x="0" y="0"/>
                </a:lnTo>
                <a:close/>
              </a:path>
            </a:pathLst>
          </a:custGeom>
        </p:spPr>
      </p:pic>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rcRect l="57528"/>
          <a:stretch>
            <a:fillRect/>
          </a:stretch>
        </p:blipFill>
        <p:spPr>
          <a:xfrm>
            <a:off x="10401300" y="0"/>
            <a:ext cx="1790700" cy="2810764"/>
          </a:xfrm>
          <a:custGeom>
            <a:avLst/>
            <a:gdLst>
              <a:gd name="connsiteX0" fmla="*/ 148095 w 3115035"/>
              <a:gd name="connsiteY0" fmla="*/ 0 h 4889500"/>
              <a:gd name="connsiteX1" fmla="*/ 3115035 w 3115035"/>
              <a:gd name="connsiteY1" fmla="*/ 0 h 4889500"/>
              <a:gd name="connsiteX2" fmla="*/ 3115035 w 3115035"/>
              <a:gd name="connsiteY2" fmla="*/ 3352800 h 4889500"/>
              <a:gd name="connsiteX3" fmla="*/ 981435 w 3115035"/>
              <a:gd name="connsiteY3" fmla="*/ 3352800 h 4889500"/>
              <a:gd name="connsiteX4" fmla="*/ 981435 w 3115035"/>
              <a:gd name="connsiteY4" fmla="*/ 4838700 h 4889500"/>
              <a:gd name="connsiteX5" fmla="*/ 3115035 w 3115035"/>
              <a:gd name="connsiteY5" fmla="*/ 4838700 h 4889500"/>
              <a:gd name="connsiteX6" fmla="*/ 3115035 w 3115035"/>
              <a:gd name="connsiteY6" fmla="*/ 4889500 h 4889500"/>
              <a:gd name="connsiteX7" fmla="*/ 449399 w 3115035"/>
              <a:gd name="connsiteY7" fmla="*/ 4889500 h 4889500"/>
              <a:gd name="connsiteX8" fmla="*/ 449267 w 3115035"/>
              <a:gd name="connsiteY8" fmla="*/ 4889312 h 4889500"/>
              <a:gd name="connsiteX9" fmla="*/ 149062 w 3115035"/>
              <a:gd name="connsiteY9" fmla="*/ 4135988 h 4889500"/>
              <a:gd name="connsiteX10" fmla="*/ 22446 w 3115035"/>
              <a:gd name="connsiteY10" fmla="*/ 997702 h 4889500"/>
              <a:gd name="connsiteX11" fmla="*/ 128148 w 3115035"/>
              <a:gd name="connsiteY11" fmla="*/ 76904 h 4889500"/>
              <a:gd name="connsiteX12" fmla="*/ 148095 w 3115035"/>
              <a:gd name="connsiteY12" fmla="*/ 0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035" h="4889500">
                <a:moveTo>
                  <a:pt x="148095" y="0"/>
                </a:moveTo>
                <a:lnTo>
                  <a:pt x="3115035" y="0"/>
                </a:lnTo>
                <a:lnTo>
                  <a:pt x="3115035" y="3352800"/>
                </a:lnTo>
                <a:lnTo>
                  <a:pt x="981435" y="3352800"/>
                </a:lnTo>
                <a:lnTo>
                  <a:pt x="981435" y="4838700"/>
                </a:lnTo>
                <a:lnTo>
                  <a:pt x="3115035" y="4838700"/>
                </a:lnTo>
                <a:lnTo>
                  <a:pt x="3115035" y="4889500"/>
                </a:lnTo>
                <a:lnTo>
                  <a:pt x="449399" y="4889500"/>
                </a:lnTo>
                <a:lnTo>
                  <a:pt x="449267" y="4889312"/>
                </a:lnTo>
                <a:cubicBezTo>
                  <a:pt x="324603" y="4699910"/>
                  <a:pt x="222263" y="4459784"/>
                  <a:pt x="149062" y="4135988"/>
                </a:cubicBezTo>
                <a:cubicBezTo>
                  <a:pt x="-18253" y="3395883"/>
                  <a:pt x="-18253" y="1763432"/>
                  <a:pt x="22446" y="997702"/>
                </a:cubicBezTo>
                <a:cubicBezTo>
                  <a:pt x="42795" y="614837"/>
                  <a:pt x="72188" y="313745"/>
                  <a:pt x="128148" y="76904"/>
                </a:cubicBezTo>
                <a:lnTo>
                  <a:pt x="148095" y="0"/>
                </a:lnTo>
                <a:close/>
              </a:path>
            </a:pathLst>
          </a:custGeom>
        </p:spPr>
      </p:pic>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rcRect r="71899" b="67090"/>
          <a:stretch>
            <a:fillRect/>
          </a:stretch>
        </p:blipFill>
        <p:spPr>
          <a:xfrm>
            <a:off x="0" y="5814963"/>
            <a:ext cx="1651000" cy="1289016"/>
          </a:xfrm>
          <a:custGeom>
            <a:avLst/>
            <a:gdLst>
              <a:gd name="connsiteX0" fmla="*/ 0 w 2374900"/>
              <a:gd name="connsiteY0" fmla="*/ 0 h 1854200"/>
              <a:gd name="connsiteX1" fmla="*/ 2374900 w 2374900"/>
              <a:gd name="connsiteY1" fmla="*/ 0 h 1854200"/>
              <a:gd name="connsiteX2" fmla="*/ 2374900 w 2374900"/>
              <a:gd name="connsiteY2" fmla="*/ 1854200 h 1854200"/>
              <a:gd name="connsiteX3" fmla="*/ 0 w 2374900"/>
              <a:gd name="connsiteY3" fmla="*/ 1854200 h 1854200"/>
              <a:gd name="connsiteX4" fmla="*/ 0 w 2374900"/>
              <a:gd name="connsiteY4" fmla="*/ 0 h 185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4900" h="1854200">
                <a:moveTo>
                  <a:pt x="0" y="0"/>
                </a:moveTo>
                <a:lnTo>
                  <a:pt x="2374900" y="0"/>
                </a:lnTo>
                <a:lnTo>
                  <a:pt x="2374900" y="1854200"/>
                </a:lnTo>
                <a:lnTo>
                  <a:pt x="0" y="1854200"/>
                </a:lnTo>
                <a:lnTo>
                  <a:pt x="0" y="0"/>
                </a:lnTo>
                <a:close/>
              </a:path>
            </a:pathLst>
          </a:custGeom>
        </p:spPr>
      </p:pic>
      <p:grpSp>
        <p:nvGrpSpPr>
          <p:cNvPr id="2" name="组合 1"/>
          <p:cNvGrpSpPr/>
          <p:nvPr/>
        </p:nvGrpSpPr>
        <p:grpSpPr>
          <a:xfrm>
            <a:off x="4588794" y="337591"/>
            <a:ext cx="3101950" cy="532776"/>
            <a:chOff x="4588794" y="337591"/>
            <a:chExt cx="3101950" cy="532776"/>
          </a:xfrm>
        </p:grpSpPr>
        <p:sp>
          <p:nvSpPr>
            <p:cNvPr id="37" name="圆角矩形 36"/>
            <p:cNvSpPr/>
            <p:nvPr/>
          </p:nvSpPr>
          <p:spPr>
            <a:xfrm>
              <a:off x="4588794" y="337591"/>
              <a:ext cx="3101950" cy="532776"/>
            </a:xfrm>
            <a:prstGeom prst="roundRect">
              <a:avLst>
                <a:gd name="adj" fmla="val 50000"/>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61" name="椭圆 60"/>
            <p:cNvSpPr/>
            <p:nvPr/>
          </p:nvSpPr>
          <p:spPr>
            <a:xfrm>
              <a:off x="4720101"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2" name="椭圆 61"/>
            <p:cNvSpPr/>
            <p:nvPr/>
          </p:nvSpPr>
          <p:spPr>
            <a:xfrm>
              <a:off x="7449187"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
        <p:nvSpPr>
          <p:cNvPr id="60" name="文本框 59"/>
          <p:cNvSpPr txBox="1"/>
          <p:nvPr/>
        </p:nvSpPr>
        <p:spPr>
          <a:xfrm>
            <a:off x="4874121" y="269931"/>
            <a:ext cx="2531297" cy="515526"/>
          </a:xfrm>
          <a:prstGeom prst="rect">
            <a:avLst/>
          </a:prstGeom>
          <a:noFill/>
        </p:spPr>
        <p:txBody>
          <a:bodyPr wrap="square" rtlCol="0">
            <a:spAutoFit/>
          </a:bodyPr>
          <a:lstStyle/>
          <a:p>
            <a:pPr algn="ctr">
              <a:lnSpc>
                <a:spcPct val="150000"/>
              </a:lnSpc>
            </a:pPr>
            <a:r>
              <a:rPr lang="zh-CN" altLang="en-US" sz="20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rPr>
              <a:t>健康生活第一位</a:t>
            </a:r>
            <a:endParaRPr lang="zh-CN" altLang="en-US" sz="2000" dirty="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nvGrpSpPr>
          <p:cNvPr id="64" name="组合 63"/>
          <p:cNvGrpSpPr/>
          <p:nvPr/>
        </p:nvGrpSpPr>
        <p:grpSpPr>
          <a:xfrm>
            <a:off x="11537068" y="6580300"/>
            <a:ext cx="413475" cy="80964"/>
            <a:chOff x="2002055" y="-847023"/>
            <a:chExt cx="884787" cy="173254"/>
          </a:xfrm>
        </p:grpSpPr>
        <p:sp>
          <p:nvSpPr>
            <p:cNvPr id="65" name="椭圆 64"/>
            <p:cNvSpPr/>
            <p:nvPr/>
          </p:nvSpPr>
          <p:spPr>
            <a:xfrm>
              <a:off x="2002055"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6" name="椭圆 65"/>
            <p:cNvSpPr/>
            <p:nvPr/>
          </p:nvSpPr>
          <p:spPr>
            <a:xfrm>
              <a:off x="2239233"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7" name="椭圆 66"/>
            <p:cNvSpPr/>
            <p:nvPr/>
          </p:nvSpPr>
          <p:spPr>
            <a:xfrm>
              <a:off x="2476411"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8" name="椭圆 67"/>
            <p:cNvSpPr/>
            <p:nvPr/>
          </p:nvSpPr>
          <p:spPr>
            <a:xfrm>
              <a:off x="2713588"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grpSp>
        <p:nvGrpSpPr>
          <p:cNvPr id="8" name="组合 7"/>
          <p:cNvGrpSpPr/>
          <p:nvPr/>
        </p:nvGrpSpPr>
        <p:grpSpPr>
          <a:xfrm>
            <a:off x="899300" y="1815532"/>
            <a:ext cx="10393400" cy="3647975"/>
            <a:chOff x="1060663" y="1861580"/>
            <a:chExt cx="10393400" cy="3647975"/>
          </a:xfrm>
        </p:grpSpPr>
        <p:grpSp>
          <p:nvGrpSpPr>
            <p:cNvPr id="6" name="组合 5"/>
            <p:cNvGrpSpPr/>
            <p:nvPr/>
          </p:nvGrpSpPr>
          <p:grpSpPr>
            <a:xfrm>
              <a:off x="1060663" y="1861580"/>
              <a:ext cx="3040365" cy="3647975"/>
              <a:chOff x="1106320" y="2103278"/>
              <a:chExt cx="2653424" cy="3183705"/>
            </a:xfrm>
          </p:grpSpPr>
          <p:sp>
            <p:nvSpPr>
              <p:cNvPr id="24" name="圆角矩形 23"/>
              <p:cNvSpPr/>
              <p:nvPr/>
            </p:nvSpPr>
            <p:spPr>
              <a:xfrm>
                <a:off x="1390756" y="2387279"/>
                <a:ext cx="2368988" cy="2899704"/>
              </a:xfrm>
              <a:prstGeom prst="roundRect">
                <a:avLst>
                  <a:gd name="adj" fmla="val 2057"/>
                </a:avLst>
              </a:prstGeom>
              <a:gradFill>
                <a:gsLst>
                  <a:gs pos="0">
                    <a:srgbClr val="115EAB"/>
                  </a:gs>
                  <a:gs pos="100000">
                    <a:srgbClr val="89C1F7"/>
                  </a:gs>
                </a:gsLst>
                <a:lin ang="16200000" scaled="1"/>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pic>
            <p:nvPicPr>
              <p:cNvPr id="25" name="图片 24" descr="Photo magnifying glass and colourful pills"/>
              <p:cNvPicPr>
                <a:picLocks noChangeAspect="1" noChangeArrowheads="1"/>
              </p:cNvPicPr>
              <p:nvPr/>
            </p:nvPicPr>
            <p:blipFill>
              <a:blip r:embed="rId5">
                <a:extLst>
                  <a:ext uri="{28A0092B-C50C-407E-A947-70E740481C1C}">
                    <a14:useLocalDpi xmlns:a14="http://schemas.microsoft.com/office/drawing/2010/main" val="0"/>
                  </a:ext>
                </a:extLst>
              </a:blip>
              <a:srcRect l="6592" t="6523" r="43689" b="2118"/>
              <a:stretch>
                <a:fillRect/>
              </a:stretch>
            </p:blipFill>
            <p:spPr bwMode="auto">
              <a:xfrm>
                <a:off x="1106320" y="2103278"/>
                <a:ext cx="2368988" cy="2899704"/>
              </a:xfrm>
              <a:custGeom>
                <a:avLst/>
                <a:gdLst>
                  <a:gd name="connsiteX0" fmla="*/ 60981 w 2964581"/>
                  <a:gd name="connsiteY0" fmla="*/ 0 h 3628724"/>
                  <a:gd name="connsiteX1" fmla="*/ 2903600 w 2964581"/>
                  <a:gd name="connsiteY1" fmla="*/ 0 h 3628724"/>
                  <a:gd name="connsiteX2" fmla="*/ 2964581 w 2964581"/>
                  <a:gd name="connsiteY2" fmla="*/ 60981 h 3628724"/>
                  <a:gd name="connsiteX3" fmla="*/ 2964581 w 2964581"/>
                  <a:gd name="connsiteY3" fmla="*/ 3567743 h 3628724"/>
                  <a:gd name="connsiteX4" fmla="*/ 2903600 w 2964581"/>
                  <a:gd name="connsiteY4" fmla="*/ 3628724 h 3628724"/>
                  <a:gd name="connsiteX5" fmla="*/ 60981 w 2964581"/>
                  <a:gd name="connsiteY5" fmla="*/ 3628724 h 3628724"/>
                  <a:gd name="connsiteX6" fmla="*/ 0 w 2964581"/>
                  <a:gd name="connsiteY6" fmla="*/ 3567743 h 3628724"/>
                  <a:gd name="connsiteX7" fmla="*/ 0 w 2964581"/>
                  <a:gd name="connsiteY7" fmla="*/ 60981 h 3628724"/>
                  <a:gd name="connsiteX8" fmla="*/ 60981 w 2964581"/>
                  <a:gd name="connsiteY8" fmla="*/ 0 h 3628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64581" h="3628724">
                    <a:moveTo>
                      <a:pt x="60981" y="0"/>
                    </a:moveTo>
                    <a:lnTo>
                      <a:pt x="2903600" y="0"/>
                    </a:lnTo>
                    <a:cubicBezTo>
                      <a:pt x="2937279" y="0"/>
                      <a:pt x="2964581" y="27302"/>
                      <a:pt x="2964581" y="60981"/>
                    </a:cubicBezTo>
                    <a:lnTo>
                      <a:pt x="2964581" y="3567743"/>
                    </a:lnTo>
                    <a:cubicBezTo>
                      <a:pt x="2964581" y="3601422"/>
                      <a:pt x="2937279" y="3628724"/>
                      <a:pt x="2903600" y="3628724"/>
                    </a:cubicBezTo>
                    <a:lnTo>
                      <a:pt x="60981" y="3628724"/>
                    </a:lnTo>
                    <a:cubicBezTo>
                      <a:pt x="27302" y="3628724"/>
                      <a:pt x="0" y="3601422"/>
                      <a:pt x="0" y="3567743"/>
                    </a:cubicBezTo>
                    <a:lnTo>
                      <a:pt x="0" y="60981"/>
                    </a:lnTo>
                    <a:cubicBezTo>
                      <a:pt x="0" y="27302"/>
                      <a:pt x="27302" y="0"/>
                      <a:pt x="60981" y="0"/>
                    </a:cubicBezTo>
                    <a:close/>
                  </a:path>
                </a:pathLst>
              </a:custGeom>
              <a:noFill/>
              <a:extLst>
                <a:ext uri="{909E8E84-426E-40DD-AFC4-6F175D3DCCD1}">
                  <a14:hiddenFill xmlns:a14="http://schemas.microsoft.com/office/drawing/2010/main">
                    <a:solidFill>
                      <a:srgbClr val="FFFFFF"/>
                    </a:solidFill>
                  </a14:hiddenFill>
                </a:ext>
              </a:extLst>
            </p:spPr>
          </p:pic>
        </p:grpSp>
        <p:grpSp>
          <p:nvGrpSpPr>
            <p:cNvPr id="7" name="组合 6"/>
            <p:cNvGrpSpPr/>
            <p:nvPr/>
          </p:nvGrpSpPr>
          <p:grpSpPr>
            <a:xfrm>
              <a:off x="4455280" y="2013743"/>
              <a:ext cx="6998783" cy="3359806"/>
              <a:chOff x="4455280" y="1846635"/>
              <a:chExt cx="6998783" cy="3359806"/>
            </a:xfrm>
          </p:grpSpPr>
          <p:grpSp>
            <p:nvGrpSpPr>
              <p:cNvPr id="27" name="组合 26"/>
              <p:cNvGrpSpPr/>
              <p:nvPr/>
            </p:nvGrpSpPr>
            <p:grpSpPr>
              <a:xfrm>
                <a:off x="4455280" y="1846635"/>
                <a:ext cx="6998783" cy="1581972"/>
                <a:chOff x="4679672" y="3070063"/>
                <a:chExt cx="6998783" cy="1581972"/>
              </a:xfrm>
            </p:grpSpPr>
            <p:sp>
              <p:nvSpPr>
                <p:cNvPr id="28" name="椭圆 27"/>
                <p:cNvSpPr/>
                <p:nvPr/>
              </p:nvSpPr>
              <p:spPr>
                <a:xfrm>
                  <a:off x="4679672" y="3145367"/>
                  <a:ext cx="218724" cy="218724"/>
                </a:xfrm>
                <a:prstGeom prst="ellipse">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29" name="矩形 28"/>
                <p:cNvSpPr/>
                <p:nvPr/>
              </p:nvSpPr>
              <p:spPr>
                <a:xfrm>
                  <a:off x="4898396" y="3439395"/>
                  <a:ext cx="6780059" cy="1212640"/>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增强禁毒法律意识，提高抵御毒品侵袭的能力，牢固构筑防毒拒毒防线；将禁毒作为自己应尽的义务，从身边做起，拒毒品于家庭之外，关爱自己的</a:t>
                  </a: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家人</a:t>
                  </a:r>
                  <a:r>
                    <a:rPr lang="en-US" altLang="zh-CN"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a:t>
                  </a:r>
                  <a:r>
                    <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同时当好禁毒预防宣传教育工作的宣传员、监督员，为禁毒工作贡献力量、奉献爱心，提醒自己周围的人珍爱生命，拒绝毒品</a:t>
                  </a:r>
                  <a:endPar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30" name="矩形 29"/>
                <p:cNvSpPr/>
                <p:nvPr/>
              </p:nvSpPr>
              <p:spPr>
                <a:xfrm>
                  <a:off x="4898396" y="3070063"/>
                  <a:ext cx="3023585" cy="369332"/>
                </a:xfrm>
                <a:prstGeom prst="rect">
                  <a:avLst/>
                </a:prstGeom>
              </p:spPr>
              <p:txBody>
                <a:bodyPr wrap="none">
                  <a:spAutoFit/>
                </a:bodyPr>
                <a:lstStyle/>
                <a:p>
                  <a:r>
                    <a:rPr lang="zh-CN" altLang="en-US"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增强禁毒意识，抵御毒品诱惑</a:t>
                  </a:r>
                  <a:endParaRPr lang="zh-CN" altLang="en-US"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grpSp>
          <p:grpSp>
            <p:nvGrpSpPr>
              <p:cNvPr id="31" name="组合 30"/>
              <p:cNvGrpSpPr/>
              <p:nvPr/>
            </p:nvGrpSpPr>
            <p:grpSpPr>
              <a:xfrm>
                <a:off x="4455280" y="3904546"/>
                <a:ext cx="6998783" cy="1301895"/>
                <a:chOff x="4679672" y="3070063"/>
                <a:chExt cx="6998783" cy="1301895"/>
              </a:xfrm>
            </p:grpSpPr>
            <p:sp>
              <p:nvSpPr>
                <p:cNvPr id="32" name="椭圆 31"/>
                <p:cNvSpPr/>
                <p:nvPr/>
              </p:nvSpPr>
              <p:spPr>
                <a:xfrm>
                  <a:off x="4679672" y="3145367"/>
                  <a:ext cx="218724" cy="218724"/>
                </a:xfrm>
                <a:prstGeom prst="ellipse">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33" name="矩形 32"/>
                <p:cNvSpPr/>
                <p:nvPr/>
              </p:nvSpPr>
              <p:spPr>
                <a:xfrm>
                  <a:off x="4898396" y="3439395"/>
                  <a:ext cx="6780059" cy="932563"/>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自觉远离毒品，不吸食、不传播毒品，不轻信毒品能给人放松和治病的谣言；积极举报吸毒、贩毒的违法犯罪行为，主动配合司法机关打击处理涉毒</a:t>
                  </a: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案件</a:t>
                  </a:r>
                  <a:r>
                    <a:rPr lang="en-US" altLang="zh-CN"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a:t>
                  </a:r>
                  <a:r>
                    <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禁毒工作功在当代，利在千秋，任重道远，让我们积极行动</a:t>
                  </a: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起来</a:t>
                  </a:r>
                  <a:endPar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35" name="矩形 34"/>
                <p:cNvSpPr/>
                <p:nvPr/>
              </p:nvSpPr>
              <p:spPr>
                <a:xfrm>
                  <a:off x="4898396" y="3070063"/>
                  <a:ext cx="3023585" cy="369332"/>
                </a:xfrm>
                <a:prstGeom prst="rect">
                  <a:avLst/>
                </a:prstGeom>
              </p:spPr>
              <p:txBody>
                <a:bodyPr wrap="none">
                  <a:spAutoFit/>
                </a:bodyPr>
                <a:lstStyle/>
                <a:p>
                  <a:r>
                    <a:rPr lang="zh-CN" altLang="en-US"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坚决抵制毒品，积极参与禁毒</a:t>
                  </a:r>
                  <a:endParaRPr lang="zh-CN" altLang="en-US"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grpSp>
        </p:grpSp>
      </p:grpSp>
      <p:cxnSp>
        <p:nvCxnSpPr>
          <p:cNvPr id="11" name="直接连接符 10"/>
          <p:cNvCxnSpPr/>
          <p:nvPr/>
        </p:nvCxnSpPr>
        <p:spPr>
          <a:xfrm>
            <a:off x="4588794" y="3734602"/>
            <a:ext cx="6586137" cy="0"/>
          </a:xfrm>
          <a:prstGeom prst="line">
            <a:avLst/>
          </a:prstGeom>
          <a:ln w="19050">
            <a:solidFill>
              <a:srgbClr val="115EAB"/>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1" y="4191000"/>
            <a:ext cx="2364493" cy="2667000"/>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rcRect l="7255"/>
          <a:stretch>
            <a:fillRect/>
          </a:stretch>
        </p:blipFill>
        <p:spPr>
          <a:xfrm>
            <a:off x="9141952" y="-8021"/>
            <a:ext cx="3050047" cy="2192421"/>
          </a:xfrm>
          <a:custGeom>
            <a:avLst/>
            <a:gdLst>
              <a:gd name="connsiteX0" fmla="*/ 0 w 6141940"/>
              <a:gd name="connsiteY0" fmla="*/ 0 h 4414921"/>
              <a:gd name="connsiteX1" fmla="*/ 6141940 w 6141940"/>
              <a:gd name="connsiteY1" fmla="*/ 0 h 4414921"/>
              <a:gd name="connsiteX2" fmla="*/ 6141940 w 6141940"/>
              <a:gd name="connsiteY2" fmla="*/ 2649621 h 4414921"/>
              <a:gd name="connsiteX3" fmla="*/ 3551140 w 6141940"/>
              <a:gd name="connsiteY3" fmla="*/ 2649621 h 4414921"/>
              <a:gd name="connsiteX4" fmla="*/ 3551140 w 6141940"/>
              <a:gd name="connsiteY4" fmla="*/ 4414921 h 4414921"/>
              <a:gd name="connsiteX5" fmla="*/ 3420130 w 6141940"/>
              <a:gd name="connsiteY5" fmla="*/ 4414921 h 4414921"/>
              <a:gd name="connsiteX6" fmla="*/ 3424372 w 6141940"/>
              <a:gd name="connsiteY6" fmla="*/ 4387552 h 4414921"/>
              <a:gd name="connsiteX7" fmla="*/ 3120436 w 6141940"/>
              <a:gd name="connsiteY7" fmla="*/ 3189987 h 4414921"/>
              <a:gd name="connsiteX8" fmla="*/ 1234037 w 6141940"/>
              <a:gd name="connsiteY8" fmla="*/ 1336253 h 4414921"/>
              <a:gd name="connsiteX9" fmla="*/ 39726 w 6141940"/>
              <a:gd name="connsiteY9" fmla="*/ 45137 h 4414921"/>
              <a:gd name="connsiteX10" fmla="*/ 0 w 6141940"/>
              <a:gd name="connsiteY10" fmla="*/ 0 h 4414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41940" h="4414921">
                <a:moveTo>
                  <a:pt x="0" y="0"/>
                </a:moveTo>
                <a:lnTo>
                  <a:pt x="6141940" y="0"/>
                </a:lnTo>
                <a:lnTo>
                  <a:pt x="6141940" y="2649621"/>
                </a:lnTo>
                <a:lnTo>
                  <a:pt x="3551140" y="2649621"/>
                </a:lnTo>
                <a:lnTo>
                  <a:pt x="3551140" y="4414921"/>
                </a:lnTo>
                <a:lnTo>
                  <a:pt x="3420130" y="4414921"/>
                </a:lnTo>
                <a:lnTo>
                  <a:pt x="3424372" y="4387552"/>
                </a:lnTo>
                <a:cubicBezTo>
                  <a:pt x="3463162" y="4063773"/>
                  <a:pt x="3384818" y="3605443"/>
                  <a:pt x="3120436" y="3189987"/>
                </a:cubicBezTo>
                <a:cubicBezTo>
                  <a:pt x="2767926" y="2636045"/>
                  <a:pt x="1777091" y="1894278"/>
                  <a:pt x="1234037" y="1336253"/>
                </a:cubicBezTo>
                <a:cubicBezTo>
                  <a:pt x="792805" y="882857"/>
                  <a:pt x="336300" y="380942"/>
                  <a:pt x="39726" y="45137"/>
                </a:cubicBezTo>
                <a:lnTo>
                  <a:pt x="0" y="0"/>
                </a:lnTo>
                <a:close/>
              </a:path>
            </a:pathLst>
          </a:custGeom>
        </p:spPr>
      </p:pic>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rcRect l="57528"/>
          <a:stretch>
            <a:fillRect/>
          </a:stretch>
        </p:blipFill>
        <p:spPr>
          <a:xfrm>
            <a:off x="10401300" y="0"/>
            <a:ext cx="1790700" cy="2810764"/>
          </a:xfrm>
          <a:custGeom>
            <a:avLst/>
            <a:gdLst>
              <a:gd name="connsiteX0" fmla="*/ 148095 w 3115035"/>
              <a:gd name="connsiteY0" fmla="*/ 0 h 4889500"/>
              <a:gd name="connsiteX1" fmla="*/ 3115035 w 3115035"/>
              <a:gd name="connsiteY1" fmla="*/ 0 h 4889500"/>
              <a:gd name="connsiteX2" fmla="*/ 3115035 w 3115035"/>
              <a:gd name="connsiteY2" fmla="*/ 3352800 h 4889500"/>
              <a:gd name="connsiteX3" fmla="*/ 981435 w 3115035"/>
              <a:gd name="connsiteY3" fmla="*/ 3352800 h 4889500"/>
              <a:gd name="connsiteX4" fmla="*/ 981435 w 3115035"/>
              <a:gd name="connsiteY4" fmla="*/ 4838700 h 4889500"/>
              <a:gd name="connsiteX5" fmla="*/ 3115035 w 3115035"/>
              <a:gd name="connsiteY5" fmla="*/ 4838700 h 4889500"/>
              <a:gd name="connsiteX6" fmla="*/ 3115035 w 3115035"/>
              <a:gd name="connsiteY6" fmla="*/ 4889500 h 4889500"/>
              <a:gd name="connsiteX7" fmla="*/ 449399 w 3115035"/>
              <a:gd name="connsiteY7" fmla="*/ 4889500 h 4889500"/>
              <a:gd name="connsiteX8" fmla="*/ 449267 w 3115035"/>
              <a:gd name="connsiteY8" fmla="*/ 4889312 h 4889500"/>
              <a:gd name="connsiteX9" fmla="*/ 149062 w 3115035"/>
              <a:gd name="connsiteY9" fmla="*/ 4135988 h 4889500"/>
              <a:gd name="connsiteX10" fmla="*/ 22446 w 3115035"/>
              <a:gd name="connsiteY10" fmla="*/ 997702 h 4889500"/>
              <a:gd name="connsiteX11" fmla="*/ 128148 w 3115035"/>
              <a:gd name="connsiteY11" fmla="*/ 76904 h 4889500"/>
              <a:gd name="connsiteX12" fmla="*/ 148095 w 3115035"/>
              <a:gd name="connsiteY12" fmla="*/ 0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035" h="4889500">
                <a:moveTo>
                  <a:pt x="148095" y="0"/>
                </a:moveTo>
                <a:lnTo>
                  <a:pt x="3115035" y="0"/>
                </a:lnTo>
                <a:lnTo>
                  <a:pt x="3115035" y="3352800"/>
                </a:lnTo>
                <a:lnTo>
                  <a:pt x="981435" y="3352800"/>
                </a:lnTo>
                <a:lnTo>
                  <a:pt x="981435" y="4838700"/>
                </a:lnTo>
                <a:lnTo>
                  <a:pt x="3115035" y="4838700"/>
                </a:lnTo>
                <a:lnTo>
                  <a:pt x="3115035" y="4889500"/>
                </a:lnTo>
                <a:lnTo>
                  <a:pt x="449399" y="4889500"/>
                </a:lnTo>
                <a:lnTo>
                  <a:pt x="449267" y="4889312"/>
                </a:lnTo>
                <a:cubicBezTo>
                  <a:pt x="324603" y="4699910"/>
                  <a:pt x="222263" y="4459784"/>
                  <a:pt x="149062" y="4135988"/>
                </a:cubicBezTo>
                <a:cubicBezTo>
                  <a:pt x="-18253" y="3395883"/>
                  <a:pt x="-18253" y="1763432"/>
                  <a:pt x="22446" y="997702"/>
                </a:cubicBezTo>
                <a:cubicBezTo>
                  <a:pt x="42795" y="614837"/>
                  <a:pt x="72188" y="313745"/>
                  <a:pt x="128148" y="76904"/>
                </a:cubicBezTo>
                <a:lnTo>
                  <a:pt x="148095" y="0"/>
                </a:lnTo>
                <a:close/>
              </a:path>
            </a:pathLst>
          </a:custGeom>
        </p:spPr>
      </p:pic>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rcRect r="71899" b="67090"/>
          <a:stretch>
            <a:fillRect/>
          </a:stretch>
        </p:blipFill>
        <p:spPr>
          <a:xfrm>
            <a:off x="0" y="5814963"/>
            <a:ext cx="1651000" cy="1289016"/>
          </a:xfrm>
          <a:custGeom>
            <a:avLst/>
            <a:gdLst>
              <a:gd name="connsiteX0" fmla="*/ 0 w 2374900"/>
              <a:gd name="connsiteY0" fmla="*/ 0 h 1854200"/>
              <a:gd name="connsiteX1" fmla="*/ 2374900 w 2374900"/>
              <a:gd name="connsiteY1" fmla="*/ 0 h 1854200"/>
              <a:gd name="connsiteX2" fmla="*/ 2374900 w 2374900"/>
              <a:gd name="connsiteY2" fmla="*/ 1854200 h 1854200"/>
              <a:gd name="connsiteX3" fmla="*/ 0 w 2374900"/>
              <a:gd name="connsiteY3" fmla="*/ 1854200 h 1854200"/>
              <a:gd name="connsiteX4" fmla="*/ 0 w 2374900"/>
              <a:gd name="connsiteY4" fmla="*/ 0 h 185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4900" h="1854200">
                <a:moveTo>
                  <a:pt x="0" y="0"/>
                </a:moveTo>
                <a:lnTo>
                  <a:pt x="2374900" y="0"/>
                </a:lnTo>
                <a:lnTo>
                  <a:pt x="2374900" y="1854200"/>
                </a:lnTo>
                <a:lnTo>
                  <a:pt x="0" y="1854200"/>
                </a:lnTo>
                <a:lnTo>
                  <a:pt x="0" y="0"/>
                </a:lnTo>
                <a:close/>
              </a:path>
            </a:pathLst>
          </a:custGeom>
        </p:spPr>
      </p:pic>
      <p:grpSp>
        <p:nvGrpSpPr>
          <p:cNvPr id="2" name="组合 1"/>
          <p:cNvGrpSpPr/>
          <p:nvPr/>
        </p:nvGrpSpPr>
        <p:grpSpPr>
          <a:xfrm>
            <a:off x="4588794" y="337591"/>
            <a:ext cx="3101950" cy="532776"/>
            <a:chOff x="4588794" y="337591"/>
            <a:chExt cx="3101950" cy="532776"/>
          </a:xfrm>
        </p:grpSpPr>
        <p:sp>
          <p:nvSpPr>
            <p:cNvPr id="37" name="圆角矩形 36"/>
            <p:cNvSpPr/>
            <p:nvPr/>
          </p:nvSpPr>
          <p:spPr>
            <a:xfrm>
              <a:off x="4588794" y="337591"/>
              <a:ext cx="3101950" cy="532776"/>
            </a:xfrm>
            <a:prstGeom prst="roundRect">
              <a:avLst>
                <a:gd name="adj" fmla="val 50000"/>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61" name="椭圆 60"/>
            <p:cNvSpPr/>
            <p:nvPr/>
          </p:nvSpPr>
          <p:spPr>
            <a:xfrm>
              <a:off x="4720101"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2" name="椭圆 61"/>
            <p:cNvSpPr/>
            <p:nvPr/>
          </p:nvSpPr>
          <p:spPr>
            <a:xfrm>
              <a:off x="7449187"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
        <p:nvSpPr>
          <p:cNvPr id="60" name="文本框 59"/>
          <p:cNvSpPr txBox="1"/>
          <p:nvPr/>
        </p:nvSpPr>
        <p:spPr>
          <a:xfrm>
            <a:off x="4874121" y="269931"/>
            <a:ext cx="2531297" cy="515526"/>
          </a:xfrm>
          <a:prstGeom prst="rect">
            <a:avLst/>
          </a:prstGeom>
          <a:noFill/>
        </p:spPr>
        <p:txBody>
          <a:bodyPr wrap="square" rtlCol="0">
            <a:spAutoFit/>
          </a:bodyPr>
          <a:lstStyle/>
          <a:p>
            <a:pPr algn="ctr">
              <a:lnSpc>
                <a:spcPct val="150000"/>
              </a:lnSpc>
            </a:pPr>
            <a:r>
              <a:rPr lang="zh-CN" altLang="en-US" sz="20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rPr>
              <a:t>健康生活第一位</a:t>
            </a:r>
            <a:endParaRPr lang="zh-CN" altLang="en-US" sz="2000" dirty="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nvGrpSpPr>
          <p:cNvPr id="64" name="组合 63"/>
          <p:cNvGrpSpPr/>
          <p:nvPr/>
        </p:nvGrpSpPr>
        <p:grpSpPr>
          <a:xfrm>
            <a:off x="11537068" y="6580300"/>
            <a:ext cx="413475" cy="80964"/>
            <a:chOff x="2002055" y="-847023"/>
            <a:chExt cx="884787" cy="173254"/>
          </a:xfrm>
        </p:grpSpPr>
        <p:sp>
          <p:nvSpPr>
            <p:cNvPr id="65" name="椭圆 64"/>
            <p:cNvSpPr/>
            <p:nvPr/>
          </p:nvSpPr>
          <p:spPr>
            <a:xfrm>
              <a:off x="2002055"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6" name="椭圆 65"/>
            <p:cNvSpPr/>
            <p:nvPr/>
          </p:nvSpPr>
          <p:spPr>
            <a:xfrm>
              <a:off x="2239233"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7" name="椭圆 66"/>
            <p:cNvSpPr/>
            <p:nvPr/>
          </p:nvSpPr>
          <p:spPr>
            <a:xfrm>
              <a:off x="2476411"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8" name="椭圆 67"/>
            <p:cNvSpPr/>
            <p:nvPr/>
          </p:nvSpPr>
          <p:spPr>
            <a:xfrm>
              <a:off x="2713588"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grpSp>
        <p:nvGrpSpPr>
          <p:cNvPr id="13" name="组合 12"/>
          <p:cNvGrpSpPr/>
          <p:nvPr/>
        </p:nvGrpSpPr>
        <p:grpSpPr>
          <a:xfrm>
            <a:off x="345828" y="1815068"/>
            <a:ext cx="11500344" cy="3931100"/>
            <a:chOff x="450199" y="1815068"/>
            <a:chExt cx="11500344" cy="3931100"/>
          </a:xfrm>
        </p:grpSpPr>
        <p:grpSp>
          <p:nvGrpSpPr>
            <p:cNvPr id="4" name="组合 3"/>
            <p:cNvGrpSpPr/>
            <p:nvPr/>
          </p:nvGrpSpPr>
          <p:grpSpPr>
            <a:xfrm>
              <a:off x="3845070" y="2048483"/>
              <a:ext cx="4710602" cy="3287911"/>
              <a:chOff x="4588794" y="1851987"/>
              <a:chExt cx="5261623" cy="3672513"/>
            </a:xfrm>
          </p:grpSpPr>
          <p:sp>
            <p:nvSpPr>
              <p:cNvPr id="38" name="椭圆 37"/>
              <p:cNvSpPr/>
              <p:nvPr/>
            </p:nvSpPr>
            <p:spPr>
              <a:xfrm>
                <a:off x="5370897" y="4263992"/>
                <a:ext cx="3105307" cy="1260508"/>
              </a:xfrm>
              <a:prstGeom prst="ellipse">
                <a:avLst/>
              </a:prstGeom>
              <a:gradFill>
                <a:gsLst>
                  <a:gs pos="0">
                    <a:srgbClr val="115EAB"/>
                  </a:gs>
                  <a:gs pos="100000">
                    <a:srgbClr val="89C1F7"/>
                  </a:gs>
                </a:gsLst>
                <a:lin ang="16200000" scaled="1"/>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88794" y="1851987"/>
                <a:ext cx="5261623" cy="3504947"/>
              </a:xfrm>
              <a:prstGeom prst="rect">
                <a:avLst/>
              </a:prstGeom>
            </p:spPr>
          </p:pic>
        </p:grpSp>
        <p:grpSp>
          <p:nvGrpSpPr>
            <p:cNvPr id="12" name="组合 11"/>
            <p:cNvGrpSpPr/>
            <p:nvPr/>
          </p:nvGrpSpPr>
          <p:grpSpPr>
            <a:xfrm>
              <a:off x="450199" y="1815068"/>
              <a:ext cx="3881169" cy="3931100"/>
              <a:chOff x="450199" y="1815068"/>
              <a:chExt cx="3881169" cy="3931100"/>
            </a:xfrm>
          </p:grpSpPr>
          <p:sp>
            <p:nvSpPr>
              <p:cNvPr id="5" name="矩形 4"/>
              <p:cNvSpPr/>
              <p:nvPr/>
            </p:nvSpPr>
            <p:spPr>
              <a:xfrm>
                <a:off x="450199" y="2412948"/>
                <a:ext cx="3881169" cy="3333220"/>
              </a:xfrm>
              <a:prstGeom prst="rect">
                <a:avLst/>
              </a:prstGeom>
            </p:spPr>
            <p:txBody>
              <a:bodyPr wrap="square">
                <a:spAutoFit/>
              </a:bodyPr>
              <a:lstStyle/>
              <a:p>
                <a:pPr>
                  <a:lnSpc>
                    <a:spcPct val="130000"/>
                  </a:lnSpc>
                </a:pP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要洁身自重，树立正确的人生观，追求健康的生活情趣，识破毒品诱惑，坚决抵制毒品侵略</a:t>
                </a:r>
                <a:r>
                  <a:rPr lang="zh-CN" altLang="en-US"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a:t>
                </a:r>
                <a:endParaRPr lang="en-US" altLang="zh-CN"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nSpc>
                    <a:spcPct val="130000"/>
                  </a:lnSpc>
                </a:pPr>
                <a:r>
                  <a:rPr lang="zh-CN" altLang="en-US"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要</a:t>
                </a: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慎重交友，不能义气用事，发现朋友吸毒要及时劝阻，当无计可施时就该远离</a:t>
                </a: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他</a:t>
                </a:r>
                <a:r>
                  <a:rPr lang="en-US" altLang="zh-CN"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a:t>
                </a:r>
                <a:endParaRPr lang="en-US" altLang="zh-CN"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nSpc>
                    <a:spcPct val="130000"/>
                  </a:lnSpc>
                </a:pPr>
                <a:r>
                  <a:rPr lang="zh-CN" altLang="en-US"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多</a:t>
                </a: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参加禁毒活动，让自己彻底认识毒品的危害性，增强防毒意识</a:t>
                </a:r>
                <a:r>
                  <a:rPr lang="zh-CN" altLang="en-US"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和拒绝毒品的信心。</a:t>
                </a:r>
                <a:endPar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39" name="矩形 38"/>
              <p:cNvSpPr/>
              <p:nvPr/>
            </p:nvSpPr>
            <p:spPr>
              <a:xfrm>
                <a:off x="450199" y="1815068"/>
                <a:ext cx="1338828" cy="369332"/>
              </a:xfrm>
              <a:prstGeom prst="rect">
                <a:avLst/>
              </a:prstGeom>
            </p:spPr>
            <p:txBody>
              <a:bodyPr wrap="none">
                <a:spAutoFit/>
              </a:bodyPr>
              <a:lstStyle/>
              <a:p>
                <a:r>
                  <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从小事做起</a:t>
                </a:r>
                <a:endParaRPr lang="zh-CN" altLang="en-US"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grpSp>
        <p:grpSp>
          <p:nvGrpSpPr>
            <p:cNvPr id="10" name="组合 9"/>
            <p:cNvGrpSpPr/>
            <p:nvPr/>
          </p:nvGrpSpPr>
          <p:grpSpPr>
            <a:xfrm>
              <a:off x="8069374" y="1815068"/>
              <a:ext cx="3881169" cy="3931100"/>
              <a:chOff x="8069374" y="1815068"/>
              <a:chExt cx="3881169" cy="3931100"/>
            </a:xfrm>
          </p:grpSpPr>
          <p:sp>
            <p:nvSpPr>
              <p:cNvPr id="40" name="矩形 39"/>
              <p:cNvSpPr/>
              <p:nvPr/>
            </p:nvSpPr>
            <p:spPr>
              <a:xfrm>
                <a:off x="8069374" y="2412948"/>
                <a:ext cx="3881169" cy="3333220"/>
              </a:xfrm>
              <a:prstGeom prst="rect">
                <a:avLst/>
              </a:prstGeom>
            </p:spPr>
            <p:txBody>
              <a:bodyPr wrap="square">
                <a:spAutoFit/>
              </a:bodyPr>
              <a:lstStyle/>
              <a:p>
                <a:pPr algn="r">
                  <a:lnSpc>
                    <a:spcPct val="130000"/>
                  </a:lnSpc>
                </a:pP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永远不要有第一次！拒绝尝一口的诱惑，是你的意志可以做到的。而一旦形成毒瘾，一切就不是你的意志所能控制</a:t>
                </a:r>
                <a:r>
                  <a:rPr lang="zh-CN" altLang="en-US"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的</a:t>
                </a:r>
                <a:endParaRPr lang="en-US" altLang="zh-CN"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gn="r">
                  <a:lnSpc>
                    <a:spcPct val="130000"/>
                  </a:lnSpc>
                </a:pPr>
                <a:r>
                  <a:rPr lang="zh-CN" altLang="en-US"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个人</a:t>
                </a: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意志在毒品面前</a:t>
                </a:r>
                <a:r>
                  <a:rPr lang="zh-CN" altLang="en-US"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不堪一击</a:t>
                </a:r>
                <a:endParaRPr lang="en-US" altLang="zh-CN"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gn="r">
                  <a:lnSpc>
                    <a:spcPct val="130000"/>
                  </a:lnSpc>
                </a:pP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禁毒是全社会的共同责任，除了大力加强易制毒化学品管理外，我们同时应注重毒品预防的宣传</a:t>
                </a:r>
                <a:r>
                  <a:rPr lang="zh-CN" altLang="en-US"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教育</a:t>
                </a:r>
                <a:endPar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gn="r">
                  <a:lnSpc>
                    <a:spcPct val="130000"/>
                  </a:lnSpc>
                </a:pP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　　</a:t>
                </a:r>
                <a:endPar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41" name="矩形 40"/>
              <p:cNvSpPr/>
              <p:nvPr/>
            </p:nvSpPr>
            <p:spPr>
              <a:xfrm>
                <a:off x="10611714" y="1815068"/>
                <a:ext cx="1338829" cy="369332"/>
              </a:xfrm>
              <a:prstGeom prst="rect">
                <a:avLst/>
              </a:prstGeom>
            </p:spPr>
            <p:txBody>
              <a:bodyPr wrap="none">
                <a:spAutoFit/>
              </a:bodyPr>
              <a:lstStyle/>
              <a:p>
                <a:pPr algn="r"/>
                <a:r>
                  <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从</a:t>
                </a:r>
                <a:r>
                  <a:rPr lang="zh-CN" altLang="en-US"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大家</a:t>
                </a:r>
                <a:r>
                  <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做起</a:t>
                </a:r>
                <a:endParaRPr lang="zh-CN" altLang="en-US"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grpSp>
      </p:grpSp>
      <p:cxnSp>
        <p:nvCxnSpPr>
          <p:cNvPr id="42" name="直接连接符 41"/>
          <p:cNvCxnSpPr/>
          <p:nvPr/>
        </p:nvCxnSpPr>
        <p:spPr>
          <a:xfrm>
            <a:off x="447630" y="2236589"/>
            <a:ext cx="1237026" cy="0"/>
          </a:xfrm>
          <a:prstGeom prst="line">
            <a:avLst/>
          </a:prstGeom>
          <a:ln w="19050">
            <a:solidFill>
              <a:srgbClr val="115EAB"/>
            </a:solidFill>
            <a:prstDash val="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10521716" y="2236589"/>
            <a:ext cx="1237026" cy="0"/>
          </a:xfrm>
          <a:prstGeom prst="line">
            <a:avLst/>
          </a:prstGeom>
          <a:ln w="19050">
            <a:solidFill>
              <a:srgbClr val="115EAB"/>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1" y="1917700"/>
            <a:ext cx="4379942" cy="4940300"/>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35" name="图片 34"/>
          <p:cNvPicPr>
            <a:picLocks noChangeAspect="1"/>
          </p:cNvPicPr>
          <p:nvPr/>
        </p:nvPicPr>
        <p:blipFill>
          <a:blip r:embed="rId2" cstate="print">
            <a:extLst>
              <a:ext uri="{28A0092B-C50C-407E-A947-70E740481C1C}">
                <a14:useLocalDpi xmlns:a14="http://schemas.microsoft.com/office/drawing/2010/main" val="0"/>
              </a:ext>
            </a:extLst>
          </a:blip>
          <a:srcRect l="60878" t="60015"/>
          <a:stretch>
            <a:fillRect/>
          </a:stretch>
        </p:blipFill>
        <p:spPr>
          <a:xfrm>
            <a:off x="9601200" y="5105400"/>
            <a:ext cx="2590800" cy="1765300"/>
          </a:xfrm>
          <a:custGeom>
            <a:avLst/>
            <a:gdLst>
              <a:gd name="connsiteX0" fmla="*/ 0 w 2590800"/>
              <a:gd name="connsiteY0" fmla="*/ 0 h 1765300"/>
              <a:gd name="connsiteX1" fmla="*/ 2590800 w 2590800"/>
              <a:gd name="connsiteY1" fmla="*/ 0 h 1765300"/>
              <a:gd name="connsiteX2" fmla="*/ 2590800 w 2590800"/>
              <a:gd name="connsiteY2" fmla="*/ 1765300 h 1765300"/>
              <a:gd name="connsiteX3" fmla="*/ 0 w 2590800"/>
              <a:gd name="connsiteY3" fmla="*/ 1765300 h 1765300"/>
              <a:gd name="connsiteX4" fmla="*/ 0 w 2590800"/>
              <a:gd name="connsiteY4" fmla="*/ 0 h 1765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0800" h="1765300">
                <a:moveTo>
                  <a:pt x="0" y="0"/>
                </a:moveTo>
                <a:lnTo>
                  <a:pt x="2590800" y="0"/>
                </a:lnTo>
                <a:lnTo>
                  <a:pt x="2590800" y="1765300"/>
                </a:lnTo>
                <a:lnTo>
                  <a:pt x="0" y="1765300"/>
                </a:lnTo>
                <a:lnTo>
                  <a:pt x="0" y="0"/>
                </a:lnTo>
                <a:close/>
              </a:path>
            </a:pathLst>
          </a:custGeom>
        </p:spPr>
      </p:pic>
      <p:pic>
        <p:nvPicPr>
          <p:cNvPr id="34" name="图片 33"/>
          <p:cNvPicPr>
            <a:picLocks noChangeAspect="1"/>
          </p:cNvPicPr>
          <p:nvPr/>
        </p:nvPicPr>
        <p:blipFill>
          <a:blip r:embed="rId3" cstate="print">
            <a:extLst>
              <a:ext uri="{28A0092B-C50C-407E-A947-70E740481C1C}">
                <a14:useLocalDpi xmlns:a14="http://schemas.microsoft.com/office/drawing/2010/main" val="0"/>
              </a:ext>
            </a:extLst>
          </a:blip>
          <a:srcRect l="7255"/>
          <a:stretch>
            <a:fillRect/>
          </a:stretch>
        </p:blipFill>
        <p:spPr>
          <a:xfrm>
            <a:off x="6050060" y="-8021"/>
            <a:ext cx="6141940" cy="4414921"/>
          </a:xfrm>
          <a:custGeom>
            <a:avLst/>
            <a:gdLst>
              <a:gd name="connsiteX0" fmla="*/ 0 w 6141940"/>
              <a:gd name="connsiteY0" fmla="*/ 0 h 4414921"/>
              <a:gd name="connsiteX1" fmla="*/ 6141940 w 6141940"/>
              <a:gd name="connsiteY1" fmla="*/ 0 h 4414921"/>
              <a:gd name="connsiteX2" fmla="*/ 6141940 w 6141940"/>
              <a:gd name="connsiteY2" fmla="*/ 2649621 h 4414921"/>
              <a:gd name="connsiteX3" fmla="*/ 3551140 w 6141940"/>
              <a:gd name="connsiteY3" fmla="*/ 2649621 h 4414921"/>
              <a:gd name="connsiteX4" fmla="*/ 3551140 w 6141940"/>
              <a:gd name="connsiteY4" fmla="*/ 4414921 h 4414921"/>
              <a:gd name="connsiteX5" fmla="*/ 3420130 w 6141940"/>
              <a:gd name="connsiteY5" fmla="*/ 4414921 h 4414921"/>
              <a:gd name="connsiteX6" fmla="*/ 3424372 w 6141940"/>
              <a:gd name="connsiteY6" fmla="*/ 4387552 h 4414921"/>
              <a:gd name="connsiteX7" fmla="*/ 3120436 w 6141940"/>
              <a:gd name="connsiteY7" fmla="*/ 3189987 h 4414921"/>
              <a:gd name="connsiteX8" fmla="*/ 1234037 w 6141940"/>
              <a:gd name="connsiteY8" fmla="*/ 1336253 h 4414921"/>
              <a:gd name="connsiteX9" fmla="*/ 39726 w 6141940"/>
              <a:gd name="connsiteY9" fmla="*/ 45137 h 4414921"/>
              <a:gd name="connsiteX10" fmla="*/ 0 w 6141940"/>
              <a:gd name="connsiteY10" fmla="*/ 0 h 4414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41940" h="4414921">
                <a:moveTo>
                  <a:pt x="0" y="0"/>
                </a:moveTo>
                <a:lnTo>
                  <a:pt x="6141940" y="0"/>
                </a:lnTo>
                <a:lnTo>
                  <a:pt x="6141940" y="2649621"/>
                </a:lnTo>
                <a:lnTo>
                  <a:pt x="3551140" y="2649621"/>
                </a:lnTo>
                <a:lnTo>
                  <a:pt x="3551140" y="4414921"/>
                </a:lnTo>
                <a:lnTo>
                  <a:pt x="3420130" y="4414921"/>
                </a:lnTo>
                <a:lnTo>
                  <a:pt x="3424372" y="4387552"/>
                </a:lnTo>
                <a:cubicBezTo>
                  <a:pt x="3463162" y="4063773"/>
                  <a:pt x="3384818" y="3605443"/>
                  <a:pt x="3120436" y="3189987"/>
                </a:cubicBezTo>
                <a:cubicBezTo>
                  <a:pt x="2767926" y="2636045"/>
                  <a:pt x="1777091" y="1894278"/>
                  <a:pt x="1234037" y="1336253"/>
                </a:cubicBezTo>
                <a:cubicBezTo>
                  <a:pt x="792805" y="882857"/>
                  <a:pt x="336300" y="380942"/>
                  <a:pt x="39726" y="45137"/>
                </a:cubicBezTo>
                <a:lnTo>
                  <a:pt x="0" y="0"/>
                </a:lnTo>
                <a:close/>
              </a:path>
            </a:pathLst>
          </a:custGeom>
        </p:spPr>
      </p:pic>
      <p:pic>
        <p:nvPicPr>
          <p:cNvPr id="36" name="图片 35"/>
          <p:cNvPicPr>
            <a:picLocks noChangeAspect="1"/>
          </p:cNvPicPr>
          <p:nvPr/>
        </p:nvPicPr>
        <p:blipFill>
          <a:blip r:embed="rId4" cstate="print">
            <a:extLst>
              <a:ext uri="{28A0092B-C50C-407E-A947-70E740481C1C}">
                <a14:useLocalDpi xmlns:a14="http://schemas.microsoft.com/office/drawing/2010/main" val="0"/>
              </a:ext>
            </a:extLst>
          </a:blip>
          <a:srcRect l="57528"/>
          <a:stretch>
            <a:fillRect/>
          </a:stretch>
        </p:blipFill>
        <p:spPr>
          <a:xfrm>
            <a:off x="9076965" y="0"/>
            <a:ext cx="3115035" cy="4889500"/>
          </a:xfrm>
          <a:custGeom>
            <a:avLst/>
            <a:gdLst>
              <a:gd name="connsiteX0" fmla="*/ 148095 w 3115035"/>
              <a:gd name="connsiteY0" fmla="*/ 0 h 4889500"/>
              <a:gd name="connsiteX1" fmla="*/ 3115035 w 3115035"/>
              <a:gd name="connsiteY1" fmla="*/ 0 h 4889500"/>
              <a:gd name="connsiteX2" fmla="*/ 3115035 w 3115035"/>
              <a:gd name="connsiteY2" fmla="*/ 3352800 h 4889500"/>
              <a:gd name="connsiteX3" fmla="*/ 981435 w 3115035"/>
              <a:gd name="connsiteY3" fmla="*/ 3352800 h 4889500"/>
              <a:gd name="connsiteX4" fmla="*/ 981435 w 3115035"/>
              <a:gd name="connsiteY4" fmla="*/ 4838700 h 4889500"/>
              <a:gd name="connsiteX5" fmla="*/ 3115035 w 3115035"/>
              <a:gd name="connsiteY5" fmla="*/ 4838700 h 4889500"/>
              <a:gd name="connsiteX6" fmla="*/ 3115035 w 3115035"/>
              <a:gd name="connsiteY6" fmla="*/ 4889500 h 4889500"/>
              <a:gd name="connsiteX7" fmla="*/ 449399 w 3115035"/>
              <a:gd name="connsiteY7" fmla="*/ 4889500 h 4889500"/>
              <a:gd name="connsiteX8" fmla="*/ 449267 w 3115035"/>
              <a:gd name="connsiteY8" fmla="*/ 4889312 h 4889500"/>
              <a:gd name="connsiteX9" fmla="*/ 149062 w 3115035"/>
              <a:gd name="connsiteY9" fmla="*/ 4135988 h 4889500"/>
              <a:gd name="connsiteX10" fmla="*/ 22446 w 3115035"/>
              <a:gd name="connsiteY10" fmla="*/ 997702 h 4889500"/>
              <a:gd name="connsiteX11" fmla="*/ 128148 w 3115035"/>
              <a:gd name="connsiteY11" fmla="*/ 76904 h 4889500"/>
              <a:gd name="connsiteX12" fmla="*/ 148095 w 3115035"/>
              <a:gd name="connsiteY12" fmla="*/ 0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035" h="4889500">
                <a:moveTo>
                  <a:pt x="148095" y="0"/>
                </a:moveTo>
                <a:lnTo>
                  <a:pt x="3115035" y="0"/>
                </a:lnTo>
                <a:lnTo>
                  <a:pt x="3115035" y="3352800"/>
                </a:lnTo>
                <a:lnTo>
                  <a:pt x="981435" y="3352800"/>
                </a:lnTo>
                <a:lnTo>
                  <a:pt x="981435" y="4838700"/>
                </a:lnTo>
                <a:lnTo>
                  <a:pt x="3115035" y="4838700"/>
                </a:lnTo>
                <a:lnTo>
                  <a:pt x="3115035" y="4889500"/>
                </a:lnTo>
                <a:lnTo>
                  <a:pt x="449399" y="4889500"/>
                </a:lnTo>
                <a:lnTo>
                  <a:pt x="449267" y="4889312"/>
                </a:lnTo>
                <a:cubicBezTo>
                  <a:pt x="324603" y="4699910"/>
                  <a:pt x="222263" y="4459784"/>
                  <a:pt x="149062" y="4135988"/>
                </a:cubicBezTo>
                <a:cubicBezTo>
                  <a:pt x="-18253" y="3395883"/>
                  <a:pt x="-18253" y="1763432"/>
                  <a:pt x="22446" y="997702"/>
                </a:cubicBezTo>
                <a:cubicBezTo>
                  <a:pt x="42795" y="614837"/>
                  <a:pt x="72188" y="313745"/>
                  <a:pt x="128148" y="76904"/>
                </a:cubicBezTo>
                <a:lnTo>
                  <a:pt x="148095" y="0"/>
                </a:lnTo>
                <a:close/>
              </a:path>
            </a:pathLst>
          </a:custGeom>
        </p:spPr>
      </p:pic>
      <p:pic>
        <p:nvPicPr>
          <p:cNvPr id="26" name="图片 25"/>
          <p:cNvPicPr>
            <a:picLocks noChangeAspect="1"/>
          </p:cNvPicPr>
          <p:nvPr/>
        </p:nvPicPr>
        <p:blipFill>
          <a:blip r:embed="rId5" cstate="print">
            <a:extLst>
              <a:ext uri="{28A0092B-C50C-407E-A947-70E740481C1C}">
                <a14:useLocalDpi xmlns:a14="http://schemas.microsoft.com/office/drawing/2010/main" val="0"/>
              </a:ext>
            </a:extLst>
          </a:blip>
          <a:srcRect r="71899" b="67090"/>
          <a:stretch>
            <a:fillRect/>
          </a:stretch>
        </p:blipFill>
        <p:spPr>
          <a:xfrm>
            <a:off x="0" y="-8021"/>
            <a:ext cx="2374900" cy="1854200"/>
          </a:xfrm>
          <a:custGeom>
            <a:avLst/>
            <a:gdLst>
              <a:gd name="connsiteX0" fmla="*/ 0 w 2374900"/>
              <a:gd name="connsiteY0" fmla="*/ 0 h 1854200"/>
              <a:gd name="connsiteX1" fmla="*/ 2374900 w 2374900"/>
              <a:gd name="connsiteY1" fmla="*/ 0 h 1854200"/>
              <a:gd name="connsiteX2" fmla="*/ 2374900 w 2374900"/>
              <a:gd name="connsiteY2" fmla="*/ 1854200 h 1854200"/>
              <a:gd name="connsiteX3" fmla="*/ 0 w 2374900"/>
              <a:gd name="connsiteY3" fmla="*/ 1854200 h 1854200"/>
              <a:gd name="connsiteX4" fmla="*/ 0 w 2374900"/>
              <a:gd name="connsiteY4" fmla="*/ 0 h 185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4900" h="1854200">
                <a:moveTo>
                  <a:pt x="0" y="0"/>
                </a:moveTo>
                <a:lnTo>
                  <a:pt x="2374900" y="0"/>
                </a:lnTo>
                <a:lnTo>
                  <a:pt x="2374900" y="1854200"/>
                </a:lnTo>
                <a:lnTo>
                  <a:pt x="0" y="1854200"/>
                </a:lnTo>
                <a:lnTo>
                  <a:pt x="0" y="0"/>
                </a:lnTo>
                <a:close/>
              </a:path>
            </a:pathLst>
          </a:custGeom>
        </p:spPr>
      </p:pic>
      <p:pic>
        <p:nvPicPr>
          <p:cNvPr id="24" name="图片 23"/>
          <p:cNvPicPr>
            <a:picLocks noChangeAspect="1"/>
          </p:cNvPicPr>
          <p:nvPr/>
        </p:nvPicPr>
        <p:blipFill>
          <a:blip r:embed="rId5" cstate="print">
            <a:extLst>
              <a:ext uri="{28A0092B-C50C-407E-A947-70E740481C1C}">
                <a14:useLocalDpi xmlns:a14="http://schemas.microsoft.com/office/drawing/2010/main" val="0"/>
              </a:ext>
            </a:extLst>
          </a:blip>
          <a:srcRect r="36345"/>
          <a:stretch>
            <a:fillRect/>
          </a:stretch>
        </p:blipFill>
        <p:spPr>
          <a:xfrm>
            <a:off x="0" y="1231900"/>
            <a:ext cx="5379596" cy="5634122"/>
          </a:xfrm>
          <a:custGeom>
            <a:avLst/>
            <a:gdLst>
              <a:gd name="connsiteX0" fmla="*/ 2374900 w 5379596"/>
              <a:gd name="connsiteY0" fmla="*/ 0 h 5634122"/>
              <a:gd name="connsiteX1" fmla="*/ 5032407 w 5379596"/>
              <a:gd name="connsiteY1" fmla="*/ 0 h 5634122"/>
              <a:gd name="connsiteX2" fmla="*/ 5009422 w 5379596"/>
              <a:gd name="connsiteY2" fmla="*/ 88616 h 5634122"/>
              <a:gd name="connsiteX3" fmla="*/ 4887622 w 5379596"/>
              <a:gd name="connsiteY3" fmla="*/ 1149642 h 5634122"/>
              <a:gd name="connsiteX4" fmla="*/ 5033521 w 5379596"/>
              <a:gd name="connsiteY4" fmla="*/ 4765857 h 5634122"/>
              <a:gd name="connsiteX5" fmla="*/ 5379444 w 5379596"/>
              <a:gd name="connsiteY5" fmla="*/ 5633906 h 5634122"/>
              <a:gd name="connsiteX6" fmla="*/ 5379596 w 5379596"/>
              <a:gd name="connsiteY6" fmla="*/ 5634122 h 5634122"/>
              <a:gd name="connsiteX7" fmla="*/ 0 w 5379596"/>
              <a:gd name="connsiteY7" fmla="*/ 5634122 h 5634122"/>
              <a:gd name="connsiteX8" fmla="*/ 0 w 5379596"/>
              <a:gd name="connsiteY8" fmla="*/ 1854200 h 5634122"/>
              <a:gd name="connsiteX9" fmla="*/ 2374900 w 5379596"/>
              <a:gd name="connsiteY9" fmla="*/ 1854200 h 5634122"/>
              <a:gd name="connsiteX10" fmla="*/ 2374900 w 5379596"/>
              <a:gd name="connsiteY10" fmla="*/ 0 h 5634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379596" h="5634122">
                <a:moveTo>
                  <a:pt x="2374900" y="0"/>
                </a:moveTo>
                <a:lnTo>
                  <a:pt x="5032407" y="0"/>
                </a:lnTo>
                <a:lnTo>
                  <a:pt x="5009422" y="88616"/>
                </a:lnTo>
                <a:cubicBezTo>
                  <a:pt x="4944940" y="361526"/>
                  <a:pt x="4911070" y="708471"/>
                  <a:pt x="4887622" y="1149642"/>
                </a:cubicBezTo>
                <a:cubicBezTo>
                  <a:pt x="4840726" y="2031985"/>
                  <a:pt x="4840726" y="3913042"/>
                  <a:pt x="5033521" y="4765857"/>
                </a:cubicBezTo>
                <a:cubicBezTo>
                  <a:pt x="5117870" y="5138964"/>
                  <a:pt x="5235795" y="5415659"/>
                  <a:pt x="5379444" y="5633906"/>
                </a:cubicBezTo>
                <a:lnTo>
                  <a:pt x="5379596" y="5634122"/>
                </a:lnTo>
                <a:lnTo>
                  <a:pt x="0" y="5634122"/>
                </a:lnTo>
                <a:lnTo>
                  <a:pt x="0" y="1854200"/>
                </a:lnTo>
                <a:lnTo>
                  <a:pt x="2374900" y="1854200"/>
                </a:lnTo>
                <a:lnTo>
                  <a:pt x="2374900" y="0"/>
                </a:lnTo>
                <a:close/>
              </a:path>
            </a:pathLst>
          </a:custGeom>
        </p:spPr>
      </p:pic>
      <p:pic>
        <p:nvPicPr>
          <p:cNvPr id="38" name="图片 37"/>
          <p:cNvPicPr>
            <a:picLocks noChangeAspect="1"/>
          </p:cNvPicPr>
          <p:nvPr/>
        </p:nvPicPr>
        <p:blipFill>
          <a:blip r:embed="rId6" cstate="print">
            <a:extLst>
              <a:ext uri="{28A0092B-C50C-407E-A947-70E740481C1C}">
                <a14:useLocalDpi xmlns:a14="http://schemas.microsoft.com/office/drawing/2010/main" val="0"/>
              </a:ext>
            </a:extLst>
          </a:blip>
          <a:srcRect l="78139" t="71696"/>
          <a:stretch>
            <a:fillRect/>
          </a:stretch>
        </p:blipFill>
        <p:spPr>
          <a:xfrm>
            <a:off x="10858500" y="5715000"/>
            <a:ext cx="1333500" cy="1151021"/>
          </a:xfrm>
          <a:custGeom>
            <a:avLst/>
            <a:gdLst>
              <a:gd name="connsiteX0" fmla="*/ 0 w 1333500"/>
              <a:gd name="connsiteY0" fmla="*/ 0 h 1151021"/>
              <a:gd name="connsiteX1" fmla="*/ 1333500 w 1333500"/>
              <a:gd name="connsiteY1" fmla="*/ 0 h 1151021"/>
              <a:gd name="connsiteX2" fmla="*/ 1333500 w 1333500"/>
              <a:gd name="connsiteY2" fmla="*/ 1151021 h 1151021"/>
              <a:gd name="connsiteX3" fmla="*/ 0 w 1333500"/>
              <a:gd name="connsiteY3" fmla="*/ 1151021 h 1151021"/>
            </a:gdLst>
            <a:ahLst/>
            <a:cxnLst>
              <a:cxn ang="0">
                <a:pos x="connsiteX0" y="connsiteY0"/>
              </a:cxn>
              <a:cxn ang="0">
                <a:pos x="connsiteX1" y="connsiteY1"/>
              </a:cxn>
              <a:cxn ang="0">
                <a:pos x="connsiteX2" y="connsiteY2"/>
              </a:cxn>
              <a:cxn ang="0">
                <a:pos x="connsiteX3" y="connsiteY3"/>
              </a:cxn>
            </a:cxnLst>
            <a:rect l="l" t="t" r="r" b="b"/>
            <a:pathLst>
              <a:path w="1333500" h="1151021">
                <a:moveTo>
                  <a:pt x="0" y="0"/>
                </a:moveTo>
                <a:lnTo>
                  <a:pt x="1333500" y="0"/>
                </a:lnTo>
                <a:lnTo>
                  <a:pt x="1333500" y="1151021"/>
                </a:lnTo>
                <a:lnTo>
                  <a:pt x="0" y="1151021"/>
                </a:lnTo>
                <a:close/>
              </a:path>
            </a:pathLst>
          </a:custGeom>
        </p:spPr>
      </p:pic>
      <p:sp>
        <p:nvSpPr>
          <p:cNvPr id="40" name="文本框 39"/>
          <p:cNvSpPr txBox="1"/>
          <p:nvPr/>
        </p:nvSpPr>
        <p:spPr>
          <a:xfrm>
            <a:off x="4007929" y="919079"/>
            <a:ext cx="4176143" cy="1107996"/>
          </a:xfrm>
          <a:prstGeom prst="rect">
            <a:avLst/>
          </a:prstGeom>
          <a:noFill/>
        </p:spPr>
        <p:txBody>
          <a:bodyPr wrap="none" rtlCol="0">
            <a:spAutoFit/>
          </a:bodyPr>
          <a:lstStyle/>
          <a:p>
            <a:r>
              <a:rPr lang="en-US" altLang="zh-CN" sz="6600" b="1" dirty="0" smtClean="0">
                <a:solidFill>
                  <a:srgbClr val="89C1F7">
                    <a:alpha val="20000"/>
                  </a:srgbClr>
                </a:solidFill>
                <a:latin typeface="汉仪正圆-55S" panose="00020600040101010101" pitchFamily="18" charset="-122"/>
                <a:ea typeface="汉仪正圆-55S" panose="00020600040101010101" pitchFamily="18" charset="-122"/>
                <a:cs typeface="汉仪全唐诗简" panose="00020600040101010101" pitchFamily="18" charset="-122"/>
              </a:rPr>
              <a:t>CONTENT</a:t>
            </a:r>
            <a:endParaRPr lang="zh-CN" altLang="en-US" sz="6600" b="1" dirty="0">
              <a:solidFill>
                <a:srgbClr val="89C1F7">
                  <a:alpha val="20000"/>
                </a:srgbClr>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sp>
        <p:nvSpPr>
          <p:cNvPr id="39" name="文本框 38"/>
          <p:cNvSpPr txBox="1"/>
          <p:nvPr/>
        </p:nvSpPr>
        <p:spPr>
          <a:xfrm>
            <a:off x="5054465" y="611026"/>
            <a:ext cx="2083070" cy="1015663"/>
          </a:xfrm>
          <a:prstGeom prst="rect">
            <a:avLst/>
          </a:prstGeom>
          <a:noFill/>
        </p:spPr>
        <p:txBody>
          <a:bodyPr wrap="square" rtlCol="0">
            <a:spAutoFit/>
          </a:bodyPr>
          <a:lstStyle/>
          <a:p>
            <a:pPr algn="ctr"/>
            <a:r>
              <a:rPr lang="zh-CN" altLang="en-US" sz="6000" dirty="0" smtClean="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目录</a:t>
            </a:r>
            <a:endParaRPr lang="zh-CN" altLang="en-US" sz="6000" dirty="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2" name="圆角矩形 1"/>
          <p:cNvSpPr/>
          <p:nvPr>
            <p:custDataLst>
              <p:tags r:id="rId7"/>
            </p:custDataLst>
          </p:nvPr>
        </p:nvSpPr>
        <p:spPr>
          <a:xfrm>
            <a:off x="8876139" y="2426429"/>
            <a:ext cx="2154872" cy="2745724"/>
          </a:xfrm>
          <a:prstGeom prst="roundRect">
            <a:avLst>
              <a:gd name="adj" fmla="val 4839"/>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cs typeface="汉仪全唐诗简" panose="00020600040101010101" pitchFamily="18" charset="-122"/>
            </a:endParaRPr>
          </a:p>
        </p:txBody>
      </p:sp>
      <p:grpSp>
        <p:nvGrpSpPr>
          <p:cNvPr id="12" name="组合 11"/>
          <p:cNvGrpSpPr/>
          <p:nvPr>
            <p:custDataLst>
              <p:tags r:id="rId8"/>
            </p:custDataLst>
          </p:nvPr>
        </p:nvGrpSpPr>
        <p:grpSpPr>
          <a:xfrm>
            <a:off x="1467695" y="2162253"/>
            <a:ext cx="9052368" cy="3009900"/>
            <a:chOff x="1647462" y="2095500"/>
            <a:chExt cx="9052368" cy="3009900"/>
          </a:xfrm>
        </p:grpSpPr>
        <p:grpSp>
          <p:nvGrpSpPr>
            <p:cNvPr id="10" name="组合 9"/>
            <p:cNvGrpSpPr/>
            <p:nvPr/>
          </p:nvGrpSpPr>
          <p:grpSpPr>
            <a:xfrm>
              <a:off x="1647462" y="2095500"/>
              <a:ext cx="2154872" cy="3009900"/>
              <a:chOff x="1647462" y="2095500"/>
              <a:chExt cx="2154872" cy="3009900"/>
            </a:xfrm>
          </p:grpSpPr>
          <p:grpSp>
            <p:nvGrpSpPr>
              <p:cNvPr id="8" name="组合 7"/>
              <p:cNvGrpSpPr/>
              <p:nvPr/>
            </p:nvGrpSpPr>
            <p:grpSpPr>
              <a:xfrm>
                <a:off x="1647462" y="2095500"/>
                <a:ext cx="2154872" cy="3009900"/>
                <a:chOff x="1836297" y="1864639"/>
                <a:chExt cx="2362200" cy="3299493"/>
              </a:xfrm>
            </p:grpSpPr>
            <p:sp>
              <p:nvSpPr>
                <p:cNvPr id="41" name="圆角矩形 40"/>
                <p:cNvSpPr/>
                <p:nvPr>
                  <p:custDataLst>
                    <p:tags r:id="rId9"/>
                  </p:custDataLst>
                </p:nvPr>
              </p:nvSpPr>
              <p:spPr>
                <a:xfrm>
                  <a:off x="1836297" y="2154232"/>
                  <a:ext cx="2362200" cy="3009900"/>
                </a:xfrm>
                <a:prstGeom prst="roundRect">
                  <a:avLst>
                    <a:gd name="adj" fmla="val 4839"/>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6" name="椭圆 5"/>
                <p:cNvSpPr/>
                <p:nvPr>
                  <p:custDataLst>
                    <p:tags r:id="rId10"/>
                  </p:custDataLst>
                </p:nvPr>
              </p:nvSpPr>
              <p:spPr>
                <a:xfrm>
                  <a:off x="2682597" y="1864639"/>
                  <a:ext cx="669600" cy="669600"/>
                </a:xfrm>
                <a:prstGeom prst="ellipse">
                  <a:avLst/>
                </a:prstGeom>
                <a:gradFill flip="none" rotWithShape="1">
                  <a:gsLst>
                    <a:gs pos="0">
                      <a:srgbClr val="0F5499"/>
                    </a:gs>
                    <a:gs pos="100000">
                      <a:srgbClr val="74B3F1"/>
                    </a:gs>
                  </a:gsLst>
                  <a:lin ang="16200000" scaled="1"/>
                  <a:tileRect/>
                </a:gradFill>
                <a:ln>
                  <a:solidFill>
                    <a:srgbClr val="F5E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grpSp>
          <p:sp>
            <p:nvSpPr>
              <p:cNvPr id="42" name="文本框 41"/>
              <p:cNvSpPr txBox="1"/>
              <p:nvPr>
                <p:custDataLst>
                  <p:tags r:id="rId11"/>
                </p:custDataLst>
              </p:nvPr>
            </p:nvSpPr>
            <p:spPr>
              <a:xfrm>
                <a:off x="2153331" y="2159000"/>
                <a:ext cx="1143135" cy="461665"/>
              </a:xfrm>
              <a:prstGeom prst="rect">
                <a:avLst/>
              </a:prstGeom>
              <a:noFill/>
            </p:spPr>
            <p:txBody>
              <a:bodyPr wrap="square" rtlCol="0">
                <a:spAutoFit/>
              </a:bodyPr>
              <a:lstStyle/>
              <a:p>
                <a:pPr algn="ctr"/>
                <a:r>
                  <a:rPr lang="en-US" altLang="zh-CN" sz="2400" dirty="0" smtClean="0">
                    <a:ln w="6350">
                      <a:solidFill>
                        <a:srgbClr val="F5E9D8"/>
                      </a:solidFill>
                    </a:ln>
                    <a:solidFill>
                      <a:schemeClr val="bg1"/>
                    </a:solidFill>
                    <a:latin typeface="江西拙楷" panose="02010600040101010101" pitchFamily="2" charset="-122"/>
                    <a:ea typeface="江西拙楷" panose="02010600040101010101" pitchFamily="2" charset="-122"/>
                    <a:cs typeface="汉仪全唐诗简" panose="00020600040101010101" pitchFamily="18" charset="-122"/>
                  </a:rPr>
                  <a:t>01</a:t>
                </a:r>
                <a:endParaRPr lang="zh-CN" altLang="en-US" sz="2400" dirty="0">
                  <a:ln w="6350">
                    <a:solidFill>
                      <a:srgbClr val="F5E9D8"/>
                    </a:solidFill>
                  </a:ln>
                  <a:solidFill>
                    <a:schemeClr val="bg1"/>
                  </a:soli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43" name="文本框 42"/>
              <p:cNvSpPr txBox="1"/>
              <p:nvPr>
                <p:custDataLst>
                  <p:tags r:id="rId12"/>
                </p:custDataLst>
              </p:nvPr>
            </p:nvSpPr>
            <p:spPr>
              <a:xfrm>
                <a:off x="1854710" y="2988931"/>
                <a:ext cx="1740377" cy="1198880"/>
              </a:xfrm>
              <a:prstGeom prst="rect">
                <a:avLst/>
              </a:prstGeom>
              <a:noFill/>
            </p:spPr>
            <p:txBody>
              <a:bodyPr wrap="square" rtlCol="0">
                <a:spAutoFit/>
              </a:bodyPr>
              <a:lstStyle/>
              <a:p>
                <a:pPr algn="ctr">
                  <a:lnSpc>
                    <a:spcPct val="150000"/>
                  </a:lnSpc>
                </a:pPr>
                <a:r>
                  <a:rPr lang="zh-CN" altLang="en-US" sz="24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rPr>
                  <a:t>药物滥用和毒品的危害</a:t>
                </a:r>
                <a:endParaRPr lang="zh-CN" altLang="en-US" sz="24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grpSp>
          <p:nvGrpSpPr>
            <p:cNvPr id="45" name="组合 44"/>
            <p:cNvGrpSpPr/>
            <p:nvPr/>
          </p:nvGrpSpPr>
          <p:grpSpPr>
            <a:xfrm>
              <a:off x="4116932" y="2095500"/>
              <a:ext cx="2154872" cy="3009900"/>
              <a:chOff x="566062" y="2095500"/>
              <a:chExt cx="2154872" cy="3009900"/>
            </a:xfrm>
          </p:grpSpPr>
          <p:grpSp>
            <p:nvGrpSpPr>
              <p:cNvPr id="46" name="组合 45"/>
              <p:cNvGrpSpPr/>
              <p:nvPr/>
            </p:nvGrpSpPr>
            <p:grpSpPr>
              <a:xfrm>
                <a:off x="566062" y="2095500"/>
                <a:ext cx="2154872" cy="3009900"/>
                <a:chOff x="650852" y="1864639"/>
                <a:chExt cx="2362200" cy="3299493"/>
              </a:xfrm>
            </p:grpSpPr>
            <p:sp>
              <p:nvSpPr>
                <p:cNvPr id="50" name="圆角矩形 49"/>
                <p:cNvSpPr/>
                <p:nvPr>
                  <p:custDataLst>
                    <p:tags r:id="rId13"/>
                  </p:custDataLst>
                </p:nvPr>
              </p:nvSpPr>
              <p:spPr>
                <a:xfrm>
                  <a:off x="650852" y="2154232"/>
                  <a:ext cx="2362200" cy="3009900"/>
                </a:xfrm>
                <a:prstGeom prst="roundRect">
                  <a:avLst>
                    <a:gd name="adj" fmla="val 4839"/>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51" name="椭圆 50"/>
                <p:cNvSpPr/>
                <p:nvPr>
                  <p:custDataLst>
                    <p:tags r:id="rId14"/>
                  </p:custDataLst>
                </p:nvPr>
              </p:nvSpPr>
              <p:spPr>
                <a:xfrm>
                  <a:off x="1497146" y="1864639"/>
                  <a:ext cx="669600" cy="669600"/>
                </a:xfrm>
                <a:prstGeom prst="ellipse">
                  <a:avLst/>
                </a:prstGeom>
                <a:gradFill flip="none" rotWithShape="1">
                  <a:gsLst>
                    <a:gs pos="0">
                      <a:srgbClr val="0F5499"/>
                    </a:gs>
                    <a:gs pos="100000">
                      <a:srgbClr val="74B3F1"/>
                    </a:gs>
                  </a:gsLst>
                  <a:lin ang="16200000" scaled="1"/>
                  <a:tileRect/>
                </a:gradFill>
                <a:ln>
                  <a:solidFill>
                    <a:srgbClr val="F5E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grpSp>
          <p:sp>
            <p:nvSpPr>
              <p:cNvPr id="47" name="文本框 46"/>
              <p:cNvSpPr txBox="1"/>
              <p:nvPr>
                <p:custDataLst>
                  <p:tags r:id="rId15"/>
                </p:custDataLst>
              </p:nvPr>
            </p:nvSpPr>
            <p:spPr>
              <a:xfrm>
                <a:off x="1077006" y="2159000"/>
                <a:ext cx="1143135" cy="461665"/>
              </a:xfrm>
              <a:prstGeom prst="rect">
                <a:avLst/>
              </a:prstGeom>
              <a:noFill/>
            </p:spPr>
            <p:txBody>
              <a:bodyPr wrap="square" rtlCol="0">
                <a:spAutoFit/>
              </a:bodyPr>
              <a:lstStyle/>
              <a:p>
                <a:pPr algn="ctr"/>
                <a:r>
                  <a:rPr lang="en-US" altLang="zh-CN" sz="2400" dirty="0" smtClean="0">
                    <a:ln w="6350">
                      <a:solidFill>
                        <a:srgbClr val="F5E9D8"/>
                      </a:solidFill>
                    </a:ln>
                    <a:solidFill>
                      <a:schemeClr val="bg1"/>
                    </a:solidFill>
                    <a:latin typeface="江西拙楷" panose="02010600040101010101" pitchFamily="2" charset="-122"/>
                    <a:ea typeface="江西拙楷" panose="02010600040101010101" pitchFamily="2" charset="-122"/>
                    <a:cs typeface="汉仪全唐诗简" panose="00020600040101010101" pitchFamily="18" charset="-122"/>
                  </a:rPr>
                  <a:t>02</a:t>
                </a:r>
                <a:endParaRPr lang="zh-CN" altLang="en-US" sz="2400" dirty="0">
                  <a:ln w="6350">
                    <a:solidFill>
                      <a:srgbClr val="F5E9D8"/>
                    </a:solidFill>
                  </a:ln>
                  <a:solidFill>
                    <a:schemeClr val="bg1"/>
                  </a:soli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48" name="文本框 47"/>
              <p:cNvSpPr txBox="1"/>
              <p:nvPr>
                <p:custDataLst>
                  <p:tags r:id="rId16"/>
                </p:custDataLst>
              </p:nvPr>
            </p:nvSpPr>
            <p:spPr>
              <a:xfrm>
                <a:off x="779655" y="2988931"/>
                <a:ext cx="1740377" cy="1198880"/>
              </a:xfrm>
              <a:prstGeom prst="rect">
                <a:avLst/>
              </a:prstGeom>
              <a:noFill/>
            </p:spPr>
            <p:txBody>
              <a:bodyPr wrap="square" rtlCol="0">
                <a:spAutoFit/>
              </a:bodyPr>
              <a:lstStyle/>
              <a:p>
                <a:pPr algn="ctr">
                  <a:lnSpc>
                    <a:spcPct val="150000"/>
                  </a:lnSpc>
                </a:pPr>
                <a:r>
                  <a:rPr lang="zh-CN" altLang="en-US" sz="24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rPr>
                  <a:t>青少年滥用药物的原因</a:t>
                </a:r>
                <a:endParaRPr lang="zh-CN" altLang="en-US" sz="24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grpSp>
          <p:nvGrpSpPr>
            <p:cNvPr id="52" name="组合 51"/>
            <p:cNvGrpSpPr/>
            <p:nvPr/>
          </p:nvGrpSpPr>
          <p:grpSpPr>
            <a:xfrm>
              <a:off x="6586391" y="2095500"/>
              <a:ext cx="4113439" cy="3009900"/>
              <a:chOff x="-515348" y="2095500"/>
              <a:chExt cx="4113439" cy="3009900"/>
            </a:xfrm>
          </p:grpSpPr>
          <p:grpSp>
            <p:nvGrpSpPr>
              <p:cNvPr id="53" name="组合 52"/>
              <p:cNvGrpSpPr/>
              <p:nvPr/>
            </p:nvGrpSpPr>
            <p:grpSpPr>
              <a:xfrm>
                <a:off x="-515348" y="2095500"/>
                <a:ext cx="3852366" cy="3009900"/>
                <a:chOff x="-534605" y="1864639"/>
                <a:chExt cx="4223016" cy="3299493"/>
              </a:xfrm>
            </p:grpSpPr>
            <p:sp>
              <p:nvSpPr>
                <p:cNvPr id="57" name="圆角矩形 56"/>
                <p:cNvSpPr/>
                <p:nvPr>
                  <p:custDataLst>
                    <p:tags r:id="rId17"/>
                  </p:custDataLst>
                </p:nvPr>
              </p:nvSpPr>
              <p:spPr>
                <a:xfrm>
                  <a:off x="-534605" y="2154232"/>
                  <a:ext cx="2362200" cy="3009900"/>
                </a:xfrm>
                <a:prstGeom prst="roundRect">
                  <a:avLst>
                    <a:gd name="adj" fmla="val 4839"/>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58" name="椭圆 57"/>
                <p:cNvSpPr/>
                <p:nvPr>
                  <p:custDataLst>
                    <p:tags r:id="rId18"/>
                  </p:custDataLst>
                </p:nvPr>
              </p:nvSpPr>
              <p:spPr>
                <a:xfrm>
                  <a:off x="3018811" y="1864639"/>
                  <a:ext cx="669600" cy="669600"/>
                </a:xfrm>
                <a:prstGeom prst="ellipse">
                  <a:avLst/>
                </a:prstGeom>
                <a:gradFill flip="none" rotWithShape="1">
                  <a:gsLst>
                    <a:gs pos="0">
                      <a:srgbClr val="0F5499"/>
                    </a:gs>
                    <a:gs pos="100000">
                      <a:srgbClr val="74B3F1"/>
                    </a:gs>
                  </a:gsLst>
                  <a:lin ang="16200000" scaled="1"/>
                  <a:tileRect/>
                </a:gradFill>
                <a:ln>
                  <a:solidFill>
                    <a:srgbClr val="F5E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grpSp>
          <p:sp>
            <p:nvSpPr>
              <p:cNvPr id="54" name="文本框 53"/>
              <p:cNvSpPr txBox="1"/>
              <p:nvPr>
                <p:custDataLst>
                  <p:tags r:id="rId19"/>
                </p:custDataLst>
              </p:nvPr>
            </p:nvSpPr>
            <p:spPr>
              <a:xfrm>
                <a:off x="2454956" y="2159000"/>
                <a:ext cx="1143135" cy="460375"/>
              </a:xfrm>
              <a:prstGeom prst="rect">
                <a:avLst/>
              </a:prstGeom>
              <a:noFill/>
            </p:spPr>
            <p:txBody>
              <a:bodyPr wrap="square" rtlCol="0">
                <a:spAutoFit/>
              </a:bodyPr>
              <a:lstStyle/>
              <a:p>
                <a:pPr algn="ctr"/>
                <a:r>
                  <a:rPr lang="en-US" altLang="zh-CN" sz="2400" dirty="0" smtClean="0">
                    <a:ln w="6350">
                      <a:solidFill>
                        <a:srgbClr val="F5E9D8"/>
                      </a:solidFill>
                    </a:ln>
                    <a:solidFill>
                      <a:schemeClr val="bg1"/>
                    </a:solidFill>
                    <a:latin typeface="江西拙楷" panose="02010600040101010101" pitchFamily="2" charset="-122"/>
                    <a:ea typeface="江西拙楷" panose="02010600040101010101" pitchFamily="2" charset="-122"/>
                    <a:cs typeface="汉仪全唐诗简" panose="00020600040101010101" pitchFamily="18" charset="-122"/>
                  </a:rPr>
                  <a:t>04</a:t>
                </a:r>
                <a:endParaRPr lang="zh-CN" altLang="en-US" sz="2400" dirty="0">
                  <a:ln w="6350">
                    <a:solidFill>
                      <a:srgbClr val="F5E9D8"/>
                    </a:solidFill>
                  </a:ln>
                  <a:solidFill>
                    <a:schemeClr val="bg1"/>
                  </a:soli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55" name="文本框 54"/>
              <p:cNvSpPr txBox="1"/>
              <p:nvPr>
                <p:custDataLst>
                  <p:tags r:id="rId20"/>
                </p:custDataLst>
              </p:nvPr>
            </p:nvSpPr>
            <p:spPr>
              <a:xfrm>
                <a:off x="-295400" y="2988931"/>
                <a:ext cx="1740377" cy="1198880"/>
              </a:xfrm>
              <a:prstGeom prst="rect">
                <a:avLst/>
              </a:prstGeom>
              <a:noFill/>
            </p:spPr>
            <p:txBody>
              <a:bodyPr wrap="square" rtlCol="0">
                <a:spAutoFit/>
              </a:bodyPr>
              <a:lstStyle/>
              <a:p>
                <a:pPr algn="ctr">
                  <a:lnSpc>
                    <a:spcPct val="150000"/>
                  </a:lnSpc>
                </a:pPr>
                <a:r>
                  <a:rPr lang="zh-CN" altLang="en-US" sz="24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rPr>
                  <a:t>加强青少年教育和引导</a:t>
                </a:r>
                <a:endParaRPr lang="zh-CN" altLang="en-US" sz="24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grpSp>
      <p:sp>
        <p:nvSpPr>
          <p:cNvPr id="59" name="文本框 58"/>
          <p:cNvSpPr txBox="1"/>
          <p:nvPr/>
        </p:nvSpPr>
        <p:spPr>
          <a:xfrm>
            <a:off x="3466206" y="6290510"/>
            <a:ext cx="5259589" cy="307777"/>
          </a:xfrm>
          <a:prstGeom prst="rect">
            <a:avLst/>
          </a:prstGeom>
          <a:noFill/>
        </p:spPr>
        <p:txBody>
          <a:bodyPr wrap="square" rtlCol="0">
            <a:spAutoFit/>
          </a:bodyPr>
          <a:lstStyle/>
          <a:p>
            <a:pPr algn="dist"/>
            <a:r>
              <a:rPr lang="zh-CN" altLang="en-US"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远离毒品</a:t>
            </a:r>
            <a:r>
              <a:rPr lang="en-US" altLang="zh-CN"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a:t>
            </a:r>
            <a:r>
              <a:rPr lang="zh-CN" altLang="en-US"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毒品危害</a:t>
            </a:r>
            <a:r>
              <a:rPr lang="en-US" altLang="zh-CN"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a:t>
            </a:r>
            <a:r>
              <a:rPr lang="zh-CN" altLang="en-US"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健康教育</a:t>
            </a:r>
            <a:endParaRPr lang="zh-CN" altLang="en-US" sz="1400" dirty="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sp>
        <p:nvSpPr>
          <p:cNvPr id="3" name="椭圆 2"/>
          <p:cNvSpPr/>
          <p:nvPr>
            <p:custDataLst>
              <p:tags r:id="rId21"/>
            </p:custDataLst>
          </p:nvPr>
        </p:nvSpPr>
        <p:spPr>
          <a:xfrm>
            <a:off x="7178696" y="2162253"/>
            <a:ext cx="610830" cy="610830"/>
          </a:xfrm>
          <a:prstGeom prst="ellipse">
            <a:avLst/>
          </a:prstGeom>
          <a:gradFill flip="none" rotWithShape="1">
            <a:gsLst>
              <a:gs pos="0">
                <a:srgbClr val="0F5499"/>
              </a:gs>
              <a:gs pos="100000">
                <a:srgbClr val="74B3F1"/>
              </a:gs>
            </a:gsLst>
            <a:lin ang="16200000" scaled="1"/>
            <a:tileRect/>
          </a:gradFill>
          <a:ln>
            <a:solidFill>
              <a:srgbClr val="F5E9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cs typeface="汉仪全唐诗简" panose="00020600040101010101" pitchFamily="18" charset="-122"/>
            </a:endParaRPr>
          </a:p>
        </p:txBody>
      </p:sp>
      <p:sp>
        <p:nvSpPr>
          <p:cNvPr id="4" name="文本框 3"/>
          <p:cNvSpPr txBox="1"/>
          <p:nvPr>
            <p:custDataLst>
              <p:tags r:id="rId22"/>
            </p:custDataLst>
          </p:nvPr>
        </p:nvSpPr>
        <p:spPr>
          <a:xfrm>
            <a:off x="6912544" y="2225753"/>
            <a:ext cx="1143135" cy="460375"/>
          </a:xfrm>
          <a:prstGeom prst="rect">
            <a:avLst/>
          </a:prstGeom>
          <a:noFill/>
        </p:spPr>
        <p:txBody>
          <a:bodyPr wrap="square" rtlCol="0">
            <a:spAutoFit/>
          </a:bodyPr>
          <a:p>
            <a:pPr algn="ctr"/>
            <a:r>
              <a:rPr lang="en-US" altLang="zh-CN" sz="2400" dirty="0" smtClean="0">
                <a:ln w="6350">
                  <a:solidFill>
                    <a:srgbClr val="F5E9D8"/>
                  </a:solidFill>
                </a:ln>
                <a:solidFill>
                  <a:schemeClr val="bg1"/>
                </a:solidFill>
                <a:latin typeface="江西拙楷" panose="02010600040101010101" pitchFamily="2" charset="-122"/>
                <a:ea typeface="江西拙楷" panose="02010600040101010101" pitchFamily="2" charset="-122"/>
                <a:cs typeface="汉仪全唐诗简" panose="00020600040101010101" pitchFamily="18" charset="-122"/>
              </a:rPr>
              <a:t>03</a:t>
            </a:r>
            <a:endParaRPr lang="zh-CN" altLang="en-US" sz="2400" dirty="0">
              <a:ln w="6350">
                <a:solidFill>
                  <a:srgbClr val="F5E9D8"/>
                </a:solidFill>
              </a:ln>
              <a:solidFill>
                <a:schemeClr val="bg1"/>
              </a:soli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5" name="文本框 4"/>
          <p:cNvSpPr txBox="1"/>
          <p:nvPr>
            <p:custDataLst>
              <p:tags r:id="rId23"/>
            </p:custDataLst>
          </p:nvPr>
        </p:nvSpPr>
        <p:spPr>
          <a:xfrm>
            <a:off x="9102437" y="3055684"/>
            <a:ext cx="1740377" cy="1198880"/>
          </a:xfrm>
          <a:prstGeom prst="rect">
            <a:avLst/>
          </a:prstGeom>
          <a:noFill/>
        </p:spPr>
        <p:txBody>
          <a:bodyPr wrap="square" rtlCol="0">
            <a:spAutoFit/>
          </a:bodyPr>
          <a:p>
            <a:pPr algn="ctr">
              <a:lnSpc>
                <a:spcPct val="150000"/>
              </a:lnSpc>
            </a:pPr>
            <a:r>
              <a:rPr lang="zh-CN" altLang="en-US" sz="24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rPr>
              <a:t>政策和法律条文</a:t>
            </a:r>
            <a:endParaRPr lang="zh-CN" altLang="en-US" sz="24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0" y="-8021"/>
            <a:ext cx="6087237" cy="6866021"/>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rcRect l="7255"/>
          <a:stretch>
            <a:fillRect/>
          </a:stretch>
        </p:blipFill>
        <p:spPr>
          <a:xfrm>
            <a:off x="2428054" y="-8021"/>
            <a:ext cx="9551856" cy="6866021"/>
          </a:xfrm>
          <a:custGeom>
            <a:avLst/>
            <a:gdLst>
              <a:gd name="connsiteX0" fmla="*/ 0 w 9551856"/>
              <a:gd name="connsiteY0" fmla="*/ 0 h 6866021"/>
              <a:gd name="connsiteX1" fmla="*/ 9551856 w 9551856"/>
              <a:gd name="connsiteY1" fmla="*/ 0 h 6866021"/>
              <a:gd name="connsiteX2" fmla="*/ 9551856 w 9551856"/>
              <a:gd name="connsiteY2" fmla="*/ 6866021 h 6866021"/>
              <a:gd name="connsiteX3" fmla="*/ 5318936 w 9551856"/>
              <a:gd name="connsiteY3" fmla="*/ 6866021 h 6866021"/>
              <a:gd name="connsiteX4" fmla="*/ 5325534 w 9551856"/>
              <a:gd name="connsiteY4" fmla="*/ 6823456 h 6866021"/>
              <a:gd name="connsiteX5" fmla="*/ 4852856 w 9551856"/>
              <a:gd name="connsiteY5" fmla="*/ 4961021 h 6866021"/>
              <a:gd name="connsiteX6" fmla="*/ 1919156 w 9551856"/>
              <a:gd name="connsiteY6" fmla="*/ 2078121 h 6866021"/>
              <a:gd name="connsiteX7" fmla="*/ 61781 w 9551856"/>
              <a:gd name="connsiteY7" fmla="*/ 70197 h 6866021"/>
              <a:gd name="connsiteX8" fmla="*/ 0 w 9551856"/>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51856" h="6866021">
                <a:moveTo>
                  <a:pt x="0" y="0"/>
                </a:moveTo>
                <a:lnTo>
                  <a:pt x="9551856" y="0"/>
                </a:lnTo>
                <a:lnTo>
                  <a:pt x="9551856" y="6866021"/>
                </a:lnTo>
                <a:lnTo>
                  <a:pt x="5318936" y="6866021"/>
                </a:lnTo>
                <a:lnTo>
                  <a:pt x="5325534" y="6823456"/>
                </a:lnTo>
                <a:cubicBezTo>
                  <a:pt x="5385859" y="6319921"/>
                  <a:pt x="5264019" y="5607133"/>
                  <a:pt x="4852856" y="4961021"/>
                </a:cubicBezTo>
                <a:cubicBezTo>
                  <a:pt x="4304639" y="4099538"/>
                  <a:pt x="2763706" y="2945954"/>
                  <a:pt x="1919156" y="2078121"/>
                </a:cubicBezTo>
                <a:cubicBezTo>
                  <a:pt x="1232959" y="1373007"/>
                  <a:pt x="523008" y="592436"/>
                  <a:pt x="61781" y="70197"/>
                </a:cubicBezTo>
                <a:lnTo>
                  <a:pt x="0" y="0"/>
                </a:lnTo>
                <a:close/>
              </a:path>
            </a:pathLst>
          </a:custGeom>
        </p:spPr>
      </p:pic>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rcRect l="57528"/>
          <a:stretch>
            <a:fillRect/>
          </a:stretch>
        </p:blipFill>
        <p:spPr>
          <a:xfrm>
            <a:off x="7817749" y="0"/>
            <a:ext cx="4374251" cy="6866022"/>
          </a:xfrm>
          <a:custGeom>
            <a:avLst/>
            <a:gdLst>
              <a:gd name="connsiteX0" fmla="*/ 207961 w 4374251"/>
              <a:gd name="connsiteY0" fmla="*/ 0 h 6866022"/>
              <a:gd name="connsiteX1" fmla="*/ 4374251 w 4374251"/>
              <a:gd name="connsiteY1" fmla="*/ 0 h 6866022"/>
              <a:gd name="connsiteX2" fmla="*/ 4374251 w 4374251"/>
              <a:gd name="connsiteY2" fmla="*/ 6866022 h 6866022"/>
              <a:gd name="connsiteX3" fmla="*/ 631063 w 4374251"/>
              <a:gd name="connsiteY3" fmla="*/ 6866022 h 6866022"/>
              <a:gd name="connsiteX4" fmla="*/ 630878 w 4374251"/>
              <a:gd name="connsiteY4" fmla="*/ 6865758 h 6866022"/>
              <a:gd name="connsiteX5" fmla="*/ 209319 w 4374251"/>
              <a:gd name="connsiteY5" fmla="*/ 5807911 h 6866022"/>
              <a:gd name="connsiteX6" fmla="*/ 31519 w 4374251"/>
              <a:gd name="connsiteY6" fmla="*/ 1401011 h 6866022"/>
              <a:gd name="connsiteX7" fmla="*/ 179950 w 4374251"/>
              <a:gd name="connsiteY7" fmla="*/ 107992 h 6866022"/>
              <a:gd name="connsiteX8" fmla="*/ 207961 w 4374251"/>
              <a:gd name="connsiteY8" fmla="*/ 0 h 6866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4251" h="6866022">
                <a:moveTo>
                  <a:pt x="207961" y="0"/>
                </a:moveTo>
                <a:lnTo>
                  <a:pt x="4374251" y="0"/>
                </a:lnTo>
                <a:lnTo>
                  <a:pt x="4374251" y="6866022"/>
                </a:lnTo>
                <a:lnTo>
                  <a:pt x="631063" y="6866022"/>
                </a:lnTo>
                <a:lnTo>
                  <a:pt x="630878" y="6865758"/>
                </a:lnTo>
                <a:cubicBezTo>
                  <a:pt x="455820" y="6599792"/>
                  <a:pt x="312110" y="6262598"/>
                  <a:pt x="209319" y="5807911"/>
                </a:cubicBezTo>
                <a:cubicBezTo>
                  <a:pt x="-25631" y="4768628"/>
                  <a:pt x="-25631" y="2476278"/>
                  <a:pt x="31519" y="1401011"/>
                </a:cubicBezTo>
                <a:cubicBezTo>
                  <a:pt x="60094" y="863378"/>
                  <a:pt x="101369" y="440573"/>
                  <a:pt x="179950" y="107992"/>
                </a:cubicBezTo>
                <a:lnTo>
                  <a:pt x="207961" y="0"/>
                </a:lnTo>
                <a:close/>
              </a:path>
            </a:pathLst>
          </a:custGeom>
        </p:spPr>
      </p:pic>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rcRect r="36345"/>
          <a:stretch>
            <a:fillRect/>
          </a:stretch>
        </p:blipFill>
        <p:spPr>
          <a:xfrm>
            <a:off x="0" y="0"/>
            <a:ext cx="6555844" cy="6866022"/>
          </a:xfrm>
          <a:custGeom>
            <a:avLst/>
            <a:gdLst>
              <a:gd name="connsiteX0" fmla="*/ 0 w 6555844"/>
              <a:gd name="connsiteY0" fmla="*/ 0 h 6866022"/>
              <a:gd name="connsiteX1" fmla="*/ 6132742 w 6555844"/>
              <a:gd name="connsiteY1" fmla="*/ 0 h 6866022"/>
              <a:gd name="connsiteX2" fmla="*/ 6104731 w 6555844"/>
              <a:gd name="connsiteY2" fmla="*/ 107992 h 6866022"/>
              <a:gd name="connsiteX3" fmla="*/ 5956300 w 6555844"/>
              <a:gd name="connsiteY3" fmla="*/ 1401011 h 6866022"/>
              <a:gd name="connsiteX4" fmla="*/ 6134100 w 6555844"/>
              <a:gd name="connsiteY4" fmla="*/ 5807911 h 6866022"/>
              <a:gd name="connsiteX5" fmla="*/ 6555659 w 6555844"/>
              <a:gd name="connsiteY5" fmla="*/ 6865758 h 6866022"/>
              <a:gd name="connsiteX6" fmla="*/ 6555844 w 6555844"/>
              <a:gd name="connsiteY6" fmla="*/ 6866022 h 6866022"/>
              <a:gd name="connsiteX7" fmla="*/ 0 w 6555844"/>
              <a:gd name="connsiteY7" fmla="*/ 6866022 h 6866022"/>
              <a:gd name="connsiteX8" fmla="*/ 0 w 6555844"/>
              <a:gd name="connsiteY8" fmla="*/ 0 h 6866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55844" h="6866022">
                <a:moveTo>
                  <a:pt x="0" y="0"/>
                </a:moveTo>
                <a:lnTo>
                  <a:pt x="6132742" y="0"/>
                </a:lnTo>
                <a:lnTo>
                  <a:pt x="6104731" y="107992"/>
                </a:lnTo>
                <a:cubicBezTo>
                  <a:pt x="6026150" y="440573"/>
                  <a:pt x="5984875" y="863378"/>
                  <a:pt x="5956300" y="1401011"/>
                </a:cubicBezTo>
                <a:cubicBezTo>
                  <a:pt x="5899150" y="2476278"/>
                  <a:pt x="5899150" y="4768628"/>
                  <a:pt x="6134100" y="5807911"/>
                </a:cubicBezTo>
                <a:cubicBezTo>
                  <a:pt x="6236891" y="6262598"/>
                  <a:pt x="6380601" y="6599792"/>
                  <a:pt x="6555659" y="6865758"/>
                </a:cubicBezTo>
                <a:lnTo>
                  <a:pt x="6555844" y="6866022"/>
                </a:lnTo>
                <a:lnTo>
                  <a:pt x="0" y="6866022"/>
                </a:lnTo>
                <a:lnTo>
                  <a:pt x="0" y="0"/>
                </a:lnTo>
                <a:close/>
              </a:path>
            </a:pathLst>
          </a:custGeom>
        </p:spPr>
      </p:pic>
      <p:sp>
        <p:nvSpPr>
          <p:cNvPr id="24" name="文本框 23"/>
          <p:cNvSpPr txBox="1"/>
          <p:nvPr/>
        </p:nvSpPr>
        <p:spPr>
          <a:xfrm>
            <a:off x="3466206" y="6290510"/>
            <a:ext cx="5259589" cy="307777"/>
          </a:xfrm>
          <a:prstGeom prst="rect">
            <a:avLst/>
          </a:prstGeom>
          <a:noFill/>
        </p:spPr>
        <p:txBody>
          <a:bodyPr wrap="square" rtlCol="0">
            <a:spAutoFit/>
          </a:bodyPr>
          <a:lstStyle/>
          <a:p>
            <a:pPr algn="dist"/>
            <a:r>
              <a:rPr lang="zh-CN" altLang="en-US"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远离毒品</a:t>
            </a:r>
            <a:r>
              <a:rPr lang="en-US" altLang="zh-CN"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a:t>
            </a:r>
            <a:r>
              <a:rPr lang="zh-CN" altLang="en-US"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毒品危害</a:t>
            </a:r>
            <a:r>
              <a:rPr lang="en-US" altLang="zh-CN"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a:t>
            </a:r>
            <a:r>
              <a:rPr lang="zh-CN" altLang="en-US"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健康教育</a:t>
            </a:r>
            <a:endParaRPr lang="zh-CN" altLang="en-US" sz="1400" dirty="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nvGrpSpPr>
          <p:cNvPr id="2" name="组合 1"/>
          <p:cNvGrpSpPr/>
          <p:nvPr/>
        </p:nvGrpSpPr>
        <p:grpSpPr>
          <a:xfrm>
            <a:off x="2126345" y="1298500"/>
            <a:ext cx="7348220" cy="2145665"/>
            <a:chOff x="2126345" y="1130964"/>
            <a:chExt cx="7348220" cy="2145665"/>
          </a:xfrm>
        </p:grpSpPr>
        <p:sp>
          <p:nvSpPr>
            <p:cNvPr id="16" name="文本框 15"/>
            <p:cNvSpPr txBox="1"/>
            <p:nvPr/>
          </p:nvSpPr>
          <p:spPr>
            <a:xfrm>
              <a:off x="2126345" y="2261899"/>
              <a:ext cx="7348220" cy="1014730"/>
            </a:xfrm>
            <a:prstGeom prst="rect">
              <a:avLst/>
            </a:prstGeom>
            <a:noFill/>
          </p:spPr>
          <p:txBody>
            <a:bodyPr wrap="square" rtlCol="0">
              <a:spAutoFit/>
            </a:bodyPr>
            <a:lstStyle/>
            <a:p>
              <a:pPr algn="ctr"/>
              <a:r>
                <a:rPr lang="zh-CN" altLang="en-US" sz="6000" dirty="0" smtClean="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相关政策和法律条文</a:t>
              </a:r>
              <a:endParaRPr lang="zh-CN" altLang="en-US" sz="6000" dirty="0">
                <a:ln w="6350">
                  <a:solidFill>
                    <a:srgbClr val="9C2B28"/>
                  </a:solidFill>
                </a:ln>
                <a:gradFill flip="none" rotWithShape="1">
                  <a:gsLst>
                    <a:gs pos="0">
                      <a:srgbClr val="CC3A36"/>
                    </a:gs>
                    <a:gs pos="100000">
                      <a:srgbClr val="E27774"/>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25" name="文本框 24"/>
            <p:cNvSpPr txBox="1"/>
            <p:nvPr/>
          </p:nvSpPr>
          <p:spPr>
            <a:xfrm>
              <a:off x="5439090" y="1130964"/>
              <a:ext cx="1313821" cy="1014730"/>
            </a:xfrm>
            <a:prstGeom prst="rect">
              <a:avLst/>
            </a:prstGeom>
            <a:noFill/>
          </p:spPr>
          <p:txBody>
            <a:bodyPr wrap="square" rtlCol="0">
              <a:spAutoFit/>
            </a:bodyPr>
            <a:lstStyle/>
            <a:p>
              <a:pPr algn="ctr"/>
              <a:r>
                <a:rPr lang="en-US" altLang="zh-CN" sz="6000" dirty="0" smtClean="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04</a:t>
              </a:r>
              <a:endParaRPr lang="zh-CN" altLang="en-US" sz="6000" dirty="0">
                <a:ln w="6350">
                  <a:solidFill>
                    <a:srgbClr val="9C2B28"/>
                  </a:solidFill>
                </a:ln>
                <a:gradFill flip="none" rotWithShape="1">
                  <a:gsLst>
                    <a:gs pos="0">
                      <a:srgbClr val="CC3A36"/>
                    </a:gs>
                    <a:gs pos="100000">
                      <a:srgbClr val="E27774"/>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1" y="4191000"/>
            <a:ext cx="2364493" cy="2667000"/>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rcRect l="7255"/>
          <a:stretch>
            <a:fillRect/>
          </a:stretch>
        </p:blipFill>
        <p:spPr>
          <a:xfrm>
            <a:off x="9141952" y="-8021"/>
            <a:ext cx="3050047" cy="2192421"/>
          </a:xfrm>
          <a:custGeom>
            <a:avLst/>
            <a:gdLst>
              <a:gd name="connsiteX0" fmla="*/ 0 w 6141940"/>
              <a:gd name="connsiteY0" fmla="*/ 0 h 4414921"/>
              <a:gd name="connsiteX1" fmla="*/ 6141940 w 6141940"/>
              <a:gd name="connsiteY1" fmla="*/ 0 h 4414921"/>
              <a:gd name="connsiteX2" fmla="*/ 6141940 w 6141940"/>
              <a:gd name="connsiteY2" fmla="*/ 2649621 h 4414921"/>
              <a:gd name="connsiteX3" fmla="*/ 3551140 w 6141940"/>
              <a:gd name="connsiteY3" fmla="*/ 2649621 h 4414921"/>
              <a:gd name="connsiteX4" fmla="*/ 3551140 w 6141940"/>
              <a:gd name="connsiteY4" fmla="*/ 4414921 h 4414921"/>
              <a:gd name="connsiteX5" fmla="*/ 3420130 w 6141940"/>
              <a:gd name="connsiteY5" fmla="*/ 4414921 h 4414921"/>
              <a:gd name="connsiteX6" fmla="*/ 3424372 w 6141940"/>
              <a:gd name="connsiteY6" fmla="*/ 4387552 h 4414921"/>
              <a:gd name="connsiteX7" fmla="*/ 3120436 w 6141940"/>
              <a:gd name="connsiteY7" fmla="*/ 3189987 h 4414921"/>
              <a:gd name="connsiteX8" fmla="*/ 1234037 w 6141940"/>
              <a:gd name="connsiteY8" fmla="*/ 1336253 h 4414921"/>
              <a:gd name="connsiteX9" fmla="*/ 39726 w 6141940"/>
              <a:gd name="connsiteY9" fmla="*/ 45137 h 4414921"/>
              <a:gd name="connsiteX10" fmla="*/ 0 w 6141940"/>
              <a:gd name="connsiteY10" fmla="*/ 0 h 4414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41940" h="4414921">
                <a:moveTo>
                  <a:pt x="0" y="0"/>
                </a:moveTo>
                <a:lnTo>
                  <a:pt x="6141940" y="0"/>
                </a:lnTo>
                <a:lnTo>
                  <a:pt x="6141940" y="2649621"/>
                </a:lnTo>
                <a:lnTo>
                  <a:pt x="3551140" y="2649621"/>
                </a:lnTo>
                <a:lnTo>
                  <a:pt x="3551140" y="4414921"/>
                </a:lnTo>
                <a:lnTo>
                  <a:pt x="3420130" y="4414921"/>
                </a:lnTo>
                <a:lnTo>
                  <a:pt x="3424372" y="4387552"/>
                </a:lnTo>
                <a:cubicBezTo>
                  <a:pt x="3463162" y="4063773"/>
                  <a:pt x="3384818" y="3605443"/>
                  <a:pt x="3120436" y="3189987"/>
                </a:cubicBezTo>
                <a:cubicBezTo>
                  <a:pt x="2767926" y="2636045"/>
                  <a:pt x="1777091" y="1894278"/>
                  <a:pt x="1234037" y="1336253"/>
                </a:cubicBezTo>
                <a:cubicBezTo>
                  <a:pt x="792805" y="882857"/>
                  <a:pt x="336300" y="380942"/>
                  <a:pt x="39726" y="45137"/>
                </a:cubicBezTo>
                <a:lnTo>
                  <a:pt x="0" y="0"/>
                </a:lnTo>
                <a:close/>
              </a:path>
            </a:pathLst>
          </a:custGeom>
        </p:spPr>
      </p:pic>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rcRect l="57528"/>
          <a:stretch>
            <a:fillRect/>
          </a:stretch>
        </p:blipFill>
        <p:spPr>
          <a:xfrm>
            <a:off x="10401300" y="0"/>
            <a:ext cx="1790700" cy="2810764"/>
          </a:xfrm>
          <a:custGeom>
            <a:avLst/>
            <a:gdLst>
              <a:gd name="connsiteX0" fmla="*/ 148095 w 3115035"/>
              <a:gd name="connsiteY0" fmla="*/ 0 h 4889500"/>
              <a:gd name="connsiteX1" fmla="*/ 3115035 w 3115035"/>
              <a:gd name="connsiteY1" fmla="*/ 0 h 4889500"/>
              <a:gd name="connsiteX2" fmla="*/ 3115035 w 3115035"/>
              <a:gd name="connsiteY2" fmla="*/ 3352800 h 4889500"/>
              <a:gd name="connsiteX3" fmla="*/ 981435 w 3115035"/>
              <a:gd name="connsiteY3" fmla="*/ 3352800 h 4889500"/>
              <a:gd name="connsiteX4" fmla="*/ 981435 w 3115035"/>
              <a:gd name="connsiteY4" fmla="*/ 4838700 h 4889500"/>
              <a:gd name="connsiteX5" fmla="*/ 3115035 w 3115035"/>
              <a:gd name="connsiteY5" fmla="*/ 4838700 h 4889500"/>
              <a:gd name="connsiteX6" fmla="*/ 3115035 w 3115035"/>
              <a:gd name="connsiteY6" fmla="*/ 4889500 h 4889500"/>
              <a:gd name="connsiteX7" fmla="*/ 449399 w 3115035"/>
              <a:gd name="connsiteY7" fmla="*/ 4889500 h 4889500"/>
              <a:gd name="connsiteX8" fmla="*/ 449267 w 3115035"/>
              <a:gd name="connsiteY8" fmla="*/ 4889312 h 4889500"/>
              <a:gd name="connsiteX9" fmla="*/ 149062 w 3115035"/>
              <a:gd name="connsiteY9" fmla="*/ 4135988 h 4889500"/>
              <a:gd name="connsiteX10" fmla="*/ 22446 w 3115035"/>
              <a:gd name="connsiteY10" fmla="*/ 997702 h 4889500"/>
              <a:gd name="connsiteX11" fmla="*/ 128148 w 3115035"/>
              <a:gd name="connsiteY11" fmla="*/ 76904 h 4889500"/>
              <a:gd name="connsiteX12" fmla="*/ 148095 w 3115035"/>
              <a:gd name="connsiteY12" fmla="*/ 0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035" h="4889500">
                <a:moveTo>
                  <a:pt x="148095" y="0"/>
                </a:moveTo>
                <a:lnTo>
                  <a:pt x="3115035" y="0"/>
                </a:lnTo>
                <a:lnTo>
                  <a:pt x="3115035" y="3352800"/>
                </a:lnTo>
                <a:lnTo>
                  <a:pt x="981435" y="3352800"/>
                </a:lnTo>
                <a:lnTo>
                  <a:pt x="981435" y="4838700"/>
                </a:lnTo>
                <a:lnTo>
                  <a:pt x="3115035" y="4838700"/>
                </a:lnTo>
                <a:lnTo>
                  <a:pt x="3115035" y="4889500"/>
                </a:lnTo>
                <a:lnTo>
                  <a:pt x="449399" y="4889500"/>
                </a:lnTo>
                <a:lnTo>
                  <a:pt x="449267" y="4889312"/>
                </a:lnTo>
                <a:cubicBezTo>
                  <a:pt x="324603" y="4699910"/>
                  <a:pt x="222263" y="4459784"/>
                  <a:pt x="149062" y="4135988"/>
                </a:cubicBezTo>
                <a:cubicBezTo>
                  <a:pt x="-18253" y="3395883"/>
                  <a:pt x="-18253" y="1763432"/>
                  <a:pt x="22446" y="997702"/>
                </a:cubicBezTo>
                <a:cubicBezTo>
                  <a:pt x="42795" y="614837"/>
                  <a:pt x="72188" y="313745"/>
                  <a:pt x="128148" y="76904"/>
                </a:cubicBezTo>
                <a:lnTo>
                  <a:pt x="148095" y="0"/>
                </a:lnTo>
                <a:close/>
              </a:path>
            </a:pathLst>
          </a:custGeom>
        </p:spPr>
      </p:pic>
      <p:grpSp>
        <p:nvGrpSpPr>
          <p:cNvPr id="64" name="组合 63"/>
          <p:cNvGrpSpPr/>
          <p:nvPr/>
        </p:nvGrpSpPr>
        <p:grpSpPr>
          <a:xfrm>
            <a:off x="11537068" y="6580300"/>
            <a:ext cx="413475" cy="80964"/>
            <a:chOff x="2002055" y="-847023"/>
            <a:chExt cx="884787" cy="173254"/>
          </a:xfrm>
        </p:grpSpPr>
        <p:sp>
          <p:nvSpPr>
            <p:cNvPr id="65" name="椭圆 64"/>
            <p:cNvSpPr/>
            <p:nvPr/>
          </p:nvSpPr>
          <p:spPr>
            <a:xfrm>
              <a:off x="2002055"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6" name="椭圆 65"/>
            <p:cNvSpPr/>
            <p:nvPr/>
          </p:nvSpPr>
          <p:spPr>
            <a:xfrm>
              <a:off x="2239233"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7" name="椭圆 66"/>
            <p:cNvSpPr/>
            <p:nvPr/>
          </p:nvSpPr>
          <p:spPr>
            <a:xfrm>
              <a:off x="2476411"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8" name="椭圆 67"/>
            <p:cNvSpPr/>
            <p:nvPr/>
          </p:nvSpPr>
          <p:spPr>
            <a:xfrm>
              <a:off x="2713588"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
        <p:nvSpPr>
          <p:cNvPr id="3" name="矩形 2"/>
          <p:cNvSpPr/>
          <p:nvPr/>
        </p:nvSpPr>
        <p:spPr>
          <a:xfrm>
            <a:off x="885491" y="879873"/>
            <a:ext cx="10422289" cy="2011045"/>
          </a:xfrm>
          <a:prstGeom prst="rect">
            <a:avLst/>
          </a:prstGeom>
        </p:spPr>
        <p:txBody>
          <a:bodyPr wrap="square">
            <a:spAutoFit/>
          </a:bodyPr>
          <a:lstStyle/>
          <a:p>
            <a:pPr algn="ctr">
              <a:lnSpc>
                <a:spcPct val="130000"/>
              </a:lnSpc>
            </a:pPr>
            <a:r>
              <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我国法律规定</a:t>
            </a:r>
            <a:endPar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gn="ctr">
              <a:lnSpc>
                <a:spcPct val="130000"/>
              </a:lnSpc>
            </a:pPr>
            <a:r>
              <a:rPr lang="zh-CN" altLang="en-US" sz="1600" b="1" dirty="0" smtClean="0">
                <a:solidFill>
                  <a:srgbClr val="FF0000"/>
                </a:solidFill>
                <a:latin typeface="汉仪全唐诗简" panose="00020600040101010101" pitchFamily="18" charset="-122"/>
                <a:ea typeface="汉仪全唐诗简" panose="00020600040101010101" pitchFamily="18" charset="-122"/>
                <a:cs typeface="汉仪全唐诗简" panose="00020600040101010101" pitchFamily="18" charset="-122"/>
              </a:rPr>
              <a:t>吸毒违法，贩毒有罪！</a:t>
            </a:r>
            <a:endParaRPr lang="zh-CN" altLang="en-US" sz="1600" b="1" dirty="0" smtClean="0">
              <a:solidFill>
                <a:srgbClr val="FF0000"/>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gn="ctr">
              <a:lnSpc>
                <a:spcPct val="130000"/>
              </a:lnSpc>
            </a:pPr>
            <a:r>
              <a:rPr lang="zh-CN" altLang="en-US" sz="1600" b="1"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《刑法》第347条：</a:t>
            </a:r>
            <a:endParaRPr lang="zh-CN" altLang="en-US" sz="1600" b="1"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gn="ctr">
              <a:lnSpc>
                <a:spcPct val="130000"/>
              </a:lnSpc>
            </a:pPr>
            <a:r>
              <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走私、贩卖、运输、制造毒品，</a:t>
            </a:r>
            <a:endPar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gn="ctr">
              <a:lnSpc>
                <a:spcPct val="130000"/>
              </a:lnSpc>
            </a:pPr>
            <a:r>
              <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无论数量多少，</a:t>
            </a:r>
            <a:endPar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gn="ctr">
              <a:lnSpc>
                <a:spcPct val="130000"/>
              </a:lnSpc>
            </a:pPr>
            <a:r>
              <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都应当追究刑事责任，予以刑事处罚。</a:t>
            </a:r>
            <a:endPar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2" name="圆角矩形 1"/>
          <p:cNvSpPr/>
          <p:nvPr/>
        </p:nvSpPr>
        <p:spPr>
          <a:xfrm>
            <a:off x="875030" y="3302635"/>
            <a:ext cx="10467340" cy="1888490"/>
          </a:xfrm>
          <a:prstGeom prst="roundRect">
            <a:avLst/>
          </a:prstGeom>
          <a:solidFill>
            <a:srgbClr val="CC3A36"/>
          </a:solidFill>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 name="矩形 3"/>
          <p:cNvSpPr/>
          <p:nvPr/>
        </p:nvSpPr>
        <p:spPr>
          <a:xfrm>
            <a:off x="875331" y="3391933"/>
            <a:ext cx="10422289" cy="1691640"/>
          </a:xfrm>
          <a:prstGeom prst="rect">
            <a:avLst/>
          </a:prstGeom>
        </p:spPr>
        <p:txBody>
          <a:bodyPr wrap="square">
            <a:spAutoFit/>
          </a:bodyPr>
          <a:p>
            <a:pPr algn="just">
              <a:lnSpc>
                <a:spcPct val="130000"/>
              </a:lnSpc>
            </a:pPr>
            <a:r>
              <a:rPr lang="zh-CN" altLang="en-US" sz="2000" b="1" dirty="0" smtClean="0">
                <a:solidFill>
                  <a:schemeClr val="bg1"/>
                </a:solidFill>
                <a:latin typeface="汉仪全唐诗简" panose="00020600040101010101" pitchFamily="18" charset="-122"/>
                <a:ea typeface="汉仪全唐诗简" panose="00020600040101010101" pitchFamily="18" charset="-122"/>
                <a:cs typeface="汉仪全唐诗简" panose="00020600040101010101" pitchFamily="18" charset="-122"/>
              </a:rPr>
              <a:t>罪名、数量及量刑：</a:t>
            </a:r>
            <a:endParaRPr lang="zh-CN" altLang="en-US" sz="2000" b="1" dirty="0" smtClean="0">
              <a:solidFill>
                <a:schemeClr val="bg1"/>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gn="just">
              <a:lnSpc>
                <a:spcPct val="130000"/>
              </a:lnSpc>
            </a:pPr>
            <a:r>
              <a:rPr lang="zh-CN" altLang="en-US" sz="2000" dirty="0" smtClean="0">
                <a:solidFill>
                  <a:schemeClr val="bg1"/>
                </a:solidFill>
                <a:latin typeface="汉仪全唐诗简" panose="00020600040101010101" pitchFamily="18" charset="-122"/>
                <a:ea typeface="汉仪全唐诗简" panose="00020600040101010101" pitchFamily="18" charset="-122"/>
                <a:cs typeface="汉仪全唐诗简" panose="00020600040101010101" pitchFamily="18" charset="-122"/>
              </a:rPr>
              <a:t>走私贩卖运输制造毒品：鸦片1000克以上海洛因50克以上，处15年有期徒刑，无期徒刑或者死刑。</a:t>
            </a:r>
            <a:endParaRPr lang="zh-CN" altLang="en-US" sz="2000" dirty="0" smtClean="0">
              <a:solidFill>
                <a:schemeClr val="bg1"/>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gn="just">
              <a:lnSpc>
                <a:spcPct val="130000"/>
              </a:lnSpc>
            </a:pPr>
            <a:r>
              <a:rPr lang="zh-CN" altLang="en-US" sz="2000" dirty="0" smtClean="0">
                <a:solidFill>
                  <a:schemeClr val="bg1"/>
                </a:solidFill>
                <a:latin typeface="汉仪全唐诗简" panose="00020600040101010101" pitchFamily="18" charset="-122"/>
                <a:ea typeface="汉仪全唐诗简" panose="00020600040101010101" pitchFamily="18" charset="-122"/>
                <a:cs typeface="汉仪全唐诗简" panose="00020600040101010101" pitchFamily="18" charset="-122"/>
              </a:rPr>
              <a:t>非法持有毒品：鸦片1000克以上海洛因50克以上，处7年以上有期徒刑或者无期徒刑。</a:t>
            </a:r>
            <a:endParaRPr lang="zh-CN" altLang="en-US" sz="2000" dirty="0" smtClean="0">
              <a:solidFill>
                <a:schemeClr val="bg1"/>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pic>
        <p:nvPicPr>
          <p:cNvPr id="7" name="图片 6"/>
          <p:cNvPicPr/>
          <p:nvPr/>
        </p:nvPicPr>
        <p:blipFill>
          <a:blip r:embed="rId4"/>
        </p:blipFill>
        <p:spPr>
          <a:xfrm>
            <a:off x="169545" y="5288280"/>
            <a:ext cx="1285875" cy="143764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0" y="-8021"/>
            <a:ext cx="6087237" cy="6866021"/>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rcRect l="7255"/>
          <a:stretch>
            <a:fillRect/>
          </a:stretch>
        </p:blipFill>
        <p:spPr>
          <a:xfrm>
            <a:off x="2640144" y="-8021"/>
            <a:ext cx="9551856" cy="6866021"/>
          </a:xfrm>
          <a:custGeom>
            <a:avLst/>
            <a:gdLst>
              <a:gd name="connsiteX0" fmla="*/ 0 w 9551856"/>
              <a:gd name="connsiteY0" fmla="*/ 0 h 6866021"/>
              <a:gd name="connsiteX1" fmla="*/ 9551856 w 9551856"/>
              <a:gd name="connsiteY1" fmla="*/ 0 h 6866021"/>
              <a:gd name="connsiteX2" fmla="*/ 9551856 w 9551856"/>
              <a:gd name="connsiteY2" fmla="*/ 6866021 h 6866021"/>
              <a:gd name="connsiteX3" fmla="*/ 5318936 w 9551856"/>
              <a:gd name="connsiteY3" fmla="*/ 6866021 h 6866021"/>
              <a:gd name="connsiteX4" fmla="*/ 5325534 w 9551856"/>
              <a:gd name="connsiteY4" fmla="*/ 6823456 h 6866021"/>
              <a:gd name="connsiteX5" fmla="*/ 4852856 w 9551856"/>
              <a:gd name="connsiteY5" fmla="*/ 4961021 h 6866021"/>
              <a:gd name="connsiteX6" fmla="*/ 1919156 w 9551856"/>
              <a:gd name="connsiteY6" fmla="*/ 2078121 h 6866021"/>
              <a:gd name="connsiteX7" fmla="*/ 61781 w 9551856"/>
              <a:gd name="connsiteY7" fmla="*/ 70197 h 6866021"/>
              <a:gd name="connsiteX8" fmla="*/ 0 w 9551856"/>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51856" h="6866021">
                <a:moveTo>
                  <a:pt x="0" y="0"/>
                </a:moveTo>
                <a:lnTo>
                  <a:pt x="9551856" y="0"/>
                </a:lnTo>
                <a:lnTo>
                  <a:pt x="9551856" y="6866021"/>
                </a:lnTo>
                <a:lnTo>
                  <a:pt x="5318936" y="6866021"/>
                </a:lnTo>
                <a:lnTo>
                  <a:pt x="5325534" y="6823456"/>
                </a:lnTo>
                <a:cubicBezTo>
                  <a:pt x="5385859" y="6319921"/>
                  <a:pt x="5264019" y="5607133"/>
                  <a:pt x="4852856" y="4961021"/>
                </a:cubicBezTo>
                <a:cubicBezTo>
                  <a:pt x="4304639" y="4099538"/>
                  <a:pt x="2763706" y="2945954"/>
                  <a:pt x="1919156" y="2078121"/>
                </a:cubicBezTo>
                <a:cubicBezTo>
                  <a:pt x="1232959" y="1373007"/>
                  <a:pt x="523008" y="592436"/>
                  <a:pt x="61781" y="70197"/>
                </a:cubicBezTo>
                <a:lnTo>
                  <a:pt x="0" y="0"/>
                </a:lnTo>
                <a:close/>
              </a:path>
            </a:pathLst>
          </a:custGeom>
        </p:spPr>
      </p:pic>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rcRect l="57528"/>
          <a:stretch>
            <a:fillRect/>
          </a:stretch>
        </p:blipFill>
        <p:spPr>
          <a:xfrm>
            <a:off x="7817749" y="0"/>
            <a:ext cx="4374251" cy="6866022"/>
          </a:xfrm>
          <a:custGeom>
            <a:avLst/>
            <a:gdLst>
              <a:gd name="connsiteX0" fmla="*/ 207961 w 4374251"/>
              <a:gd name="connsiteY0" fmla="*/ 0 h 6866022"/>
              <a:gd name="connsiteX1" fmla="*/ 4374251 w 4374251"/>
              <a:gd name="connsiteY1" fmla="*/ 0 h 6866022"/>
              <a:gd name="connsiteX2" fmla="*/ 4374251 w 4374251"/>
              <a:gd name="connsiteY2" fmla="*/ 6866022 h 6866022"/>
              <a:gd name="connsiteX3" fmla="*/ 631063 w 4374251"/>
              <a:gd name="connsiteY3" fmla="*/ 6866022 h 6866022"/>
              <a:gd name="connsiteX4" fmla="*/ 630878 w 4374251"/>
              <a:gd name="connsiteY4" fmla="*/ 6865758 h 6866022"/>
              <a:gd name="connsiteX5" fmla="*/ 209319 w 4374251"/>
              <a:gd name="connsiteY5" fmla="*/ 5807911 h 6866022"/>
              <a:gd name="connsiteX6" fmla="*/ 31519 w 4374251"/>
              <a:gd name="connsiteY6" fmla="*/ 1401011 h 6866022"/>
              <a:gd name="connsiteX7" fmla="*/ 179950 w 4374251"/>
              <a:gd name="connsiteY7" fmla="*/ 107992 h 6866022"/>
              <a:gd name="connsiteX8" fmla="*/ 207961 w 4374251"/>
              <a:gd name="connsiteY8" fmla="*/ 0 h 6866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4251" h="6866022">
                <a:moveTo>
                  <a:pt x="207961" y="0"/>
                </a:moveTo>
                <a:lnTo>
                  <a:pt x="4374251" y="0"/>
                </a:lnTo>
                <a:lnTo>
                  <a:pt x="4374251" y="6866022"/>
                </a:lnTo>
                <a:lnTo>
                  <a:pt x="631063" y="6866022"/>
                </a:lnTo>
                <a:lnTo>
                  <a:pt x="630878" y="6865758"/>
                </a:lnTo>
                <a:cubicBezTo>
                  <a:pt x="455820" y="6599792"/>
                  <a:pt x="312110" y="6262598"/>
                  <a:pt x="209319" y="5807911"/>
                </a:cubicBezTo>
                <a:cubicBezTo>
                  <a:pt x="-25631" y="4768628"/>
                  <a:pt x="-25631" y="2476278"/>
                  <a:pt x="31519" y="1401011"/>
                </a:cubicBezTo>
                <a:cubicBezTo>
                  <a:pt x="60094" y="863378"/>
                  <a:pt x="101369" y="440573"/>
                  <a:pt x="179950" y="107992"/>
                </a:cubicBezTo>
                <a:lnTo>
                  <a:pt x="207961" y="0"/>
                </a:lnTo>
                <a:close/>
              </a:path>
            </a:pathLst>
          </a:custGeom>
        </p:spPr>
      </p:pic>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rcRect r="36345"/>
          <a:stretch>
            <a:fillRect/>
          </a:stretch>
        </p:blipFill>
        <p:spPr>
          <a:xfrm>
            <a:off x="0" y="0"/>
            <a:ext cx="6555844" cy="6866022"/>
          </a:xfrm>
          <a:custGeom>
            <a:avLst/>
            <a:gdLst>
              <a:gd name="connsiteX0" fmla="*/ 0 w 6555844"/>
              <a:gd name="connsiteY0" fmla="*/ 0 h 6866022"/>
              <a:gd name="connsiteX1" fmla="*/ 6132742 w 6555844"/>
              <a:gd name="connsiteY1" fmla="*/ 0 h 6866022"/>
              <a:gd name="connsiteX2" fmla="*/ 6104731 w 6555844"/>
              <a:gd name="connsiteY2" fmla="*/ 107992 h 6866022"/>
              <a:gd name="connsiteX3" fmla="*/ 5956300 w 6555844"/>
              <a:gd name="connsiteY3" fmla="*/ 1401011 h 6866022"/>
              <a:gd name="connsiteX4" fmla="*/ 6134100 w 6555844"/>
              <a:gd name="connsiteY4" fmla="*/ 5807911 h 6866022"/>
              <a:gd name="connsiteX5" fmla="*/ 6555659 w 6555844"/>
              <a:gd name="connsiteY5" fmla="*/ 6865758 h 6866022"/>
              <a:gd name="connsiteX6" fmla="*/ 6555844 w 6555844"/>
              <a:gd name="connsiteY6" fmla="*/ 6866022 h 6866022"/>
              <a:gd name="connsiteX7" fmla="*/ 0 w 6555844"/>
              <a:gd name="connsiteY7" fmla="*/ 6866022 h 6866022"/>
              <a:gd name="connsiteX8" fmla="*/ 0 w 6555844"/>
              <a:gd name="connsiteY8" fmla="*/ 0 h 6866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55844" h="6866022">
                <a:moveTo>
                  <a:pt x="0" y="0"/>
                </a:moveTo>
                <a:lnTo>
                  <a:pt x="6132742" y="0"/>
                </a:lnTo>
                <a:lnTo>
                  <a:pt x="6104731" y="107992"/>
                </a:lnTo>
                <a:cubicBezTo>
                  <a:pt x="6026150" y="440573"/>
                  <a:pt x="5984875" y="863378"/>
                  <a:pt x="5956300" y="1401011"/>
                </a:cubicBezTo>
                <a:cubicBezTo>
                  <a:pt x="5899150" y="2476278"/>
                  <a:pt x="5899150" y="4768628"/>
                  <a:pt x="6134100" y="5807911"/>
                </a:cubicBezTo>
                <a:cubicBezTo>
                  <a:pt x="6236891" y="6262598"/>
                  <a:pt x="6380601" y="6599792"/>
                  <a:pt x="6555659" y="6865758"/>
                </a:cubicBezTo>
                <a:lnTo>
                  <a:pt x="6555844" y="6866022"/>
                </a:lnTo>
                <a:lnTo>
                  <a:pt x="0" y="6866022"/>
                </a:lnTo>
                <a:lnTo>
                  <a:pt x="0" y="0"/>
                </a:lnTo>
                <a:close/>
              </a:path>
            </a:pathLst>
          </a:custGeom>
        </p:spPr>
      </p:pic>
      <p:grpSp>
        <p:nvGrpSpPr>
          <p:cNvPr id="22" name="组合 21"/>
          <p:cNvGrpSpPr/>
          <p:nvPr/>
        </p:nvGrpSpPr>
        <p:grpSpPr>
          <a:xfrm>
            <a:off x="5218942" y="4887383"/>
            <a:ext cx="1754116" cy="482402"/>
            <a:chOff x="5236633" y="4887383"/>
            <a:chExt cx="1754116" cy="482402"/>
          </a:xfrm>
        </p:grpSpPr>
        <p:sp>
          <p:nvSpPr>
            <p:cNvPr id="20" name="圆角矩形 19"/>
            <p:cNvSpPr/>
            <p:nvPr/>
          </p:nvSpPr>
          <p:spPr>
            <a:xfrm>
              <a:off x="5330836" y="4936668"/>
              <a:ext cx="1565710" cy="383833"/>
            </a:xfrm>
            <a:prstGeom prst="roundRect">
              <a:avLst>
                <a:gd name="adj" fmla="val 50000"/>
              </a:avLst>
            </a:prstGeom>
            <a:gradFill flip="none" rotWithShape="1">
              <a:gsLst>
                <a:gs pos="0">
                  <a:srgbClr val="0F5499"/>
                </a:gs>
                <a:gs pos="100000">
                  <a:srgbClr val="74B3F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21" name="圆角矩形 20"/>
            <p:cNvSpPr/>
            <p:nvPr/>
          </p:nvSpPr>
          <p:spPr>
            <a:xfrm>
              <a:off x="5236633" y="4887383"/>
              <a:ext cx="1754116" cy="482402"/>
            </a:xfrm>
            <a:prstGeom prst="roundRect">
              <a:avLst>
                <a:gd name="adj" fmla="val 50000"/>
              </a:avLst>
            </a:prstGeom>
            <a:noFill/>
            <a:ln>
              <a:solidFill>
                <a:srgbClr val="89C1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
        <p:nvSpPr>
          <p:cNvPr id="23" name="文本框 22"/>
          <p:cNvSpPr txBox="1"/>
          <p:nvPr/>
        </p:nvSpPr>
        <p:spPr>
          <a:xfrm>
            <a:off x="5342255" y="4974590"/>
            <a:ext cx="1503680" cy="521970"/>
          </a:xfrm>
          <a:prstGeom prst="rect">
            <a:avLst/>
          </a:prstGeom>
          <a:noFill/>
        </p:spPr>
        <p:txBody>
          <a:bodyPr wrap="square" rtlCol="0">
            <a:spAutoFit/>
          </a:bodyPr>
          <a:lstStyle/>
          <a:p>
            <a:pPr algn="ctr"/>
            <a:r>
              <a:rPr lang="zh-CN"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sym typeface="+mn-ea"/>
              </a:rPr>
              <a:t>新创信息科技</a:t>
            </a:r>
            <a:endParaRPr lang="zh-CN" altLang="en-US" sz="1400" dirty="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endParaRPr>
          </a:p>
          <a:p>
            <a:pPr algn="ctr"/>
            <a:endParaRPr lang="zh-CN" altLang="en-US" sz="1400" dirty="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nvGrpSpPr>
          <p:cNvPr id="19" name="组合 18"/>
          <p:cNvGrpSpPr/>
          <p:nvPr/>
        </p:nvGrpSpPr>
        <p:grpSpPr>
          <a:xfrm>
            <a:off x="2716895" y="2256983"/>
            <a:ext cx="6756940" cy="1684281"/>
            <a:chOff x="2716895" y="1832615"/>
            <a:chExt cx="6756940" cy="1684281"/>
          </a:xfrm>
        </p:grpSpPr>
        <p:sp>
          <p:nvSpPr>
            <p:cNvPr id="16" name="文本框 15"/>
            <p:cNvSpPr txBox="1"/>
            <p:nvPr/>
          </p:nvSpPr>
          <p:spPr>
            <a:xfrm>
              <a:off x="2716895" y="2501233"/>
              <a:ext cx="6756940" cy="1015663"/>
            </a:xfrm>
            <a:prstGeom prst="rect">
              <a:avLst/>
            </a:prstGeom>
            <a:noFill/>
          </p:spPr>
          <p:txBody>
            <a:bodyPr wrap="square" rtlCol="0">
              <a:spAutoFit/>
            </a:bodyPr>
            <a:lstStyle/>
            <a:p>
              <a:pPr algn="dist"/>
              <a:r>
                <a:rPr lang="zh-CN" altLang="en-US" sz="6000" dirty="0" smtClean="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感谢大家</a:t>
              </a:r>
              <a:r>
                <a:rPr lang="zh-CN" altLang="en-US" sz="6000" dirty="0" smtClean="0">
                  <a:ln w="6350">
                    <a:solidFill>
                      <a:srgbClr val="9C2B28"/>
                    </a:solidFill>
                  </a:ln>
                  <a:gradFill flip="none" rotWithShape="1">
                    <a:gsLst>
                      <a:gs pos="0">
                        <a:srgbClr val="CC3A36"/>
                      </a:gs>
                      <a:gs pos="100000">
                        <a:srgbClr val="E27774"/>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共同</a:t>
              </a:r>
              <a:r>
                <a:rPr lang="zh-CN" altLang="en-US" sz="6000" dirty="0" smtClean="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学习</a:t>
              </a:r>
              <a:endParaRPr lang="zh-CN" altLang="en-US" sz="6000" dirty="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17" name="文本框 16"/>
            <p:cNvSpPr txBox="1"/>
            <p:nvPr/>
          </p:nvSpPr>
          <p:spPr>
            <a:xfrm>
              <a:off x="4532111" y="1832615"/>
              <a:ext cx="3154680" cy="368300"/>
            </a:xfrm>
            <a:prstGeom prst="rect">
              <a:avLst/>
            </a:prstGeom>
            <a:noFill/>
          </p:spPr>
          <p:txBody>
            <a:bodyPr wrap="none" rtlCol="0">
              <a:spAutoFit/>
            </a:bodyPr>
            <a:lstStyle/>
            <a:p>
              <a:pPr algn="l"/>
              <a:r>
                <a:rPr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毒品一日不绝，禁毒一刻不止</a:t>
              </a:r>
              <a:endParaRPr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grpSp>
        <p:nvGrpSpPr>
          <p:cNvPr id="31" name="组合 30"/>
          <p:cNvGrpSpPr/>
          <p:nvPr/>
        </p:nvGrpSpPr>
        <p:grpSpPr>
          <a:xfrm>
            <a:off x="5814483" y="1488126"/>
            <a:ext cx="563034" cy="110250"/>
            <a:chOff x="2002055" y="-847023"/>
            <a:chExt cx="884787" cy="173254"/>
          </a:xfrm>
        </p:grpSpPr>
        <p:sp>
          <p:nvSpPr>
            <p:cNvPr id="27" name="椭圆 26"/>
            <p:cNvSpPr/>
            <p:nvPr/>
          </p:nvSpPr>
          <p:spPr>
            <a:xfrm>
              <a:off x="2002055"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28" name="椭圆 27"/>
            <p:cNvSpPr/>
            <p:nvPr/>
          </p:nvSpPr>
          <p:spPr>
            <a:xfrm>
              <a:off x="2239233"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29" name="椭圆 28"/>
            <p:cNvSpPr/>
            <p:nvPr/>
          </p:nvSpPr>
          <p:spPr>
            <a:xfrm>
              <a:off x="2476411"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30" name="椭圆 29"/>
            <p:cNvSpPr/>
            <p:nvPr/>
          </p:nvSpPr>
          <p:spPr>
            <a:xfrm>
              <a:off x="2713588"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0" y="-8021"/>
            <a:ext cx="6087237" cy="6866021"/>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rcRect l="7255"/>
          <a:stretch>
            <a:fillRect/>
          </a:stretch>
        </p:blipFill>
        <p:spPr>
          <a:xfrm>
            <a:off x="2640144" y="-8021"/>
            <a:ext cx="9551856" cy="6866021"/>
          </a:xfrm>
          <a:custGeom>
            <a:avLst/>
            <a:gdLst>
              <a:gd name="connsiteX0" fmla="*/ 0 w 9551856"/>
              <a:gd name="connsiteY0" fmla="*/ 0 h 6866021"/>
              <a:gd name="connsiteX1" fmla="*/ 9551856 w 9551856"/>
              <a:gd name="connsiteY1" fmla="*/ 0 h 6866021"/>
              <a:gd name="connsiteX2" fmla="*/ 9551856 w 9551856"/>
              <a:gd name="connsiteY2" fmla="*/ 6866021 h 6866021"/>
              <a:gd name="connsiteX3" fmla="*/ 5318936 w 9551856"/>
              <a:gd name="connsiteY3" fmla="*/ 6866021 h 6866021"/>
              <a:gd name="connsiteX4" fmla="*/ 5325534 w 9551856"/>
              <a:gd name="connsiteY4" fmla="*/ 6823456 h 6866021"/>
              <a:gd name="connsiteX5" fmla="*/ 4852856 w 9551856"/>
              <a:gd name="connsiteY5" fmla="*/ 4961021 h 6866021"/>
              <a:gd name="connsiteX6" fmla="*/ 1919156 w 9551856"/>
              <a:gd name="connsiteY6" fmla="*/ 2078121 h 6866021"/>
              <a:gd name="connsiteX7" fmla="*/ 61781 w 9551856"/>
              <a:gd name="connsiteY7" fmla="*/ 70197 h 6866021"/>
              <a:gd name="connsiteX8" fmla="*/ 0 w 9551856"/>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51856" h="6866021">
                <a:moveTo>
                  <a:pt x="0" y="0"/>
                </a:moveTo>
                <a:lnTo>
                  <a:pt x="9551856" y="0"/>
                </a:lnTo>
                <a:lnTo>
                  <a:pt x="9551856" y="6866021"/>
                </a:lnTo>
                <a:lnTo>
                  <a:pt x="5318936" y="6866021"/>
                </a:lnTo>
                <a:lnTo>
                  <a:pt x="5325534" y="6823456"/>
                </a:lnTo>
                <a:cubicBezTo>
                  <a:pt x="5385859" y="6319921"/>
                  <a:pt x="5264019" y="5607133"/>
                  <a:pt x="4852856" y="4961021"/>
                </a:cubicBezTo>
                <a:cubicBezTo>
                  <a:pt x="4304639" y="4099538"/>
                  <a:pt x="2763706" y="2945954"/>
                  <a:pt x="1919156" y="2078121"/>
                </a:cubicBezTo>
                <a:cubicBezTo>
                  <a:pt x="1232959" y="1373007"/>
                  <a:pt x="523008" y="592436"/>
                  <a:pt x="61781" y="70197"/>
                </a:cubicBezTo>
                <a:lnTo>
                  <a:pt x="0" y="0"/>
                </a:lnTo>
                <a:close/>
              </a:path>
            </a:pathLst>
          </a:custGeom>
        </p:spPr>
      </p:pic>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rcRect l="57528"/>
          <a:stretch>
            <a:fillRect/>
          </a:stretch>
        </p:blipFill>
        <p:spPr>
          <a:xfrm>
            <a:off x="7817749" y="0"/>
            <a:ext cx="4374251" cy="6866022"/>
          </a:xfrm>
          <a:custGeom>
            <a:avLst/>
            <a:gdLst>
              <a:gd name="connsiteX0" fmla="*/ 207961 w 4374251"/>
              <a:gd name="connsiteY0" fmla="*/ 0 h 6866022"/>
              <a:gd name="connsiteX1" fmla="*/ 4374251 w 4374251"/>
              <a:gd name="connsiteY1" fmla="*/ 0 h 6866022"/>
              <a:gd name="connsiteX2" fmla="*/ 4374251 w 4374251"/>
              <a:gd name="connsiteY2" fmla="*/ 6866022 h 6866022"/>
              <a:gd name="connsiteX3" fmla="*/ 631063 w 4374251"/>
              <a:gd name="connsiteY3" fmla="*/ 6866022 h 6866022"/>
              <a:gd name="connsiteX4" fmla="*/ 630878 w 4374251"/>
              <a:gd name="connsiteY4" fmla="*/ 6865758 h 6866022"/>
              <a:gd name="connsiteX5" fmla="*/ 209319 w 4374251"/>
              <a:gd name="connsiteY5" fmla="*/ 5807911 h 6866022"/>
              <a:gd name="connsiteX6" fmla="*/ 31519 w 4374251"/>
              <a:gd name="connsiteY6" fmla="*/ 1401011 h 6866022"/>
              <a:gd name="connsiteX7" fmla="*/ 179950 w 4374251"/>
              <a:gd name="connsiteY7" fmla="*/ 107992 h 6866022"/>
              <a:gd name="connsiteX8" fmla="*/ 207961 w 4374251"/>
              <a:gd name="connsiteY8" fmla="*/ 0 h 6866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74251" h="6866022">
                <a:moveTo>
                  <a:pt x="207961" y="0"/>
                </a:moveTo>
                <a:lnTo>
                  <a:pt x="4374251" y="0"/>
                </a:lnTo>
                <a:lnTo>
                  <a:pt x="4374251" y="6866022"/>
                </a:lnTo>
                <a:lnTo>
                  <a:pt x="631063" y="6866022"/>
                </a:lnTo>
                <a:lnTo>
                  <a:pt x="630878" y="6865758"/>
                </a:lnTo>
                <a:cubicBezTo>
                  <a:pt x="455820" y="6599792"/>
                  <a:pt x="312110" y="6262598"/>
                  <a:pt x="209319" y="5807911"/>
                </a:cubicBezTo>
                <a:cubicBezTo>
                  <a:pt x="-25631" y="4768628"/>
                  <a:pt x="-25631" y="2476278"/>
                  <a:pt x="31519" y="1401011"/>
                </a:cubicBezTo>
                <a:cubicBezTo>
                  <a:pt x="60094" y="863378"/>
                  <a:pt x="101369" y="440573"/>
                  <a:pt x="179950" y="107992"/>
                </a:cubicBezTo>
                <a:lnTo>
                  <a:pt x="207961" y="0"/>
                </a:lnTo>
                <a:close/>
              </a:path>
            </a:pathLst>
          </a:custGeom>
        </p:spPr>
      </p:pic>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rcRect r="36345"/>
          <a:stretch>
            <a:fillRect/>
          </a:stretch>
        </p:blipFill>
        <p:spPr>
          <a:xfrm>
            <a:off x="0" y="0"/>
            <a:ext cx="6555844" cy="6866022"/>
          </a:xfrm>
          <a:custGeom>
            <a:avLst/>
            <a:gdLst>
              <a:gd name="connsiteX0" fmla="*/ 0 w 6555844"/>
              <a:gd name="connsiteY0" fmla="*/ 0 h 6866022"/>
              <a:gd name="connsiteX1" fmla="*/ 6132742 w 6555844"/>
              <a:gd name="connsiteY1" fmla="*/ 0 h 6866022"/>
              <a:gd name="connsiteX2" fmla="*/ 6104731 w 6555844"/>
              <a:gd name="connsiteY2" fmla="*/ 107992 h 6866022"/>
              <a:gd name="connsiteX3" fmla="*/ 5956300 w 6555844"/>
              <a:gd name="connsiteY3" fmla="*/ 1401011 h 6866022"/>
              <a:gd name="connsiteX4" fmla="*/ 6134100 w 6555844"/>
              <a:gd name="connsiteY4" fmla="*/ 5807911 h 6866022"/>
              <a:gd name="connsiteX5" fmla="*/ 6555659 w 6555844"/>
              <a:gd name="connsiteY5" fmla="*/ 6865758 h 6866022"/>
              <a:gd name="connsiteX6" fmla="*/ 6555844 w 6555844"/>
              <a:gd name="connsiteY6" fmla="*/ 6866022 h 6866022"/>
              <a:gd name="connsiteX7" fmla="*/ 0 w 6555844"/>
              <a:gd name="connsiteY7" fmla="*/ 6866022 h 6866022"/>
              <a:gd name="connsiteX8" fmla="*/ 0 w 6555844"/>
              <a:gd name="connsiteY8" fmla="*/ 0 h 6866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55844" h="6866022">
                <a:moveTo>
                  <a:pt x="0" y="0"/>
                </a:moveTo>
                <a:lnTo>
                  <a:pt x="6132742" y="0"/>
                </a:lnTo>
                <a:lnTo>
                  <a:pt x="6104731" y="107992"/>
                </a:lnTo>
                <a:cubicBezTo>
                  <a:pt x="6026150" y="440573"/>
                  <a:pt x="5984875" y="863378"/>
                  <a:pt x="5956300" y="1401011"/>
                </a:cubicBezTo>
                <a:cubicBezTo>
                  <a:pt x="5899150" y="2476278"/>
                  <a:pt x="5899150" y="4768628"/>
                  <a:pt x="6134100" y="5807911"/>
                </a:cubicBezTo>
                <a:cubicBezTo>
                  <a:pt x="6236891" y="6262598"/>
                  <a:pt x="6380601" y="6599792"/>
                  <a:pt x="6555659" y="6865758"/>
                </a:cubicBezTo>
                <a:lnTo>
                  <a:pt x="6555844" y="6866022"/>
                </a:lnTo>
                <a:lnTo>
                  <a:pt x="0" y="6866022"/>
                </a:lnTo>
                <a:lnTo>
                  <a:pt x="0" y="0"/>
                </a:lnTo>
                <a:close/>
              </a:path>
            </a:pathLst>
          </a:custGeom>
        </p:spPr>
      </p:pic>
      <p:sp>
        <p:nvSpPr>
          <p:cNvPr id="24" name="文本框 23"/>
          <p:cNvSpPr txBox="1"/>
          <p:nvPr/>
        </p:nvSpPr>
        <p:spPr>
          <a:xfrm>
            <a:off x="3466206" y="6290510"/>
            <a:ext cx="5259589" cy="307777"/>
          </a:xfrm>
          <a:prstGeom prst="rect">
            <a:avLst/>
          </a:prstGeom>
          <a:noFill/>
        </p:spPr>
        <p:txBody>
          <a:bodyPr wrap="square" rtlCol="0">
            <a:spAutoFit/>
          </a:bodyPr>
          <a:lstStyle/>
          <a:p>
            <a:pPr algn="dist"/>
            <a:r>
              <a:rPr lang="zh-CN" altLang="en-US"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远离毒品</a:t>
            </a:r>
            <a:r>
              <a:rPr lang="en-US" altLang="zh-CN"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a:t>
            </a:r>
            <a:r>
              <a:rPr lang="zh-CN" altLang="en-US"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毒品危害</a:t>
            </a:r>
            <a:r>
              <a:rPr lang="en-US" altLang="zh-CN"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a:t>
            </a:r>
            <a:r>
              <a:rPr lang="zh-CN" altLang="en-US" sz="1400" dirty="0" smtClean="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rPr>
              <a:t>健康教育</a:t>
            </a:r>
            <a:endParaRPr lang="zh-CN" altLang="en-US" sz="1400" dirty="0">
              <a:solidFill>
                <a:srgbClr val="0F5499"/>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nvGrpSpPr>
          <p:cNvPr id="2" name="组合 1"/>
          <p:cNvGrpSpPr/>
          <p:nvPr/>
        </p:nvGrpSpPr>
        <p:grpSpPr>
          <a:xfrm>
            <a:off x="1950085" y="1298575"/>
            <a:ext cx="8010525" cy="3069006"/>
            <a:chOff x="2717530" y="1130964"/>
            <a:chExt cx="6756940" cy="3069213"/>
          </a:xfrm>
        </p:grpSpPr>
        <p:sp>
          <p:nvSpPr>
            <p:cNvPr id="16" name="文本框 15"/>
            <p:cNvSpPr txBox="1"/>
            <p:nvPr/>
          </p:nvSpPr>
          <p:spPr>
            <a:xfrm>
              <a:off x="2717530" y="2262026"/>
              <a:ext cx="6756940" cy="1938151"/>
            </a:xfrm>
            <a:prstGeom prst="rect">
              <a:avLst/>
            </a:prstGeom>
            <a:noFill/>
          </p:spPr>
          <p:txBody>
            <a:bodyPr wrap="square" rtlCol="0">
              <a:spAutoFit/>
            </a:bodyPr>
            <a:lstStyle/>
            <a:p>
              <a:pPr algn="ctr"/>
              <a:r>
                <a:rPr lang="zh-CN" altLang="en-US" sz="6000" dirty="0" smtClean="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药物滥用</a:t>
              </a:r>
              <a:r>
                <a:rPr lang="zh-CN" altLang="en-US" sz="6000" dirty="0">
                  <a:ln w="6350">
                    <a:solidFill>
                      <a:srgbClr val="9C2B28"/>
                    </a:solidFill>
                  </a:ln>
                  <a:gradFill flip="none" rotWithShape="1">
                    <a:gsLst>
                      <a:gs pos="0">
                        <a:srgbClr val="CC3A36"/>
                      </a:gs>
                      <a:gs pos="100000">
                        <a:srgbClr val="E27774"/>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和毒品的危害</a:t>
              </a:r>
              <a:endParaRPr lang="zh-CN" altLang="en-US" sz="6000" dirty="0">
                <a:ln w="6350">
                  <a:solidFill>
                    <a:srgbClr val="9C2B28"/>
                  </a:solidFill>
                </a:ln>
                <a:gradFill flip="none" rotWithShape="1">
                  <a:gsLst>
                    <a:gs pos="0">
                      <a:srgbClr val="CC3A36"/>
                    </a:gs>
                    <a:gs pos="100000">
                      <a:srgbClr val="E27774"/>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25" name="文本框 24"/>
            <p:cNvSpPr txBox="1"/>
            <p:nvPr/>
          </p:nvSpPr>
          <p:spPr>
            <a:xfrm>
              <a:off x="5439090" y="1130964"/>
              <a:ext cx="1313821" cy="1014798"/>
            </a:xfrm>
            <a:prstGeom prst="rect">
              <a:avLst/>
            </a:prstGeom>
            <a:noFill/>
          </p:spPr>
          <p:txBody>
            <a:bodyPr wrap="square" rtlCol="0">
              <a:spAutoFit/>
            </a:bodyPr>
            <a:lstStyle/>
            <a:p>
              <a:pPr algn="ctr"/>
              <a:r>
                <a:rPr lang="en-US" altLang="zh-CN" sz="6000" dirty="0" smtClean="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01</a:t>
              </a:r>
              <a:endParaRPr lang="zh-CN" altLang="en-US" sz="6000" dirty="0">
                <a:ln w="6350">
                  <a:solidFill>
                    <a:srgbClr val="9C2B28"/>
                  </a:solidFill>
                </a:ln>
                <a:gradFill flip="none" rotWithShape="1">
                  <a:gsLst>
                    <a:gs pos="0">
                      <a:srgbClr val="CC3A36"/>
                    </a:gs>
                    <a:gs pos="100000">
                      <a:srgbClr val="E27774"/>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1" y="4191000"/>
            <a:ext cx="2364493" cy="2667000"/>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rcRect l="7255"/>
          <a:stretch>
            <a:fillRect/>
          </a:stretch>
        </p:blipFill>
        <p:spPr>
          <a:xfrm>
            <a:off x="9141952" y="-8021"/>
            <a:ext cx="3050047" cy="2192421"/>
          </a:xfrm>
          <a:custGeom>
            <a:avLst/>
            <a:gdLst>
              <a:gd name="connsiteX0" fmla="*/ 0 w 6141940"/>
              <a:gd name="connsiteY0" fmla="*/ 0 h 4414921"/>
              <a:gd name="connsiteX1" fmla="*/ 6141940 w 6141940"/>
              <a:gd name="connsiteY1" fmla="*/ 0 h 4414921"/>
              <a:gd name="connsiteX2" fmla="*/ 6141940 w 6141940"/>
              <a:gd name="connsiteY2" fmla="*/ 2649621 h 4414921"/>
              <a:gd name="connsiteX3" fmla="*/ 3551140 w 6141940"/>
              <a:gd name="connsiteY3" fmla="*/ 2649621 h 4414921"/>
              <a:gd name="connsiteX4" fmla="*/ 3551140 w 6141940"/>
              <a:gd name="connsiteY4" fmla="*/ 4414921 h 4414921"/>
              <a:gd name="connsiteX5" fmla="*/ 3420130 w 6141940"/>
              <a:gd name="connsiteY5" fmla="*/ 4414921 h 4414921"/>
              <a:gd name="connsiteX6" fmla="*/ 3424372 w 6141940"/>
              <a:gd name="connsiteY6" fmla="*/ 4387552 h 4414921"/>
              <a:gd name="connsiteX7" fmla="*/ 3120436 w 6141940"/>
              <a:gd name="connsiteY7" fmla="*/ 3189987 h 4414921"/>
              <a:gd name="connsiteX8" fmla="*/ 1234037 w 6141940"/>
              <a:gd name="connsiteY8" fmla="*/ 1336253 h 4414921"/>
              <a:gd name="connsiteX9" fmla="*/ 39726 w 6141940"/>
              <a:gd name="connsiteY9" fmla="*/ 45137 h 4414921"/>
              <a:gd name="connsiteX10" fmla="*/ 0 w 6141940"/>
              <a:gd name="connsiteY10" fmla="*/ 0 h 4414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41940" h="4414921">
                <a:moveTo>
                  <a:pt x="0" y="0"/>
                </a:moveTo>
                <a:lnTo>
                  <a:pt x="6141940" y="0"/>
                </a:lnTo>
                <a:lnTo>
                  <a:pt x="6141940" y="2649621"/>
                </a:lnTo>
                <a:lnTo>
                  <a:pt x="3551140" y="2649621"/>
                </a:lnTo>
                <a:lnTo>
                  <a:pt x="3551140" y="4414921"/>
                </a:lnTo>
                <a:lnTo>
                  <a:pt x="3420130" y="4414921"/>
                </a:lnTo>
                <a:lnTo>
                  <a:pt x="3424372" y="4387552"/>
                </a:lnTo>
                <a:cubicBezTo>
                  <a:pt x="3463162" y="4063773"/>
                  <a:pt x="3384818" y="3605443"/>
                  <a:pt x="3120436" y="3189987"/>
                </a:cubicBezTo>
                <a:cubicBezTo>
                  <a:pt x="2767926" y="2636045"/>
                  <a:pt x="1777091" y="1894278"/>
                  <a:pt x="1234037" y="1336253"/>
                </a:cubicBezTo>
                <a:cubicBezTo>
                  <a:pt x="792805" y="882857"/>
                  <a:pt x="336300" y="380942"/>
                  <a:pt x="39726" y="45137"/>
                </a:cubicBezTo>
                <a:lnTo>
                  <a:pt x="0" y="0"/>
                </a:lnTo>
                <a:close/>
              </a:path>
            </a:pathLst>
          </a:custGeom>
        </p:spPr>
      </p:pic>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rcRect l="57528"/>
          <a:stretch>
            <a:fillRect/>
          </a:stretch>
        </p:blipFill>
        <p:spPr>
          <a:xfrm>
            <a:off x="10401300" y="0"/>
            <a:ext cx="1790700" cy="2810764"/>
          </a:xfrm>
          <a:custGeom>
            <a:avLst/>
            <a:gdLst>
              <a:gd name="connsiteX0" fmla="*/ 148095 w 3115035"/>
              <a:gd name="connsiteY0" fmla="*/ 0 h 4889500"/>
              <a:gd name="connsiteX1" fmla="*/ 3115035 w 3115035"/>
              <a:gd name="connsiteY1" fmla="*/ 0 h 4889500"/>
              <a:gd name="connsiteX2" fmla="*/ 3115035 w 3115035"/>
              <a:gd name="connsiteY2" fmla="*/ 3352800 h 4889500"/>
              <a:gd name="connsiteX3" fmla="*/ 981435 w 3115035"/>
              <a:gd name="connsiteY3" fmla="*/ 3352800 h 4889500"/>
              <a:gd name="connsiteX4" fmla="*/ 981435 w 3115035"/>
              <a:gd name="connsiteY4" fmla="*/ 4838700 h 4889500"/>
              <a:gd name="connsiteX5" fmla="*/ 3115035 w 3115035"/>
              <a:gd name="connsiteY5" fmla="*/ 4838700 h 4889500"/>
              <a:gd name="connsiteX6" fmla="*/ 3115035 w 3115035"/>
              <a:gd name="connsiteY6" fmla="*/ 4889500 h 4889500"/>
              <a:gd name="connsiteX7" fmla="*/ 449399 w 3115035"/>
              <a:gd name="connsiteY7" fmla="*/ 4889500 h 4889500"/>
              <a:gd name="connsiteX8" fmla="*/ 449267 w 3115035"/>
              <a:gd name="connsiteY8" fmla="*/ 4889312 h 4889500"/>
              <a:gd name="connsiteX9" fmla="*/ 149062 w 3115035"/>
              <a:gd name="connsiteY9" fmla="*/ 4135988 h 4889500"/>
              <a:gd name="connsiteX10" fmla="*/ 22446 w 3115035"/>
              <a:gd name="connsiteY10" fmla="*/ 997702 h 4889500"/>
              <a:gd name="connsiteX11" fmla="*/ 128148 w 3115035"/>
              <a:gd name="connsiteY11" fmla="*/ 76904 h 4889500"/>
              <a:gd name="connsiteX12" fmla="*/ 148095 w 3115035"/>
              <a:gd name="connsiteY12" fmla="*/ 0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035" h="4889500">
                <a:moveTo>
                  <a:pt x="148095" y="0"/>
                </a:moveTo>
                <a:lnTo>
                  <a:pt x="3115035" y="0"/>
                </a:lnTo>
                <a:lnTo>
                  <a:pt x="3115035" y="3352800"/>
                </a:lnTo>
                <a:lnTo>
                  <a:pt x="981435" y="3352800"/>
                </a:lnTo>
                <a:lnTo>
                  <a:pt x="981435" y="4838700"/>
                </a:lnTo>
                <a:lnTo>
                  <a:pt x="3115035" y="4838700"/>
                </a:lnTo>
                <a:lnTo>
                  <a:pt x="3115035" y="4889500"/>
                </a:lnTo>
                <a:lnTo>
                  <a:pt x="449399" y="4889500"/>
                </a:lnTo>
                <a:lnTo>
                  <a:pt x="449267" y="4889312"/>
                </a:lnTo>
                <a:cubicBezTo>
                  <a:pt x="324603" y="4699910"/>
                  <a:pt x="222263" y="4459784"/>
                  <a:pt x="149062" y="4135988"/>
                </a:cubicBezTo>
                <a:cubicBezTo>
                  <a:pt x="-18253" y="3395883"/>
                  <a:pt x="-18253" y="1763432"/>
                  <a:pt x="22446" y="997702"/>
                </a:cubicBezTo>
                <a:cubicBezTo>
                  <a:pt x="42795" y="614837"/>
                  <a:pt x="72188" y="313745"/>
                  <a:pt x="128148" y="76904"/>
                </a:cubicBezTo>
                <a:lnTo>
                  <a:pt x="148095" y="0"/>
                </a:lnTo>
                <a:close/>
              </a:path>
            </a:pathLst>
          </a:custGeom>
        </p:spPr>
      </p:pic>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rcRect r="71899" b="67090"/>
          <a:stretch>
            <a:fillRect/>
          </a:stretch>
        </p:blipFill>
        <p:spPr>
          <a:xfrm>
            <a:off x="0" y="5814963"/>
            <a:ext cx="1651000" cy="1289016"/>
          </a:xfrm>
          <a:custGeom>
            <a:avLst/>
            <a:gdLst>
              <a:gd name="connsiteX0" fmla="*/ 0 w 2374900"/>
              <a:gd name="connsiteY0" fmla="*/ 0 h 1854200"/>
              <a:gd name="connsiteX1" fmla="*/ 2374900 w 2374900"/>
              <a:gd name="connsiteY1" fmla="*/ 0 h 1854200"/>
              <a:gd name="connsiteX2" fmla="*/ 2374900 w 2374900"/>
              <a:gd name="connsiteY2" fmla="*/ 1854200 h 1854200"/>
              <a:gd name="connsiteX3" fmla="*/ 0 w 2374900"/>
              <a:gd name="connsiteY3" fmla="*/ 1854200 h 1854200"/>
              <a:gd name="connsiteX4" fmla="*/ 0 w 2374900"/>
              <a:gd name="connsiteY4" fmla="*/ 0 h 185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4900" h="1854200">
                <a:moveTo>
                  <a:pt x="0" y="0"/>
                </a:moveTo>
                <a:lnTo>
                  <a:pt x="2374900" y="0"/>
                </a:lnTo>
                <a:lnTo>
                  <a:pt x="2374900" y="1854200"/>
                </a:lnTo>
                <a:lnTo>
                  <a:pt x="0" y="1854200"/>
                </a:lnTo>
                <a:lnTo>
                  <a:pt x="0" y="0"/>
                </a:lnTo>
                <a:close/>
              </a:path>
            </a:pathLst>
          </a:custGeom>
        </p:spPr>
      </p:pic>
      <p:grpSp>
        <p:nvGrpSpPr>
          <p:cNvPr id="2" name="组合 1"/>
          <p:cNvGrpSpPr/>
          <p:nvPr/>
        </p:nvGrpSpPr>
        <p:grpSpPr>
          <a:xfrm>
            <a:off x="4588794" y="337591"/>
            <a:ext cx="3101950" cy="532776"/>
            <a:chOff x="4588794" y="337591"/>
            <a:chExt cx="3101950" cy="532776"/>
          </a:xfrm>
        </p:grpSpPr>
        <p:sp>
          <p:nvSpPr>
            <p:cNvPr id="37" name="圆角矩形 36"/>
            <p:cNvSpPr/>
            <p:nvPr/>
          </p:nvSpPr>
          <p:spPr>
            <a:xfrm>
              <a:off x="4588794" y="337591"/>
              <a:ext cx="3101950" cy="532776"/>
            </a:xfrm>
            <a:prstGeom prst="roundRect">
              <a:avLst>
                <a:gd name="adj" fmla="val 50000"/>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61" name="椭圆 60"/>
            <p:cNvSpPr/>
            <p:nvPr/>
          </p:nvSpPr>
          <p:spPr>
            <a:xfrm>
              <a:off x="4720101"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2" name="椭圆 61"/>
            <p:cNvSpPr/>
            <p:nvPr/>
          </p:nvSpPr>
          <p:spPr>
            <a:xfrm>
              <a:off x="7449187"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
        <p:nvSpPr>
          <p:cNvPr id="60" name="文本框 59"/>
          <p:cNvSpPr txBox="1"/>
          <p:nvPr/>
        </p:nvSpPr>
        <p:spPr>
          <a:xfrm>
            <a:off x="4874121" y="269931"/>
            <a:ext cx="2531297" cy="557845"/>
          </a:xfrm>
          <a:prstGeom prst="rect">
            <a:avLst/>
          </a:prstGeom>
          <a:noFill/>
        </p:spPr>
        <p:txBody>
          <a:bodyPr wrap="square" rtlCol="0">
            <a:spAutoFit/>
          </a:bodyPr>
          <a:lstStyle/>
          <a:p>
            <a:pPr algn="ctr">
              <a:lnSpc>
                <a:spcPct val="150000"/>
              </a:lnSpc>
            </a:pPr>
            <a:r>
              <a:rPr lang="zh-CN" altLang="en-US" sz="22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rPr>
              <a:t>毒品的相关常识</a:t>
            </a:r>
            <a:endParaRPr lang="zh-CN" altLang="en-US" sz="2200" dirty="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nvGrpSpPr>
          <p:cNvPr id="7" name="组合 6"/>
          <p:cNvGrpSpPr/>
          <p:nvPr/>
        </p:nvGrpSpPr>
        <p:grpSpPr>
          <a:xfrm>
            <a:off x="383432" y="1888958"/>
            <a:ext cx="4237111" cy="3707565"/>
            <a:chOff x="255972" y="1677804"/>
            <a:chExt cx="4816063" cy="4214161"/>
          </a:xfrm>
        </p:grpSpPr>
        <p:sp>
          <p:nvSpPr>
            <p:cNvPr id="5" name="椭圆 4"/>
            <p:cNvSpPr/>
            <p:nvPr/>
          </p:nvSpPr>
          <p:spPr>
            <a:xfrm>
              <a:off x="380465" y="4438550"/>
              <a:ext cx="4208329" cy="1453415"/>
            </a:xfrm>
            <a:prstGeom prst="ellipse">
              <a:avLst/>
            </a:prstGeom>
            <a:gradFill>
              <a:gsLst>
                <a:gs pos="0">
                  <a:srgbClr val="115EAB"/>
                </a:gs>
                <a:gs pos="100000">
                  <a:srgbClr val="89C1F7"/>
                </a:gs>
              </a:gsLst>
              <a:lin ang="16200000" scaled="1"/>
            </a:gra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5972" y="1677804"/>
              <a:ext cx="4816063" cy="3846696"/>
            </a:xfrm>
            <a:prstGeom prst="rect">
              <a:avLst/>
            </a:prstGeom>
          </p:spPr>
        </p:pic>
      </p:grpSp>
      <p:sp>
        <p:nvSpPr>
          <p:cNvPr id="4" name="矩形 3"/>
          <p:cNvSpPr/>
          <p:nvPr/>
        </p:nvSpPr>
        <p:spPr>
          <a:xfrm>
            <a:off x="4588794" y="2395663"/>
            <a:ext cx="6948275" cy="3139321"/>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当前，毒品祸害正像瘟疫一样在世界</a:t>
            </a:r>
            <a:r>
              <a:rPr lang="zh-CN" altLang="en-US" sz="2000" dirty="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各国泛滥</a:t>
            </a: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。吸毒不仅摧残了吸毒者本人的身心健康，耗费巨额资财，而且还会导致家庭破裂、违法犯罪、治安混乱等一系列严重的社会问题</a:t>
            </a:r>
            <a:r>
              <a:rPr lang="zh-CN" altLang="en-US"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a:t>
            </a:r>
            <a:endParaRPr lang="en-US" altLang="zh-CN"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a:p>
            <a:pPr>
              <a:lnSpc>
                <a:spcPct val="150000"/>
              </a:lnSpc>
            </a:pPr>
            <a:r>
              <a:rPr lang="zh-CN" altLang="en-US"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据</a:t>
            </a: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公安部禁毒局最近通报的数字表明，截至</a:t>
            </a:r>
            <a:r>
              <a:rPr lang="en-US" altLang="zh-CN"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2002</a:t>
            </a: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年底，全国公安机关登记在册的吸毒人数达</a:t>
            </a:r>
            <a:r>
              <a:rPr lang="en-US" altLang="zh-CN" sz="2000" dirty="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100</a:t>
            </a:r>
            <a:r>
              <a:rPr lang="zh-CN" altLang="en-US" sz="2000" dirty="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万</a:t>
            </a: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余人，同比上年增长了</a:t>
            </a:r>
            <a:r>
              <a:rPr lang="en-US" altLang="zh-CN"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11%</a:t>
            </a: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，其中青少年已占总数的</a:t>
            </a:r>
            <a:r>
              <a:rPr lang="en-US" altLang="zh-CN"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74</a:t>
            </a: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％，无业人员占</a:t>
            </a:r>
            <a:r>
              <a:rPr lang="en-US" altLang="zh-CN" sz="2000" dirty="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53</a:t>
            </a:r>
            <a:r>
              <a:rPr lang="zh-CN" altLang="en-US" sz="2000" dirty="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a:t>
            </a: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a:t>
            </a:r>
            <a:r>
              <a:rPr lang="en-US" altLang="zh-CN"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17</a:t>
            </a: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岁</a:t>
            </a:r>
            <a:r>
              <a:rPr lang="en-US" altLang="zh-CN"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—35</a:t>
            </a: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岁的吸毒人员约</a:t>
            </a:r>
            <a:r>
              <a:rPr lang="en-US" altLang="zh-CN"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53</a:t>
            </a: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万人</a:t>
            </a:r>
            <a:r>
              <a:rPr lang="en-US" altLang="zh-CN"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a:t>
            </a:r>
            <a:r>
              <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占吸毒人员总数的</a:t>
            </a:r>
            <a:r>
              <a:rPr lang="en-US" altLang="zh-CN"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78%</a:t>
            </a:r>
            <a:r>
              <a:rPr lang="zh-CN" altLang="en-US"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a:t>
            </a:r>
            <a:endParaRPr lang="zh-CN" altLang="en-US"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63" name="文本框 62"/>
          <p:cNvSpPr txBox="1"/>
          <p:nvPr/>
        </p:nvSpPr>
        <p:spPr>
          <a:xfrm>
            <a:off x="4265954" y="1766812"/>
            <a:ext cx="1216333" cy="523220"/>
          </a:xfrm>
          <a:prstGeom prst="rect">
            <a:avLst/>
          </a:prstGeom>
          <a:noFill/>
        </p:spPr>
        <p:txBody>
          <a:bodyPr wrap="square" rtlCol="0">
            <a:spAutoFit/>
          </a:bodyPr>
          <a:lstStyle/>
          <a:p>
            <a:r>
              <a:rPr lang="zh-CN" altLang="en-US" sz="2800" dirty="0" smtClean="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前言：</a:t>
            </a:r>
            <a:endParaRPr lang="zh-CN" altLang="en-US" sz="2800" dirty="0">
              <a:ln w="6350">
                <a:solidFill>
                  <a:srgbClr val="9C2B28"/>
                </a:solidFill>
              </a:ln>
              <a:gradFill flip="none" rotWithShape="1">
                <a:gsLst>
                  <a:gs pos="0">
                    <a:srgbClr val="CC3A36"/>
                  </a:gs>
                  <a:gs pos="100000">
                    <a:srgbClr val="E27774"/>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endParaRPr>
          </a:p>
        </p:txBody>
      </p:sp>
      <p:grpSp>
        <p:nvGrpSpPr>
          <p:cNvPr id="64" name="组合 63"/>
          <p:cNvGrpSpPr/>
          <p:nvPr/>
        </p:nvGrpSpPr>
        <p:grpSpPr>
          <a:xfrm>
            <a:off x="11537068" y="6580300"/>
            <a:ext cx="413475" cy="80964"/>
            <a:chOff x="2002055" y="-847023"/>
            <a:chExt cx="884787" cy="173254"/>
          </a:xfrm>
        </p:grpSpPr>
        <p:sp>
          <p:nvSpPr>
            <p:cNvPr id="65" name="椭圆 64"/>
            <p:cNvSpPr/>
            <p:nvPr/>
          </p:nvSpPr>
          <p:spPr>
            <a:xfrm>
              <a:off x="2002055"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6" name="椭圆 65"/>
            <p:cNvSpPr/>
            <p:nvPr/>
          </p:nvSpPr>
          <p:spPr>
            <a:xfrm>
              <a:off x="2239233"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7" name="椭圆 66"/>
            <p:cNvSpPr/>
            <p:nvPr/>
          </p:nvSpPr>
          <p:spPr>
            <a:xfrm>
              <a:off x="2476411"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8" name="椭圆 67"/>
            <p:cNvSpPr/>
            <p:nvPr/>
          </p:nvSpPr>
          <p:spPr>
            <a:xfrm>
              <a:off x="2713588"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cxnSp>
        <p:nvCxnSpPr>
          <p:cNvPr id="13" name="直接箭头连接符 12"/>
          <p:cNvCxnSpPr/>
          <p:nvPr/>
        </p:nvCxnSpPr>
        <p:spPr>
          <a:xfrm>
            <a:off x="8085221" y="5384992"/>
            <a:ext cx="3234088" cy="0"/>
          </a:xfrm>
          <a:prstGeom prst="straightConnector1">
            <a:avLst/>
          </a:prstGeom>
          <a:ln w="19050">
            <a:solidFill>
              <a:srgbClr val="115EAB"/>
            </a:solidFill>
            <a:prstDash val="dash"/>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1" y="4191000"/>
            <a:ext cx="2364493" cy="2667000"/>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rcRect l="7255"/>
          <a:stretch>
            <a:fillRect/>
          </a:stretch>
        </p:blipFill>
        <p:spPr>
          <a:xfrm>
            <a:off x="9141952" y="-8021"/>
            <a:ext cx="3050047" cy="2192421"/>
          </a:xfrm>
          <a:custGeom>
            <a:avLst/>
            <a:gdLst>
              <a:gd name="connsiteX0" fmla="*/ 0 w 6141940"/>
              <a:gd name="connsiteY0" fmla="*/ 0 h 4414921"/>
              <a:gd name="connsiteX1" fmla="*/ 6141940 w 6141940"/>
              <a:gd name="connsiteY1" fmla="*/ 0 h 4414921"/>
              <a:gd name="connsiteX2" fmla="*/ 6141940 w 6141940"/>
              <a:gd name="connsiteY2" fmla="*/ 2649621 h 4414921"/>
              <a:gd name="connsiteX3" fmla="*/ 3551140 w 6141940"/>
              <a:gd name="connsiteY3" fmla="*/ 2649621 h 4414921"/>
              <a:gd name="connsiteX4" fmla="*/ 3551140 w 6141940"/>
              <a:gd name="connsiteY4" fmla="*/ 4414921 h 4414921"/>
              <a:gd name="connsiteX5" fmla="*/ 3420130 w 6141940"/>
              <a:gd name="connsiteY5" fmla="*/ 4414921 h 4414921"/>
              <a:gd name="connsiteX6" fmla="*/ 3424372 w 6141940"/>
              <a:gd name="connsiteY6" fmla="*/ 4387552 h 4414921"/>
              <a:gd name="connsiteX7" fmla="*/ 3120436 w 6141940"/>
              <a:gd name="connsiteY7" fmla="*/ 3189987 h 4414921"/>
              <a:gd name="connsiteX8" fmla="*/ 1234037 w 6141940"/>
              <a:gd name="connsiteY8" fmla="*/ 1336253 h 4414921"/>
              <a:gd name="connsiteX9" fmla="*/ 39726 w 6141940"/>
              <a:gd name="connsiteY9" fmla="*/ 45137 h 4414921"/>
              <a:gd name="connsiteX10" fmla="*/ 0 w 6141940"/>
              <a:gd name="connsiteY10" fmla="*/ 0 h 4414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41940" h="4414921">
                <a:moveTo>
                  <a:pt x="0" y="0"/>
                </a:moveTo>
                <a:lnTo>
                  <a:pt x="6141940" y="0"/>
                </a:lnTo>
                <a:lnTo>
                  <a:pt x="6141940" y="2649621"/>
                </a:lnTo>
                <a:lnTo>
                  <a:pt x="3551140" y="2649621"/>
                </a:lnTo>
                <a:lnTo>
                  <a:pt x="3551140" y="4414921"/>
                </a:lnTo>
                <a:lnTo>
                  <a:pt x="3420130" y="4414921"/>
                </a:lnTo>
                <a:lnTo>
                  <a:pt x="3424372" y="4387552"/>
                </a:lnTo>
                <a:cubicBezTo>
                  <a:pt x="3463162" y="4063773"/>
                  <a:pt x="3384818" y="3605443"/>
                  <a:pt x="3120436" y="3189987"/>
                </a:cubicBezTo>
                <a:cubicBezTo>
                  <a:pt x="2767926" y="2636045"/>
                  <a:pt x="1777091" y="1894278"/>
                  <a:pt x="1234037" y="1336253"/>
                </a:cubicBezTo>
                <a:cubicBezTo>
                  <a:pt x="792805" y="882857"/>
                  <a:pt x="336300" y="380942"/>
                  <a:pt x="39726" y="45137"/>
                </a:cubicBezTo>
                <a:lnTo>
                  <a:pt x="0" y="0"/>
                </a:lnTo>
                <a:close/>
              </a:path>
            </a:pathLst>
          </a:custGeom>
        </p:spPr>
      </p:pic>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rcRect l="57528"/>
          <a:stretch>
            <a:fillRect/>
          </a:stretch>
        </p:blipFill>
        <p:spPr>
          <a:xfrm>
            <a:off x="10401300" y="0"/>
            <a:ext cx="1790700" cy="2810764"/>
          </a:xfrm>
          <a:custGeom>
            <a:avLst/>
            <a:gdLst>
              <a:gd name="connsiteX0" fmla="*/ 148095 w 3115035"/>
              <a:gd name="connsiteY0" fmla="*/ 0 h 4889500"/>
              <a:gd name="connsiteX1" fmla="*/ 3115035 w 3115035"/>
              <a:gd name="connsiteY1" fmla="*/ 0 h 4889500"/>
              <a:gd name="connsiteX2" fmla="*/ 3115035 w 3115035"/>
              <a:gd name="connsiteY2" fmla="*/ 3352800 h 4889500"/>
              <a:gd name="connsiteX3" fmla="*/ 981435 w 3115035"/>
              <a:gd name="connsiteY3" fmla="*/ 3352800 h 4889500"/>
              <a:gd name="connsiteX4" fmla="*/ 981435 w 3115035"/>
              <a:gd name="connsiteY4" fmla="*/ 4838700 h 4889500"/>
              <a:gd name="connsiteX5" fmla="*/ 3115035 w 3115035"/>
              <a:gd name="connsiteY5" fmla="*/ 4838700 h 4889500"/>
              <a:gd name="connsiteX6" fmla="*/ 3115035 w 3115035"/>
              <a:gd name="connsiteY6" fmla="*/ 4889500 h 4889500"/>
              <a:gd name="connsiteX7" fmla="*/ 449399 w 3115035"/>
              <a:gd name="connsiteY7" fmla="*/ 4889500 h 4889500"/>
              <a:gd name="connsiteX8" fmla="*/ 449267 w 3115035"/>
              <a:gd name="connsiteY8" fmla="*/ 4889312 h 4889500"/>
              <a:gd name="connsiteX9" fmla="*/ 149062 w 3115035"/>
              <a:gd name="connsiteY9" fmla="*/ 4135988 h 4889500"/>
              <a:gd name="connsiteX10" fmla="*/ 22446 w 3115035"/>
              <a:gd name="connsiteY10" fmla="*/ 997702 h 4889500"/>
              <a:gd name="connsiteX11" fmla="*/ 128148 w 3115035"/>
              <a:gd name="connsiteY11" fmla="*/ 76904 h 4889500"/>
              <a:gd name="connsiteX12" fmla="*/ 148095 w 3115035"/>
              <a:gd name="connsiteY12" fmla="*/ 0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035" h="4889500">
                <a:moveTo>
                  <a:pt x="148095" y="0"/>
                </a:moveTo>
                <a:lnTo>
                  <a:pt x="3115035" y="0"/>
                </a:lnTo>
                <a:lnTo>
                  <a:pt x="3115035" y="3352800"/>
                </a:lnTo>
                <a:lnTo>
                  <a:pt x="981435" y="3352800"/>
                </a:lnTo>
                <a:lnTo>
                  <a:pt x="981435" y="4838700"/>
                </a:lnTo>
                <a:lnTo>
                  <a:pt x="3115035" y="4838700"/>
                </a:lnTo>
                <a:lnTo>
                  <a:pt x="3115035" y="4889500"/>
                </a:lnTo>
                <a:lnTo>
                  <a:pt x="449399" y="4889500"/>
                </a:lnTo>
                <a:lnTo>
                  <a:pt x="449267" y="4889312"/>
                </a:lnTo>
                <a:cubicBezTo>
                  <a:pt x="324603" y="4699910"/>
                  <a:pt x="222263" y="4459784"/>
                  <a:pt x="149062" y="4135988"/>
                </a:cubicBezTo>
                <a:cubicBezTo>
                  <a:pt x="-18253" y="3395883"/>
                  <a:pt x="-18253" y="1763432"/>
                  <a:pt x="22446" y="997702"/>
                </a:cubicBezTo>
                <a:cubicBezTo>
                  <a:pt x="42795" y="614837"/>
                  <a:pt x="72188" y="313745"/>
                  <a:pt x="128148" y="76904"/>
                </a:cubicBezTo>
                <a:lnTo>
                  <a:pt x="148095" y="0"/>
                </a:lnTo>
                <a:close/>
              </a:path>
            </a:pathLst>
          </a:custGeom>
        </p:spPr>
      </p:pic>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rcRect r="71899" b="67090"/>
          <a:stretch>
            <a:fillRect/>
          </a:stretch>
        </p:blipFill>
        <p:spPr>
          <a:xfrm>
            <a:off x="0" y="5814963"/>
            <a:ext cx="1651000" cy="1289016"/>
          </a:xfrm>
          <a:custGeom>
            <a:avLst/>
            <a:gdLst>
              <a:gd name="connsiteX0" fmla="*/ 0 w 2374900"/>
              <a:gd name="connsiteY0" fmla="*/ 0 h 1854200"/>
              <a:gd name="connsiteX1" fmla="*/ 2374900 w 2374900"/>
              <a:gd name="connsiteY1" fmla="*/ 0 h 1854200"/>
              <a:gd name="connsiteX2" fmla="*/ 2374900 w 2374900"/>
              <a:gd name="connsiteY2" fmla="*/ 1854200 h 1854200"/>
              <a:gd name="connsiteX3" fmla="*/ 0 w 2374900"/>
              <a:gd name="connsiteY3" fmla="*/ 1854200 h 1854200"/>
              <a:gd name="connsiteX4" fmla="*/ 0 w 2374900"/>
              <a:gd name="connsiteY4" fmla="*/ 0 h 185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4900" h="1854200">
                <a:moveTo>
                  <a:pt x="0" y="0"/>
                </a:moveTo>
                <a:lnTo>
                  <a:pt x="2374900" y="0"/>
                </a:lnTo>
                <a:lnTo>
                  <a:pt x="2374900" y="1854200"/>
                </a:lnTo>
                <a:lnTo>
                  <a:pt x="0" y="1854200"/>
                </a:lnTo>
                <a:lnTo>
                  <a:pt x="0" y="0"/>
                </a:lnTo>
                <a:close/>
              </a:path>
            </a:pathLst>
          </a:custGeom>
        </p:spPr>
      </p:pic>
      <p:grpSp>
        <p:nvGrpSpPr>
          <p:cNvPr id="2" name="组合 1"/>
          <p:cNvGrpSpPr/>
          <p:nvPr/>
        </p:nvGrpSpPr>
        <p:grpSpPr>
          <a:xfrm>
            <a:off x="4588794" y="337591"/>
            <a:ext cx="3101950" cy="532776"/>
            <a:chOff x="4588794" y="337591"/>
            <a:chExt cx="3101950" cy="532776"/>
          </a:xfrm>
        </p:grpSpPr>
        <p:sp>
          <p:nvSpPr>
            <p:cNvPr id="37" name="圆角矩形 36"/>
            <p:cNvSpPr/>
            <p:nvPr/>
          </p:nvSpPr>
          <p:spPr>
            <a:xfrm>
              <a:off x="4588794" y="337591"/>
              <a:ext cx="3101950" cy="532776"/>
            </a:xfrm>
            <a:prstGeom prst="roundRect">
              <a:avLst>
                <a:gd name="adj" fmla="val 50000"/>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61" name="椭圆 60"/>
            <p:cNvSpPr/>
            <p:nvPr/>
          </p:nvSpPr>
          <p:spPr>
            <a:xfrm>
              <a:off x="4720101"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2" name="椭圆 61"/>
            <p:cNvSpPr/>
            <p:nvPr/>
          </p:nvSpPr>
          <p:spPr>
            <a:xfrm>
              <a:off x="7449187"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
        <p:nvSpPr>
          <p:cNvPr id="60" name="文本框 59"/>
          <p:cNvSpPr txBox="1"/>
          <p:nvPr/>
        </p:nvSpPr>
        <p:spPr>
          <a:xfrm>
            <a:off x="4874121" y="269931"/>
            <a:ext cx="2531297" cy="598805"/>
          </a:xfrm>
          <a:prstGeom prst="rect">
            <a:avLst/>
          </a:prstGeom>
          <a:noFill/>
        </p:spPr>
        <p:txBody>
          <a:bodyPr wrap="square" rtlCol="0">
            <a:spAutoFit/>
          </a:bodyPr>
          <a:lstStyle/>
          <a:p>
            <a:pPr algn="ctr">
              <a:lnSpc>
                <a:spcPct val="150000"/>
              </a:lnSpc>
            </a:pPr>
            <a:r>
              <a:rPr lang="zh-CN" altLang="en-US" sz="22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rPr>
              <a:t>什么是药物滥用？</a:t>
            </a:r>
            <a:endParaRPr lang="zh-CN" altLang="en-US" sz="22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nvGrpSpPr>
          <p:cNvPr id="7" name="组合 6"/>
          <p:cNvGrpSpPr/>
          <p:nvPr/>
        </p:nvGrpSpPr>
        <p:grpSpPr>
          <a:xfrm>
            <a:off x="383432" y="1888958"/>
            <a:ext cx="4237111" cy="3707565"/>
            <a:chOff x="255972" y="1677804"/>
            <a:chExt cx="4816063" cy="4214161"/>
          </a:xfrm>
        </p:grpSpPr>
        <p:sp>
          <p:nvSpPr>
            <p:cNvPr id="5" name="椭圆 4"/>
            <p:cNvSpPr/>
            <p:nvPr/>
          </p:nvSpPr>
          <p:spPr>
            <a:xfrm>
              <a:off x="380465" y="4438550"/>
              <a:ext cx="4208329" cy="1453415"/>
            </a:xfrm>
            <a:prstGeom prst="ellipse">
              <a:avLst/>
            </a:prstGeom>
            <a:gradFill>
              <a:gsLst>
                <a:gs pos="0">
                  <a:srgbClr val="115EAB"/>
                </a:gs>
                <a:gs pos="100000">
                  <a:srgbClr val="89C1F7"/>
                </a:gs>
              </a:gsLst>
              <a:lin ang="16200000" scaled="1"/>
            </a:gra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5972" y="1677804"/>
              <a:ext cx="4816063" cy="3846696"/>
            </a:xfrm>
            <a:prstGeom prst="rect">
              <a:avLst/>
            </a:prstGeom>
          </p:spPr>
        </p:pic>
      </p:grpSp>
      <p:sp>
        <p:nvSpPr>
          <p:cNvPr id="4" name="矩形 3"/>
          <p:cNvSpPr/>
          <p:nvPr/>
        </p:nvSpPr>
        <p:spPr>
          <a:xfrm>
            <a:off x="4588794" y="2395663"/>
            <a:ext cx="6948275" cy="1938020"/>
          </a:xfrm>
          <a:prstGeom prst="rect">
            <a:avLst/>
          </a:prstGeom>
          <a:noFill/>
        </p:spPr>
        <p:txBody>
          <a:bodyPr wrap="square" rtlCol="0">
            <a:spAutoFit/>
          </a:bodyPr>
          <a:lstStyle/>
          <a:p>
            <a:pPr>
              <a:lnSpc>
                <a:spcPct val="150000"/>
              </a:lnSpc>
            </a:pPr>
            <a:r>
              <a:rPr lang="zh-CN" altLang="en-US" sz="2000" dirty="0">
                <a:cs typeface="汉仪全唐诗简" panose="00020600040101010101" pitchFamily="18" charset="-122"/>
              </a:rPr>
              <a:t>指非医疗目的使用具有依赖特性的药物（物质），使用者对此类药物产生依赖（瘾癖），强迫和无止境地追求药物的特殊精神效应，由此带来严重的个人健康与公共卫生和社会问题。</a:t>
            </a:r>
            <a:endParaRPr lang="zh-CN" altLang="en-US" sz="2000" dirty="0">
              <a:cs typeface="汉仪全唐诗简" panose="00020600040101010101" pitchFamily="18" charset="-122"/>
            </a:endParaRPr>
          </a:p>
        </p:txBody>
      </p:sp>
      <p:sp>
        <p:nvSpPr>
          <p:cNvPr id="63" name="文本框 62"/>
          <p:cNvSpPr txBox="1"/>
          <p:nvPr/>
        </p:nvSpPr>
        <p:spPr>
          <a:xfrm>
            <a:off x="4265930" y="1766570"/>
            <a:ext cx="2813685" cy="521970"/>
          </a:xfrm>
          <a:prstGeom prst="rect">
            <a:avLst/>
          </a:prstGeom>
          <a:noFill/>
        </p:spPr>
        <p:txBody>
          <a:bodyPr wrap="square" rtlCol="0">
            <a:spAutoFit/>
          </a:bodyPr>
          <a:lstStyle/>
          <a:p>
            <a:r>
              <a:rPr lang="zh-CN" altLang="en-US" sz="2800" dirty="0" smtClean="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rPr>
              <a:t>药物滥用</a:t>
            </a:r>
            <a:endParaRPr lang="zh-CN" altLang="en-US" sz="2800" dirty="0" smtClean="0">
              <a:ln w="6350">
                <a:solidFill>
                  <a:srgbClr val="0F5499"/>
                </a:solidFill>
              </a:ln>
              <a:gradFill flip="none" rotWithShape="1">
                <a:gsLst>
                  <a:gs pos="0">
                    <a:srgbClr val="1366B9"/>
                  </a:gs>
                  <a:gs pos="100000">
                    <a:srgbClr val="74B3F1"/>
                  </a:gs>
                </a:gsLst>
                <a:lin ang="16200000" scaled="1"/>
                <a:tileRect/>
              </a:gradFill>
              <a:latin typeface="江西拙楷" panose="02010600040101010101" pitchFamily="2" charset="-122"/>
              <a:ea typeface="江西拙楷" panose="02010600040101010101" pitchFamily="2" charset="-122"/>
              <a:cs typeface="汉仪全唐诗简" panose="00020600040101010101" pitchFamily="18" charset="-122"/>
            </a:endParaRPr>
          </a:p>
        </p:txBody>
      </p:sp>
      <p:grpSp>
        <p:nvGrpSpPr>
          <p:cNvPr id="64" name="组合 63"/>
          <p:cNvGrpSpPr/>
          <p:nvPr/>
        </p:nvGrpSpPr>
        <p:grpSpPr>
          <a:xfrm>
            <a:off x="11537068" y="6580300"/>
            <a:ext cx="413475" cy="80964"/>
            <a:chOff x="2002055" y="-847023"/>
            <a:chExt cx="884787" cy="173254"/>
          </a:xfrm>
        </p:grpSpPr>
        <p:sp>
          <p:nvSpPr>
            <p:cNvPr id="65" name="椭圆 64"/>
            <p:cNvSpPr/>
            <p:nvPr/>
          </p:nvSpPr>
          <p:spPr>
            <a:xfrm>
              <a:off x="2002055"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6" name="椭圆 65"/>
            <p:cNvSpPr/>
            <p:nvPr/>
          </p:nvSpPr>
          <p:spPr>
            <a:xfrm>
              <a:off x="2239233"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7" name="椭圆 66"/>
            <p:cNvSpPr/>
            <p:nvPr/>
          </p:nvSpPr>
          <p:spPr>
            <a:xfrm>
              <a:off x="2476411"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8" name="椭圆 67"/>
            <p:cNvSpPr/>
            <p:nvPr/>
          </p:nvSpPr>
          <p:spPr>
            <a:xfrm>
              <a:off x="2713588"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1" y="4191000"/>
            <a:ext cx="2364493" cy="2667000"/>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rcRect l="7255"/>
          <a:stretch>
            <a:fillRect/>
          </a:stretch>
        </p:blipFill>
        <p:spPr>
          <a:xfrm>
            <a:off x="9141952" y="-8021"/>
            <a:ext cx="3050047" cy="2192421"/>
          </a:xfrm>
          <a:custGeom>
            <a:avLst/>
            <a:gdLst>
              <a:gd name="connsiteX0" fmla="*/ 0 w 6141940"/>
              <a:gd name="connsiteY0" fmla="*/ 0 h 4414921"/>
              <a:gd name="connsiteX1" fmla="*/ 6141940 w 6141940"/>
              <a:gd name="connsiteY1" fmla="*/ 0 h 4414921"/>
              <a:gd name="connsiteX2" fmla="*/ 6141940 w 6141940"/>
              <a:gd name="connsiteY2" fmla="*/ 2649621 h 4414921"/>
              <a:gd name="connsiteX3" fmla="*/ 3551140 w 6141940"/>
              <a:gd name="connsiteY3" fmla="*/ 2649621 h 4414921"/>
              <a:gd name="connsiteX4" fmla="*/ 3551140 w 6141940"/>
              <a:gd name="connsiteY4" fmla="*/ 4414921 h 4414921"/>
              <a:gd name="connsiteX5" fmla="*/ 3420130 w 6141940"/>
              <a:gd name="connsiteY5" fmla="*/ 4414921 h 4414921"/>
              <a:gd name="connsiteX6" fmla="*/ 3424372 w 6141940"/>
              <a:gd name="connsiteY6" fmla="*/ 4387552 h 4414921"/>
              <a:gd name="connsiteX7" fmla="*/ 3120436 w 6141940"/>
              <a:gd name="connsiteY7" fmla="*/ 3189987 h 4414921"/>
              <a:gd name="connsiteX8" fmla="*/ 1234037 w 6141940"/>
              <a:gd name="connsiteY8" fmla="*/ 1336253 h 4414921"/>
              <a:gd name="connsiteX9" fmla="*/ 39726 w 6141940"/>
              <a:gd name="connsiteY9" fmla="*/ 45137 h 4414921"/>
              <a:gd name="connsiteX10" fmla="*/ 0 w 6141940"/>
              <a:gd name="connsiteY10" fmla="*/ 0 h 4414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41940" h="4414921">
                <a:moveTo>
                  <a:pt x="0" y="0"/>
                </a:moveTo>
                <a:lnTo>
                  <a:pt x="6141940" y="0"/>
                </a:lnTo>
                <a:lnTo>
                  <a:pt x="6141940" y="2649621"/>
                </a:lnTo>
                <a:lnTo>
                  <a:pt x="3551140" y="2649621"/>
                </a:lnTo>
                <a:lnTo>
                  <a:pt x="3551140" y="4414921"/>
                </a:lnTo>
                <a:lnTo>
                  <a:pt x="3420130" y="4414921"/>
                </a:lnTo>
                <a:lnTo>
                  <a:pt x="3424372" y="4387552"/>
                </a:lnTo>
                <a:cubicBezTo>
                  <a:pt x="3463162" y="4063773"/>
                  <a:pt x="3384818" y="3605443"/>
                  <a:pt x="3120436" y="3189987"/>
                </a:cubicBezTo>
                <a:cubicBezTo>
                  <a:pt x="2767926" y="2636045"/>
                  <a:pt x="1777091" y="1894278"/>
                  <a:pt x="1234037" y="1336253"/>
                </a:cubicBezTo>
                <a:cubicBezTo>
                  <a:pt x="792805" y="882857"/>
                  <a:pt x="336300" y="380942"/>
                  <a:pt x="39726" y="45137"/>
                </a:cubicBezTo>
                <a:lnTo>
                  <a:pt x="0" y="0"/>
                </a:lnTo>
                <a:close/>
              </a:path>
            </a:pathLst>
          </a:custGeom>
        </p:spPr>
      </p:pic>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rcRect l="57528"/>
          <a:stretch>
            <a:fillRect/>
          </a:stretch>
        </p:blipFill>
        <p:spPr>
          <a:xfrm>
            <a:off x="10401300" y="0"/>
            <a:ext cx="1790700" cy="2810764"/>
          </a:xfrm>
          <a:custGeom>
            <a:avLst/>
            <a:gdLst>
              <a:gd name="connsiteX0" fmla="*/ 148095 w 3115035"/>
              <a:gd name="connsiteY0" fmla="*/ 0 h 4889500"/>
              <a:gd name="connsiteX1" fmla="*/ 3115035 w 3115035"/>
              <a:gd name="connsiteY1" fmla="*/ 0 h 4889500"/>
              <a:gd name="connsiteX2" fmla="*/ 3115035 w 3115035"/>
              <a:gd name="connsiteY2" fmla="*/ 3352800 h 4889500"/>
              <a:gd name="connsiteX3" fmla="*/ 981435 w 3115035"/>
              <a:gd name="connsiteY3" fmla="*/ 3352800 h 4889500"/>
              <a:gd name="connsiteX4" fmla="*/ 981435 w 3115035"/>
              <a:gd name="connsiteY4" fmla="*/ 4838700 h 4889500"/>
              <a:gd name="connsiteX5" fmla="*/ 3115035 w 3115035"/>
              <a:gd name="connsiteY5" fmla="*/ 4838700 h 4889500"/>
              <a:gd name="connsiteX6" fmla="*/ 3115035 w 3115035"/>
              <a:gd name="connsiteY6" fmla="*/ 4889500 h 4889500"/>
              <a:gd name="connsiteX7" fmla="*/ 449399 w 3115035"/>
              <a:gd name="connsiteY7" fmla="*/ 4889500 h 4889500"/>
              <a:gd name="connsiteX8" fmla="*/ 449267 w 3115035"/>
              <a:gd name="connsiteY8" fmla="*/ 4889312 h 4889500"/>
              <a:gd name="connsiteX9" fmla="*/ 149062 w 3115035"/>
              <a:gd name="connsiteY9" fmla="*/ 4135988 h 4889500"/>
              <a:gd name="connsiteX10" fmla="*/ 22446 w 3115035"/>
              <a:gd name="connsiteY10" fmla="*/ 997702 h 4889500"/>
              <a:gd name="connsiteX11" fmla="*/ 128148 w 3115035"/>
              <a:gd name="connsiteY11" fmla="*/ 76904 h 4889500"/>
              <a:gd name="connsiteX12" fmla="*/ 148095 w 3115035"/>
              <a:gd name="connsiteY12" fmla="*/ 0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035" h="4889500">
                <a:moveTo>
                  <a:pt x="148095" y="0"/>
                </a:moveTo>
                <a:lnTo>
                  <a:pt x="3115035" y="0"/>
                </a:lnTo>
                <a:lnTo>
                  <a:pt x="3115035" y="3352800"/>
                </a:lnTo>
                <a:lnTo>
                  <a:pt x="981435" y="3352800"/>
                </a:lnTo>
                <a:lnTo>
                  <a:pt x="981435" y="4838700"/>
                </a:lnTo>
                <a:lnTo>
                  <a:pt x="3115035" y="4838700"/>
                </a:lnTo>
                <a:lnTo>
                  <a:pt x="3115035" y="4889500"/>
                </a:lnTo>
                <a:lnTo>
                  <a:pt x="449399" y="4889500"/>
                </a:lnTo>
                <a:lnTo>
                  <a:pt x="449267" y="4889312"/>
                </a:lnTo>
                <a:cubicBezTo>
                  <a:pt x="324603" y="4699910"/>
                  <a:pt x="222263" y="4459784"/>
                  <a:pt x="149062" y="4135988"/>
                </a:cubicBezTo>
                <a:cubicBezTo>
                  <a:pt x="-18253" y="3395883"/>
                  <a:pt x="-18253" y="1763432"/>
                  <a:pt x="22446" y="997702"/>
                </a:cubicBezTo>
                <a:cubicBezTo>
                  <a:pt x="42795" y="614837"/>
                  <a:pt x="72188" y="313745"/>
                  <a:pt x="128148" y="76904"/>
                </a:cubicBezTo>
                <a:lnTo>
                  <a:pt x="148095" y="0"/>
                </a:lnTo>
                <a:close/>
              </a:path>
            </a:pathLst>
          </a:custGeom>
        </p:spPr>
      </p:pic>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rcRect r="71899" b="67090"/>
          <a:stretch>
            <a:fillRect/>
          </a:stretch>
        </p:blipFill>
        <p:spPr>
          <a:xfrm>
            <a:off x="0" y="5814963"/>
            <a:ext cx="1651000" cy="1289016"/>
          </a:xfrm>
          <a:custGeom>
            <a:avLst/>
            <a:gdLst>
              <a:gd name="connsiteX0" fmla="*/ 0 w 2374900"/>
              <a:gd name="connsiteY0" fmla="*/ 0 h 1854200"/>
              <a:gd name="connsiteX1" fmla="*/ 2374900 w 2374900"/>
              <a:gd name="connsiteY1" fmla="*/ 0 h 1854200"/>
              <a:gd name="connsiteX2" fmla="*/ 2374900 w 2374900"/>
              <a:gd name="connsiteY2" fmla="*/ 1854200 h 1854200"/>
              <a:gd name="connsiteX3" fmla="*/ 0 w 2374900"/>
              <a:gd name="connsiteY3" fmla="*/ 1854200 h 1854200"/>
              <a:gd name="connsiteX4" fmla="*/ 0 w 2374900"/>
              <a:gd name="connsiteY4" fmla="*/ 0 h 185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4900" h="1854200">
                <a:moveTo>
                  <a:pt x="0" y="0"/>
                </a:moveTo>
                <a:lnTo>
                  <a:pt x="2374900" y="0"/>
                </a:lnTo>
                <a:lnTo>
                  <a:pt x="2374900" y="1854200"/>
                </a:lnTo>
                <a:lnTo>
                  <a:pt x="0" y="1854200"/>
                </a:lnTo>
                <a:lnTo>
                  <a:pt x="0" y="0"/>
                </a:lnTo>
                <a:close/>
              </a:path>
            </a:pathLst>
          </a:custGeom>
        </p:spPr>
      </p:pic>
      <p:grpSp>
        <p:nvGrpSpPr>
          <p:cNvPr id="2" name="组合 1"/>
          <p:cNvGrpSpPr/>
          <p:nvPr/>
        </p:nvGrpSpPr>
        <p:grpSpPr>
          <a:xfrm>
            <a:off x="4588794" y="337591"/>
            <a:ext cx="3101950" cy="532776"/>
            <a:chOff x="4588794" y="337591"/>
            <a:chExt cx="3101950" cy="532776"/>
          </a:xfrm>
        </p:grpSpPr>
        <p:sp>
          <p:nvSpPr>
            <p:cNvPr id="37" name="圆角矩形 36"/>
            <p:cNvSpPr/>
            <p:nvPr/>
          </p:nvSpPr>
          <p:spPr>
            <a:xfrm>
              <a:off x="4588794" y="337591"/>
              <a:ext cx="3101950" cy="532776"/>
            </a:xfrm>
            <a:prstGeom prst="roundRect">
              <a:avLst>
                <a:gd name="adj" fmla="val 50000"/>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61" name="椭圆 60"/>
            <p:cNvSpPr/>
            <p:nvPr/>
          </p:nvSpPr>
          <p:spPr>
            <a:xfrm>
              <a:off x="4720101"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2" name="椭圆 61"/>
            <p:cNvSpPr/>
            <p:nvPr/>
          </p:nvSpPr>
          <p:spPr>
            <a:xfrm>
              <a:off x="7449187"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
        <p:nvSpPr>
          <p:cNvPr id="60" name="文本框 59"/>
          <p:cNvSpPr txBox="1"/>
          <p:nvPr/>
        </p:nvSpPr>
        <p:spPr>
          <a:xfrm>
            <a:off x="4874121" y="269931"/>
            <a:ext cx="2531297" cy="598805"/>
          </a:xfrm>
          <a:prstGeom prst="rect">
            <a:avLst/>
          </a:prstGeom>
          <a:noFill/>
        </p:spPr>
        <p:txBody>
          <a:bodyPr wrap="square" rtlCol="0">
            <a:spAutoFit/>
          </a:bodyPr>
          <a:lstStyle/>
          <a:p>
            <a:pPr algn="ctr">
              <a:lnSpc>
                <a:spcPct val="150000"/>
              </a:lnSpc>
            </a:pPr>
            <a:r>
              <a:rPr lang="zh-CN" altLang="en-US" sz="22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rPr>
              <a:t>什么是毒品？</a:t>
            </a:r>
            <a:endParaRPr lang="zh-CN" altLang="en-US" sz="22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nvGrpSpPr>
          <p:cNvPr id="64" name="组合 63"/>
          <p:cNvGrpSpPr/>
          <p:nvPr/>
        </p:nvGrpSpPr>
        <p:grpSpPr>
          <a:xfrm>
            <a:off x="11537068" y="6580300"/>
            <a:ext cx="413475" cy="80964"/>
            <a:chOff x="2002055" y="-847023"/>
            <a:chExt cx="884787" cy="173254"/>
          </a:xfrm>
        </p:grpSpPr>
        <p:sp>
          <p:nvSpPr>
            <p:cNvPr id="65" name="椭圆 64"/>
            <p:cNvSpPr/>
            <p:nvPr/>
          </p:nvSpPr>
          <p:spPr>
            <a:xfrm>
              <a:off x="2002055"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6" name="椭圆 65"/>
            <p:cNvSpPr/>
            <p:nvPr/>
          </p:nvSpPr>
          <p:spPr>
            <a:xfrm>
              <a:off x="2239233"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7" name="椭圆 66"/>
            <p:cNvSpPr/>
            <p:nvPr/>
          </p:nvSpPr>
          <p:spPr>
            <a:xfrm>
              <a:off x="2476411"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8" name="椭圆 67"/>
            <p:cNvSpPr/>
            <p:nvPr/>
          </p:nvSpPr>
          <p:spPr>
            <a:xfrm>
              <a:off x="2713588"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
        <p:nvSpPr>
          <p:cNvPr id="3" name="矩形 2"/>
          <p:cNvSpPr/>
          <p:nvPr/>
        </p:nvSpPr>
        <p:spPr>
          <a:xfrm>
            <a:off x="1301115" y="1478280"/>
            <a:ext cx="9516110" cy="3322955"/>
          </a:xfrm>
          <a:prstGeom prst="rect">
            <a:avLst/>
          </a:prstGeom>
          <a:noFill/>
        </p:spPr>
        <p:txBody>
          <a:bodyPr wrap="square" rtlCol="0">
            <a:spAutoFit/>
          </a:bodyPr>
          <a:p>
            <a:pPr>
              <a:lnSpc>
                <a:spcPct val="150000"/>
              </a:lnSpc>
            </a:pPr>
            <a:r>
              <a:rPr lang="zh-CN" altLang="en-US" sz="2000" dirty="0">
                <a:cs typeface="汉仪全唐诗简" panose="00020600040101010101" pitchFamily="18" charset="-122"/>
              </a:rPr>
              <a:t>《中华人民共和国刑法》对毒品的定义是指鸦片、海洛因、甲基苯丙胺（冰毒）、吗啡、大麻、可卡因以及国家规定管制的其他能够使人形成瘾癖的麻醉药品和精神药品。</a:t>
            </a:r>
            <a:endParaRPr lang="zh-CN" altLang="en-US" sz="2000" dirty="0">
              <a:cs typeface="汉仪全唐诗简" panose="00020600040101010101" pitchFamily="18" charset="-122"/>
            </a:endParaRPr>
          </a:p>
          <a:p>
            <a:pPr>
              <a:lnSpc>
                <a:spcPct val="150000"/>
              </a:lnSpc>
            </a:pPr>
            <a:endParaRPr lang="zh-CN" altLang="en-US" sz="2000" dirty="0">
              <a:cs typeface="汉仪全唐诗简" panose="00020600040101010101" pitchFamily="18" charset="-122"/>
            </a:endParaRPr>
          </a:p>
          <a:p>
            <a:pPr>
              <a:lnSpc>
                <a:spcPct val="150000"/>
              </a:lnSpc>
            </a:pPr>
            <a:r>
              <a:rPr lang="zh-CN" altLang="en-US" sz="2000" dirty="0">
                <a:cs typeface="汉仪全唐诗简" panose="00020600040101010101" pitchFamily="18" charset="-122"/>
              </a:rPr>
              <a:t>药物滥用不仅会导致身体健康问题，如肝脏疾病、心脏病、精神疾病等，还会影响心理健康，引发焦虑、抑郁等心理问题。毒品更是对青少年的身心健康造成毁灭性的打击，导致人格扭曲、家庭破裂，甚至走上违法犯罪的道路。</a:t>
            </a:r>
            <a:endParaRPr lang="zh-CN" altLang="en-US" sz="2000" dirty="0">
              <a:cs typeface="汉仪全唐诗简" panose="00020600040101010101" pitchFamily="18"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1" y="4191000"/>
            <a:ext cx="2364493" cy="2667000"/>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rcRect l="7255"/>
          <a:stretch>
            <a:fillRect/>
          </a:stretch>
        </p:blipFill>
        <p:spPr>
          <a:xfrm>
            <a:off x="9141952" y="-8021"/>
            <a:ext cx="3050047" cy="2192421"/>
          </a:xfrm>
          <a:custGeom>
            <a:avLst/>
            <a:gdLst>
              <a:gd name="connsiteX0" fmla="*/ 0 w 6141940"/>
              <a:gd name="connsiteY0" fmla="*/ 0 h 4414921"/>
              <a:gd name="connsiteX1" fmla="*/ 6141940 w 6141940"/>
              <a:gd name="connsiteY1" fmla="*/ 0 h 4414921"/>
              <a:gd name="connsiteX2" fmla="*/ 6141940 w 6141940"/>
              <a:gd name="connsiteY2" fmla="*/ 2649621 h 4414921"/>
              <a:gd name="connsiteX3" fmla="*/ 3551140 w 6141940"/>
              <a:gd name="connsiteY3" fmla="*/ 2649621 h 4414921"/>
              <a:gd name="connsiteX4" fmla="*/ 3551140 w 6141940"/>
              <a:gd name="connsiteY4" fmla="*/ 4414921 h 4414921"/>
              <a:gd name="connsiteX5" fmla="*/ 3420130 w 6141940"/>
              <a:gd name="connsiteY5" fmla="*/ 4414921 h 4414921"/>
              <a:gd name="connsiteX6" fmla="*/ 3424372 w 6141940"/>
              <a:gd name="connsiteY6" fmla="*/ 4387552 h 4414921"/>
              <a:gd name="connsiteX7" fmla="*/ 3120436 w 6141940"/>
              <a:gd name="connsiteY7" fmla="*/ 3189987 h 4414921"/>
              <a:gd name="connsiteX8" fmla="*/ 1234037 w 6141940"/>
              <a:gd name="connsiteY8" fmla="*/ 1336253 h 4414921"/>
              <a:gd name="connsiteX9" fmla="*/ 39726 w 6141940"/>
              <a:gd name="connsiteY9" fmla="*/ 45137 h 4414921"/>
              <a:gd name="connsiteX10" fmla="*/ 0 w 6141940"/>
              <a:gd name="connsiteY10" fmla="*/ 0 h 4414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41940" h="4414921">
                <a:moveTo>
                  <a:pt x="0" y="0"/>
                </a:moveTo>
                <a:lnTo>
                  <a:pt x="6141940" y="0"/>
                </a:lnTo>
                <a:lnTo>
                  <a:pt x="6141940" y="2649621"/>
                </a:lnTo>
                <a:lnTo>
                  <a:pt x="3551140" y="2649621"/>
                </a:lnTo>
                <a:lnTo>
                  <a:pt x="3551140" y="4414921"/>
                </a:lnTo>
                <a:lnTo>
                  <a:pt x="3420130" y="4414921"/>
                </a:lnTo>
                <a:lnTo>
                  <a:pt x="3424372" y="4387552"/>
                </a:lnTo>
                <a:cubicBezTo>
                  <a:pt x="3463162" y="4063773"/>
                  <a:pt x="3384818" y="3605443"/>
                  <a:pt x="3120436" y="3189987"/>
                </a:cubicBezTo>
                <a:cubicBezTo>
                  <a:pt x="2767926" y="2636045"/>
                  <a:pt x="1777091" y="1894278"/>
                  <a:pt x="1234037" y="1336253"/>
                </a:cubicBezTo>
                <a:cubicBezTo>
                  <a:pt x="792805" y="882857"/>
                  <a:pt x="336300" y="380942"/>
                  <a:pt x="39726" y="45137"/>
                </a:cubicBezTo>
                <a:lnTo>
                  <a:pt x="0" y="0"/>
                </a:lnTo>
                <a:close/>
              </a:path>
            </a:pathLst>
          </a:custGeom>
        </p:spPr>
      </p:pic>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rcRect l="57528"/>
          <a:stretch>
            <a:fillRect/>
          </a:stretch>
        </p:blipFill>
        <p:spPr>
          <a:xfrm>
            <a:off x="10401300" y="0"/>
            <a:ext cx="1790700" cy="2810764"/>
          </a:xfrm>
          <a:custGeom>
            <a:avLst/>
            <a:gdLst>
              <a:gd name="connsiteX0" fmla="*/ 148095 w 3115035"/>
              <a:gd name="connsiteY0" fmla="*/ 0 h 4889500"/>
              <a:gd name="connsiteX1" fmla="*/ 3115035 w 3115035"/>
              <a:gd name="connsiteY1" fmla="*/ 0 h 4889500"/>
              <a:gd name="connsiteX2" fmla="*/ 3115035 w 3115035"/>
              <a:gd name="connsiteY2" fmla="*/ 3352800 h 4889500"/>
              <a:gd name="connsiteX3" fmla="*/ 981435 w 3115035"/>
              <a:gd name="connsiteY3" fmla="*/ 3352800 h 4889500"/>
              <a:gd name="connsiteX4" fmla="*/ 981435 w 3115035"/>
              <a:gd name="connsiteY4" fmla="*/ 4838700 h 4889500"/>
              <a:gd name="connsiteX5" fmla="*/ 3115035 w 3115035"/>
              <a:gd name="connsiteY5" fmla="*/ 4838700 h 4889500"/>
              <a:gd name="connsiteX6" fmla="*/ 3115035 w 3115035"/>
              <a:gd name="connsiteY6" fmla="*/ 4889500 h 4889500"/>
              <a:gd name="connsiteX7" fmla="*/ 449399 w 3115035"/>
              <a:gd name="connsiteY7" fmla="*/ 4889500 h 4889500"/>
              <a:gd name="connsiteX8" fmla="*/ 449267 w 3115035"/>
              <a:gd name="connsiteY8" fmla="*/ 4889312 h 4889500"/>
              <a:gd name="connsiteX9" fmla="*/ 149062 w 3115035"/>
              <a:gd name="connsiteY9" fmla="*/ 4135988 h 4889500"/>
              <a:gd name="connsiteX10" fmla="*/ 22446 w 3115035"/>
              <a:gd name="connsiteY10" fmla="*/ 997702 h 4889500"/>
              <a:gd name="connsiteX11" fmla="*/ 128148 w 3115035"/>
              <a:gd name="connsiteY11" fmla="*/ 76904 h 4889500"/>
              <a:gd name="connsiteX12" fmla="*/ 148095 w 3115035"/>
              <a:gd name="connsiteY12" fmla="*/ 0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035" h="4889500">
                <a:moveTo>
                  <a:pt x="148095" y="0"/>
                </a:moveTo>
                <a:lnTo>
                  <a:pt x="3115035" y="0"/>
                </a:lnTo>
                <a:lnTo>
                  <a:pt x="3115035" y="3352800"/>
                </a:lnTo>
                <a:lnTo>
                  <a:pt x="981435" y="3352800"/>
                </a:lnTo>
                <a:lnTo>
                  <a:pt x="981435" y="4838700"/>
                </a:lnTo>
                <a:lnTo>
                  <a:pt x="3115035" y="4838700"/>
                </a:lnTo>
                <a:lnTo>
                  <a:pt x="3115035" y="4889500"/>
                </a:lnTo>
                <a:lnTo>
                  <a:pt x="449399" y="4889500"/>
                </a:lnTo>
                <a:lnTo>
                  <a:pt x="449267" y="4889312"/>
                </a:lnTo>
                <a:cubicBezTo>
                  <a:pt x="324603" y="4699910"/>
                  <a:pt x="222263" y="4459784"/>
                  <a:pt x="149062" y="4135988"/>
                </a:cubicBezTo>
                <a:cubicBezTo>
                  <a:pt x="-18253" y="3395883"/>
                  <a:pt x="-18253" y="1763432"/>
                  <a:pt x="22446" y="997702"/>
                </a:cubicBezTo>
                <a:cubicBezTo>
                  <a:pt x="42795" y="614837"/>
                  <a:pt x="72188" y="313745"/>
                  <a:pt x="128148" y="76904"/>
                </a:cubicBezTo>
                <a:lnTo>
                  <a:pt x="148095" y="0"/>
                </a:lnTo>
                <a:close/>
              </a:path>
            </a:pathLst>
          </a:custGeom>
        </p:spPr>
      </p:pic>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rcRect r="71899" b="67090"/>
          <a:stretch>
            <a:fillRect/>
          </a:stretch>
        </p:blipFill>
        <p:spPr>
          <a:xfrm>
            <a:off x="0" y="5814963"/>
            <a:ext cx="1651000" cy="1289016"/>
          </a:xfrm>
          <a:custGeom>
            <a:avLst/>
            <a:gdLst>
              <a:gd name="connsiteX0" fmla="*/ 0 w 2374900"/>
              <a:gd name="connsiteY0" fmla="*/ 0 h 1854200"/>
              <a:gd name="connsiteX1" fmla="*/ 2374900 w 2374900"/>
              <a:gd name="connsiteY1" fmla="*/ 0 h 1854200"/>
              <a:gd name="connsiteX2" fmla="*/ 2374900 w 2374900"/>
              <a:gd name="connsiteY2" fmla="*/ 1854200 h 1854200"/>
              <a:gd name="connsiteX3" fmla="*/ 0 w 2374900"/>
              <a:gd name="connsiteY3" fmla="*/ 1854200 h 1854200"/>
              <a:gd name="connsiteX4" fmla="*/ 0 w 2374900"/>
              <a:gd name="connsiteY4" fmla="*/ 0 h 185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4900" h="1854200">
                <a:moveTo>
                  <a:pt x="0" y="0"/>
                </a:moveTo>
                <a:lnTo>
                  <a:pt x="2374900" y="0"/>
                </a:lnTo>
                <a:lnTo>
                  <a:pt x="2374900" y="1854200"/>
                </a:lnTo>
                <a:lnTo>
                  <a:pt x="0" y="1854200"/>
                </a:lnTo>
                <a:lnTo>
                  <a:pt x="0" y="0"/>
                </a:lnTo>
                <a:close/>
              </a:path>
            </a:pathLst>
          </a:custGeom>
        </p:spPr>
      </p:pic>
      <p:grpSp>
        <p:nvGrpSpPr>
          <p:cNvPr id="2" name="组合 1"/>
          <p:cNvGrpSpPr/>
          <p:nvPr/>
        </p:nvGrpSpPr>
        <p:grpSpPr>
          <a:xfrm>
            <a:off x="4588794" y="337591"/>
            <a:ext cx="3101950" cy="532776"/>
            <a:chOff x="4588794" y="337591"/>
            <a:chExt cx="3101950" cy="532776"/>
          </a:xfrm>
        </p:grpSpPr>
        <p:sp>
          <p:nvSpPr>
            <p:cNvPr id="37" name="圆角矩形 36"/>
            <p:cNvSpPr/>
            <p:nvPr/>
          </p:nvSpPr>
          <p:spPr>
            <a:xfrm>
              <a:off x="4588794" y="337591"/>
              <a:ext cx="3101950" cy="532776"/>
            </a:xfrm>
            <a:prstGeom prst="roundRect">
              <a:avLst>
                <a:gd name="adj" fmla="val 50000"/>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61" name="椭圆 60"/>
            <p:cNvSpPr/>
            <p:nvPr/>
          </p:nvSpPr>
          <p:spPr>
            <a:xfrm>
              <a:off x="4720101"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2" name="椭圆 61"/>
            <p:cNvSpPr/>
            <p:nvPr/>
          </p:nvSpPr>
          <p:spPr>
            <a:xfrm>
              <a:off x="7449187"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
        <p:nvSpPr>
          <p:cNvPr id="60" name="文本框 59"/>
          <p:cNvSpPr txBox="1"/>
          <p:nvPr/>
        </p:nvSpPr>
        <p:spPr>
          <a:xfrm>
            <a:off x="4874121" y="269931"/>
            <a:ext cx="2531297" cy="598805"/>
          </a:xfrm>
          <a:prstGeom prst="rect">
            <a:avLst/>
          </a:prstGeom>
          <a:noFill/>
        </p:spPr>
        <p:txBody>
          <a:bodyPr wrap="square" rtlCol="0">
            <a:spAutoFit/>
          </a:bodyPr>
          <a:lstStyle/>
          <a:p>
            <a:pPr algn="ctr">
              <a:lnSpc>
                <a:spcPct val="150000"/>
              </a:lnSpc>
            </a:pPr>
            <a:r>
              <a:rPr lang="zh-CN" altLang="en-US" sz="22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rPr>
              <a:t>常见的毒品</a:t>
            </a:r>
            <a:endParaRPr lang="zh-CN" altLang="en-US" sz="22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nvGrpSpPr>
          <p:cNvPr id="64" name="组合 63"/>
          <p:cNvGrpSpPr/>
          <p:nvPr/>
        </p:nvGrpSpPr>
        <p:grpSpPr>
          <a:xfrm>
            <a:off x="11537068" y="6580300"/>
            <a:ext cx="413475" cy="80964"/>
            <a:chOff x="2002055" y="-847023"/>
            <a:chExt cx="884787" cy="173254"/>
          </a:xfrm>
        </p:grpSpPr>
        <p:sp>
          <p:nvSpPr>
            <p:cNvPr id="65" name="椭圆 64"/>
            <p:cNvSpPr/>
            <p:nvPr/>
          </p:nvSpPr>
          <p:spPr>
            <a:xfrm>
              <a:off x="2002055"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6" name="椭圆 65"/>
            <p:cNvSpPr/>
            <p:nvPr/>
          </p:nvSpPr>
          <p:spPr>
            <a:xfrm>
              <a:off x="2239233"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7" name="椭圆 66"/>
            <p:cNvSpPr/>
            <p:nvPr/>
          </p:nvSpPr>
          <p:spPr>
            <a:xfrm>
              <a:off x="2476411"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8" name="椭圆 67"/>
            <p:cNvSpPr/>
            <p:nvPr/>
          </p:nvSpPr>
          <p:spPr>
            <a:xfrm>
              <a:off x="2713588"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grpSp>
        <p:nvGrpSpPr>
          <p:cNvPr id="4" name="组合 3"/>
          <p:cNvGrpSpPr/>
          <p:nvPr/>
        </p:nvGrpSpPr>
        <p:grpSpPr>
          <a:xfrm>
            <a:off x="752916" y="1751642"/>
            <a:ext cx="10686169" cy="3486232"/>
            <a:chOff x="632976" y="1891347"/>
            <a:chExt cx="10686169" cy="3486232"/>
          </a:xfrm>
        </p:grpSpPr>
        <p:grpSp>
          <p:nvGrpSpPr>
            <p:cNvPr id="10" name="组合 9"/>
            <p:cNvGrpSpPr/>
            <p:nvPr/>
          </p:nvGrpSpPr>
          <p:grpSpPr>
            <a:xfrm>
              <a:off x="632976" y="1891347"/>
              <a:ext cx="10686169" cy="3486232"/>
              <a:chOff x="752916" y="1891347"/>
              <a:chExt cx="10686169" cy="3486232"/>
            </a:xfrm>
          </p:grpSpPr>
          <p:sp>
            <p:nvSpPr>
              <p:cNvPr id="50" name="椭圆 49"/>
              <p:cNvSpPr/>
              <p:nvPr/>
            </p:nvSpPr>
            <p:spPr>
              <a:xfrm>
                <a:off x="5281084" y="2303354"/>
                <a:ext cx="1629833" cy="557310"/>
              </a:xfrm>
              <a:prstGeom prst="ellipse">
                <a:avLst/>
              </a:prstGeom>
              <a:gradFill>
                <a:gsLst>
                  <a:gs pos="0">
                    <a:srgbClr val="115EAB"/>
                  </a:gs>
                  <a:gs pos="100000">
                    <a:srgbClr val="89C1F7"/>
                  </a:gs>
                </a:gsLst>
                <a:lin ang="16200000" scaled="1"/>
              </a:gra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51" name="椭圆 50"/>
              <p:cNvSpPr/>
              <p:nvPr/>
            </p:nvSpPr>
            <p:spPr>
              <a:xfrm>
                <a:off x="9175566" y="2303354"/>
                <a:ext cx="1629833" cy="557310"/>
              </a:xfrm>
              <a:prstGeom prst="ellipse">
                <a:avLst/>
              </a:prstGeom>
              <a:gradFill>
                <a:gsLst>
                  <a:gs pos="0">
                    <a:srgbClr val="115EAB"/>
                  </a:gs>
                  <a:gs pos="100000">
                    <a:srgbClr val="89C1F7"/>
                  </a:gs>
                </a:gsLst>
                <a:lin ang="16200000" scaled="1"/>
              </a:gra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49" name="椭圆 48"/>
              <p:cNvSpPr/>
              <p:nvPr/>
            </p:nvSpPr>
            <p:spPr>
              <a:xfrm>
                <a:off x="1368272" y="2303354"/>
                <a:ext cx="1629833" cy="557310"/>
              </a:xfrm>
              <a:prstGeom prst="ellipse">
                <a:avLst/>
              </a:prstGeom>
              <a:gradFill>
                <a:gsLst>
                  <a:gs pos="0">
                    <a:srgbClr val="115EAB"/>
                  </a:gs>
                  <a:gs pos="100000">
                    <a:srgbClr val="89C1F7"/>
                  </a:gs>
                </a:gsLst>
                <a:lin ang="16200000" scaled="1"/>
              </a:gra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nvGrpSpPr>
              <p:cNvPr id="8" name="组合 7"/>
              <p:cNvGrpSpPr/>
              <p:nvPr/>
            </p:nvGrpSpPr>
            <p:grpSpPr>
              <a:xfrm>
                <a:off x="752916" y="1891347"/>
                <a:ext cx="10686169" cy="3486232"/>
                <a:chOff x="909786" y="1891347"/>
                <a:chExt cx="10686169" cy="3486232"/>
              </a:xfrm>
            </p:grpSpPr>
            <p:grpSp>
              <p:nvGrpSpPr>
                <p:cNvPr id="7" name="组合 6"/>
                <p:cNvGrpSpPr/>
                <p:nvPr/>
              </p:nvGrpSpPr>
              <p:grpSpPr>
                <a:xfrm>
                  <a:off x="909786" y="1891347"/>
                  <a:ext cx="2897204" cy="3486232"/>
                  <a:chOff x="1314373" y="2810764"/>
                  <a:chExt cx="2897204" cy="3486232"/>
                </a:xfrm>
              </p:grpSpPr>
              <p:pic>
                <p:nvPicPr>
                  <p:cNvPr id="29" name="图片 28" descr="Free vector no smoking sign design"/>
                  <p:cNvPicPr>
                    <a:picLocks noChangeAspect="1" noChangeArrowheads="1"/>
                  </p:cNvPicPr>
                  <p:nvPr/>
                </p:nvPicPr>
                <p:blipFill>
                  <a:blip r:embed="rId5" cstate="print">
                    <a:extLst>
                      <a:ext uri="{28A0092B-C50C-407E-A947-70E740481C1C}">
                        <a14:useLocalDpi xmlns:a14="http://schemas.microsoft.com/office/drawing/2010/main" val="0"/>
                      </a:ext>
                    </a:extLst>
                  </a:blip>
                  <a:srcRect l="12773" t="10895" r="13170" b="15048"/>
                  <a:stretch>
                    <a:fillRect/>
                  </a:stretch>
                </p:blipFill>
                <p:spPr bwMode="auto">
                  <a:xfrm>
                    <a:off x="2417644" y="2810764"/>
                    <a:ext cx="690662" cy="690662"/>
                  </a:xfrm>
                  <a:custGeom>
                    <a:avLst/>
                    <a:gdLst>
                      <a:gd name="connsiteX0" fmla="*/ 2207866 w 4415732"/>
                      <a:gd name="connsiteY0" fmla="*/ 0 h 4415732"/>
                      <a:gd name="connsiteX1" fmla="*/ 4415732 w 4415732"/>
                      <a:gd name="connsiteY1" fmla="*/ 2207866 h 4415732"/>
                      <a:gd name="connsiteX2" fmla="*/ 2207866 w 4415732"/>
                      <a:gd name="connsiteY2" fmla="*/ 4415732 h 4415732"/>
                      <a:gd name="connsiteX3" fmla="*/ 0 w 4415732"/>
                      <a:gd name="connsiteY3" fmla="*/ 2207866 h 4415732"/>
                      <a:gd name="connsiteX4" fmla="*/ 2207866 w 4415732"/>
                      <a:gd name="connsiteY4" fmla="*/ 0 h 44157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15732" h="4415732">
                        <a:moveTo>
                          <a:pt x="2207866" y="0"/>
                        </a:moveTo>
                        <a:cubicBezTo>
                          <a:pt x="3427237" y="0"/>
                          <a:pt x="4415732" y="988495"/>
                          <a:pt x="4415732" y="2207866"/>
                        </a:cubicBezTo>
                        <a:cubicBezTo>
                          <a:pt x="4415732" y="3427237"/>
                          <a:pt x="3427237" y="4415732"/>
                          <a:pt x="2207866" y="4415732"/>
                        </a:cubicBezTo>
                        <a:cubicBezTo>
                          <a:pt x="988495" y="4415732"/>
                          <a:pt x="0" y="3427237"/>
                          <a:pt x="0" y="2207866"/>
                        </a:cubicBezTo>
                        <a:cubicBezTo>
                          <a:pt x="0" y="988495"/>
                          <a:pt x="988495" y="0"/>
                          <a:pt x="2207866" y="0"/>
                        </a:cubicBezTo>
                        <a:close/>
                      </a:path>
                    </a:pathLst>
                  </a:cu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2208977" y="3754684"/>
                    <a:ext cx="1107996" cy="461665"/>
                  </a:xfrm>
                  <a:prstGeom prst="rect">
                    <a:avLst/>
                  </a:prstGeom>
                </p:spPr>
                <p:txBody>
                  <a:bodyPr wrap="none">
                    <a:spAutoFit/>
                  </a:bodyPr>
                  <a:lstStyle/>
                  <a:p>
                    <a:r>
                      <a:rPr lang="zh-CN" altLang="en-US" sz="2400"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摇头丸</a:t>
                    </a:r>
                    <a:endParaRPr lang="zh-CN" altLang="en-US" sz="2400"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6" name="矩形 5"/>
                  <p:cNvSpPr/>
                  <p:nvPr/>
                </p:nvSpPr>
                <p:spPr>
                  <a:xfrm>
                    <a:off x="1314373" y="4284137"/>
                    <a:ext cx="2897204" cy="2012859"/>
                  </a:xfrm>
                  <a:prstGeom prst="rect">
                    <a:avLst/>
                  </a:prstGeom>
                </p:spPr>
                <p:txBody>
                  <a:bodyPr wrap="square">
                    <a:spAutoFit/>
                  </a:bodyPr>
                  <a:lstStyle/>
                  <a:p>
                    <a:pPr algn="ctr">
                      <a:lnSpc>
                        <a:spcPct val="130000"/>
                      </a:lnSpc>
                    </a:pPr>
                    <a:r>
                      <a:rPr lang="zh-CN" altLang="en-US" sz="16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是一种新型毒品，他的主要成分是冰毒，就是说它是制造冰毒过程中的</a:t>
                    </a:r>
                    <a:r>
                      <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衍生物</a:t>
                    </a:r>
                    <a:r>
                      <a:rPr lang="en-US" altLang="zh-CN"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a:t>
                    </a:r>
                    <a:r>
                      <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其</a:t>
                    </a:r>
                    <a:r>
                      <a:rPr lang="zh-CN" altLang="en-US" sz="16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化学名称是亚甲二氧基甲基苯丙胺。摇头丸常被制成颜色、形状各异的片剂</a:t>
                    </a:r>
                    <a:endParaRPr lang="zh-CN" altLang="en-US" sz="16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grpSp>
            <p:grpSp>
              <p:nvGrpSpPr>
                <p:cNvPr id="33" name="组合 32"/>
                <p:cNvGrpSpPr/>
                <p:nvPr/>
              </p:nvGrpSpPr>
              <p:grpSpPr>
                <a:xfrm>
                  <a:off x="4804269" y="1891347"/>
                  <a:ext cx="2897204" cy="3486232"/>
                  <a:chOff x="1314373" y="2810764"/>
                  <a:chExt cx="2897204" cy="3486232"/>
                </a:xfrm>
              </p:grpSpPr>
              <p:pic>
                <p:nvPicPr>
                  <p:cNvPr id="35" name="图片 34" descr="Free vector no smoking sign design"/>
                  <p:cNvPicPr>
                    <a:picLocks noChangeAspect="1" noChangeArrowheads="1"/>
                  </p:cNvPicPr>
                  <p:nvPr/>
                </p:nvPicPr>
                <p:blipFill>
                  <a:blip r:embed="rId5" cstate="print">
                    <a:extLst>
                      <a:ext uri="{28A0092B-C50C-407E-A947-70E740481C1C}">
                        <a14:useLocalDpi xmlns:a14="http://schemas.microsoft.com/office/drawing/2010/main" val="0"/>
                      </a:ext>
                    </a:extLst>
                  </a:blip>
                  <a:srcRect l="12773" t="10895" r="13170" b="15048"/>
                  <a:stretch>
                    <a:fillRect/>
                  </a:stretch>
                </p:blipFill>
                <p:spPr bwMode="auto">
                  <a:xfrm>
                    <a:off x="2417644" y="2810764"/>
                    <a:ext cx="690662" cy="690662"/>
                  </a:xfrm>
                  <a:custGeom>
                    <a:avLst/>
                    <a:gdLst>
                      <a:gd name="connsiteX0" fmla="*/ 2207866 w 4415732"/>
                      <a:gd name="connsiteY0" fmla="*/ 0 h 4415732"/>
                      <a:gd name="connsiteX1" fmla="*/ 4415732 w 4415732"/>
                      <a:gd name="connsiteY1" fmla="*/ 2207866 h 4415732"/>
                      <a:gd name="connsiteX2" fmla="*/ 2207866 w 4415732"/>
                      <a:gd name="connsiteY2" fmla="*/ 4415732 h 4415732"/>
                      <a:gd name="connsiteX3" fmla="*/ 0 w 4415732"/>
                      <a:gd name="connsiteY3" fmla="*/ 2207866 h 4415732"/>
                      <a:gd name="connsiteX4" fmla="*/ 2207866 w 4415732"/>
                      <a:gd name="connsiteY4" fmla="*/ 0 h 44157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15732" h="4415732">
                        <a:moveTo>
                          <a:pt x="2207866" y="0"/>
                        </a:moveTo>
                        <a:cubicBezTo>
                          <a:pt x="3427237" y="0"/>
                          <a:pt x="4415732" y="988495"/>
                          <a:pt x="4415732" y="2207866"/>
                        </a:cubicBezTo>
                        <a:cubicBezTo>
                          <a:pt x="4415732" y="3427237"/>
                          <a:pt x="3427237" y="4415732"/>
                          <a:pt x="2207866" y="4415732"/>
                        </a:cubicBezTo>
                        <a:cubicBezTo>
                          <a:pt x="988495" y="4415732"/>
                          <a:pt x="0" y="3427237"/>
                          <a:pt x="0" y="2207866"/>
                        </a:cubicBezTo>
                        <a:cubicBezTo>
                          <a:pt x="0" y="988495"/>
                          <a:pt x="988495" y="0"/>
                          <a:pt x="2207866" y="0"/>
                        </a:cubicBezTo>
                        <a:close/>
                      </a:path>
                    </a:pathLst>
                  </a:custGeom>
                  <a:noFill/>
                  <a:extLst>
                    <a:ext uri="{909E8E84-426E-40DD-AFC4-6F175D3DCCD1}">
                      <a14:hiddenFill xmlns:a14="http://schemas.microsoft.com/office/drawing/2010/main">
                        <a:solidFill>
                          <a:srgbClr val="FFFFFF"/>
                        </a:solidFill>
                      </a14:hiddenFill>
                    </a:ext>
                  </a:extLst>
                </p:spPr>
              </p:pic>
              <p:sp>
                <p:nvSpPr>
                  <p:cNvPr id="43" name="矩形 42"/>
                  <p:cNvSpPr/>
                  <p:nvPr/>
                </p:nvSpPr>
                <p:spPr>
                  <a:xfrm>
                    <a:off x="2208977" y="3754684"/>
                    <a:ext cx="1107996" cy="461665"/>
                  </a:xfrm>
                  <a:prstGeom prst="rect">
                    <a:avLst/>
                  </a:prstGeom>
                </p:spPr>
                <p:txBody>
                  <a:bodyPr wrap="none">
                    <a:spAutoFit/>
                  </a:bodyPr>
                  <a:lstStyle/>
                  <a:p>
                    <a:r>
                      <a:rPr lang="zh-CN" altLang="en-US" sz="2400"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海洛因</a:t>
                    </a:r>
                    <a:endParaRPr lang="zh-CN" altLang="en-US" sz="2400"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44" name="矩形 43"/>
                  <p:cNvSpPr/>
                  <p:nvPr/>
                </p:nvSpPr>
                <p:spPr>
                  <a:xfrm>
                    <a:off x="1314373" y="4284137"/>
                    <a:ext cx="2897204" cy="2012859"/>
                  </a:xfrm>
                  <a:prstGeom prst="rect">
                    <a:avLst/>
                  </a:prstGeom>
                </p:spPr>
                <p:txBody>
                  <a:bodyPr wrap="square">
                    <a:spAutoFit/>
                  </a:bodyPr>
                  <a:lstStyle/>
                  <a:p>
                    <a:pPr algn="ctr">
                      <a:lnSpc>
                        <a:spcPct val="130000"/>
                      </a:lnSpc>
                    </a:pPr>
                    <a:r>
                      <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一般为白色块状、粉末状物质，还有一些呈灰色、浅黄色等。大多数海洛因毒品均有醋酸气味。海洛因被称为世界毒品之王，海洛因品种较多，吸食海洛因极易成瘾</a:t>
                    </a:r>
                    <a:endParaRPr lang="zh-CN" altLang="en-US" sz="16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grpSp>
            <p:grpSp>
              <p:nvGrpSpPr>
                <p:cNvPr id="45" name="组合 44"/>
                <p:cNvGrpSpPr/>
                <p:nvPr/>
              </p:nvGrpSpPr>
              <p:grpSpPr>
                <a:xfrm>
                  <a:off x="8698751" y="1891347"/>
                  <a:ext cx="2897204" cy="3486232"/>
                  <a:chOff x="1314373" y="2810764"/>
                  <a:chExt cx="2897204" cy="3486232"/>
                </a:xfrm>
              </p:grpSpPr>
              <p:pic>
                <p:nvPicPr>
                  <p:cNvPr id="46" name="图片 45" descr="Free vector no smoking sign design"/>
                  <p:cNvPicPr>
                    <a:picLocks noChangeAspect="1" noChangeArrowheads="1"/>
                  </p:cNvPicPr>
                  <p:nvPr/>
                </p:nvPicPr>
                <p:blipFill>
                  <a:blip r:embed="rId5" cstate="print">
                    <a:extLst>
                      <a:ext uri="{28A0092B-C50C-407E-A947-70E740481C1C}">
                        <a14:useLocalDpi xmlns:a14="http://schemas.microsoft.com/office/drawing/2010/main" val="0"/>
                      </a:ext>
                    </a:extLst>
                  </a:blip>
                  <a:srcRect l="12773" t="10895" r="13170" b="15048"/>
                  <a:stretch>
                    <a:fillRect/>
                  </a:stretch>
                </p:blipFill>
                <p:spPr bwMode="auto">
                  <a:xfrm>
                    <a:off x="2417644" y="2810764"/>
                    <a:ext cx="690662" cy="690662"/>
                  </a:xfrm>
                  <a:custGeom>
                    <a:avLst/>
                    <a:gdLst>
                      <a:gd name="connsiteX0" fmla="*/ 2207866 w 4415732"/>
                      <a:gd name="connsiteY0" fmla="*/ 0 h 4415732"/>
                      <a:gd name="connsiteX1" fmla="*/ 4415732 w 4415732"/>
                      <a:gd name="connsiteY1" fmla="*/ 2207866 h 4415732"/>
                      <a:gd name="connsiteX2" fmla="*/ 2207866 w 4415732"/>
                      <a:gd name="connsiteY2" fmla="*/ 4415732 h 4415732"/>
                      <a:gd name="connsiteX3" fmla="*/ 0 w 4415732"/>
                      <a:gd name="connsiteY3" fmla="*/ 2207866 h 4415732"/>
                      <a:gd name="connsiteX4" fmla="*/ 2207866 w 4415732"/>
                      <a:gd name="connsiteY4" fmla="*/ 0 h 44157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15732" h="4415732">
                        <a:moveTo>
                          <a:pt x="2207866" y="0"/>
                        </a:moveTo>
                        <a:cubicBezTo>
                          <a:pt x="3427237" y="0"/>
                          <a:pt x="4415732" y="988495"/>
                          <a:pt x="4415732" y="2207866"/>
                        </a:cubicBezTo>
                        <a:cubicBezTo>
                          <a:pt x="4415732" y="3427237"/>
                          <a:pt x="3427237" y="4415732"/>
                          <a:pt x="2207866" y="4415732"/>
                        </a:cubicBezTo>
                        <a:cubicBezTo>
                          <a:pt x="988495" y="4415732"/>
                          <a:pt x="0" y="3427237"/>
                          <a:pt x="0" y="2207866"/>
                        </a:cubicBezTo>
                        <a:cubicBezTo>
                          <a:pt x="0" y="988495"/>
                          <a:pt x="988495" y="0"/>
                          <a:pt x="2207866" y="0"/>
                        </a:cubicBezTo>
                        <a:close/>
                      </a:path>
                    </a:pathLst>
                  </a:custGeom>
                  <a:noFill/>
                  <a:extLst>
                    <a:ext uri="{909E8E84-426E-40DD-AFC4-6F175D3DCCD1}">
                      <a14:hiddenFill xmlns:a14="http://schemas.microsoft.com/office/drawing/2010/main">
                        <a:solidFill>
                          <a:srgbClr val="FFFFFF"/>
                        </a:solidFill>
                      </a14:hiddenFill>
                    </a:ext>
                  </a:extLst>
                </p:spPr>
              </p:pic>
              <p:sp>
                <p:nvSpPr>
                  <p:cNvPr id="47" name="矩形 46"/>
                  <p:cNvSpPr/>
                  <p:nvPr/>
                </p:nvSpPr>
                <p:spPr>
                  <a:xfrm>
                    <a:off x="2362866" y="3754684"/>
                    <a:ext cx="800219" cy="461665"/>
                  </a:xfrm>
                  <a:prstGeom prst="rect">
                    <a:avLst/>
                  </a:prstGeom>
                </p:spPr>
                <p:txBody>
                  <a:bodyPr wrap="none">
                    <a:spAutoFit/>
                  </a:bodyPr>
                  <a:lstStyle/>
                  <a:p>
                    <a:r>
                      <a:rPr lang="zh-CN" altLang="en-US" sz="2400"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病毒</a:t>
                    </a:r>
                    <a:endParaRPr lang="zh-CN" altLang="en-US" sz="2400"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48" name="矩形 47"/>
                  <p:cNvSpPr/>
                  <p:nvPr/>
                </p:nvSpPr>
                <p:spPr>
                  <a:xfrm>
                    <a:off x="1314373" y="4284137"/>
                    <a:ext cx="2897204" cy="2012859"/>
                  </a:xfrm>
                  <a:prstGeom prst="rect">
                    <a:avLst/>
                  </a:prstGeom>
                </p:spPr>
                <p:txBody>
                  <a:bodyPr wrap="square">
                    <a:spAutoFit/>
                  </a:bodyPr>
                  <a:lstStyle/>
                  <a:p>
                    <a:pPr algn="ctr">
                      <a:lnSpc>
                        <a:spcPct val="130000"/>
                      </a:lnSpc>
                    </a:pPr>
                    <a:r>
                      <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冰毒是</a:t>
                    </a:r>
                    <a:r>
                      <a:rPr lang="en-US" altLang="zh-CN"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1919</a:t>
                    </a:r>
                    <a:r>
                      <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年由一位日本药理学家合成，在二战期间，</a:t>
                    </a:r>
                    <a:r>
                      <a:rPr lang="en-US" altLang="zh-CN"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a:t>
                    </a:r>
                    <a:r>
                      <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冰毒</a:t>
                    </a:r>
                    <a:r>
                      <a:rPr lang="en-US" altLang="zh-CN"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a:t>
                    </a:r>
                    <a:r>
                      <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作为抗疲劳剂广为在日本士兵中使用。吸食后会面部发红、发热、出汗、心跳增加、心律失常</a:t>
                    </a:r>
                    <a:endParaRPr lang="zh-CN" altLang="en-US" sz="16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grpSp>
          </p:grpSp>
        </p:grpSp>
        <p:cxnSp>
          <p:nvCxnSpPr>
            <p:cNvPr id="38" name="直接连接符 37"/>
            <p:cNvCxnSpPr/>
            <p:nvPr/>
          </p:nvCxnSpPr>
          <p:spPr>
            <a:xfrm>
              <a:off x="4070259" y="2809419"/>
              <a:ext cx="0" cy="1650089"/>
            </a:xfrm>
            <a:prstGeom prst="line">
              <a:avLst/>
            </a:prstGeom>
            <a:ln w="19050">
              <a:solidFill>
                <a:srgbClr val="115EAB"/>
              </a:solidFill>
              <a:prstDash val="dash"/>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7881863" y="2809419"/>
              <a:ext cx="0" cy="1650089"/>
            </a:xfrm>
            <a:prstGeom prst="line">
              <a:avLst/>
            </a:prstGeom>
            <a:ln w="19050">
              <a:solidFill>
                <a:srgbClr val="115EAB"/>
              </a:solidFill>
              <a:prstDash val="dash"/>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sp>
        <p:nvSpPr>
          <p:cNvPr id="14" name="圆角矩形 13"/>
          <p:cNvSpPr/>
          <p:nvPr/>
        </p:nvSpPr>
        <p:spPr>
          <a:xfrm>
            <a:off x="770580" y="5333307"/>
            <a:ext cx="10650840" cy="555725"/>
          </a:xfrm>
          <a:prstGeom prst="roundRect">
            <a:avLst>
              <a:gd name="adj" fmla="val 14912"/>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1" y="4191000"/>
            <a:ext cx="2364493" cy="2667000"/>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rcRect l="7255"/>
          <a:stretch>
            <a:fillRect/>
          </a:stretch>
        </p:blipFill>
        <p:spPr>
          <a:xfrm>
            <a:off x="9141952" y="-8021"/>
            <a:ext cx="3050047" cy="2192421"/>
          </a:xfrm>
          <a:custGeom>
            <a:avLst/>
            <a:gdLst>
              <a:gd name="connsiteX0" fmla="*/ 0 w 6141940"/>
              <a:gd name="connsiteY0" fmla="*/ 0 h 4414921"/>
              <a:gd name="connsiteX1" fmla="*/ 6141940 w 6141940"/>
              <a:gd name="connsiteY1" fmla="*/ 0 h 4414921"/>
              <a:gd name="connsiteX2" fmla="*/ 6141940 w 6141940"/>
              <a:gd name="connsiteY2" fmla="*/ 2649621 h 4414921"/>
              <a:gd name="connsiteX3" fmla="*/ 3551140 w 6141940"/>
              <a:gd name="connsiteY3" fmla="*/ 2649621 h 4414921"/>
              <a:gd name="connsiteX4" fmla="*/ 3551140 w 6141940"/>
              <a:gd name="connsiteY4" fmla="*/ 4414921 h 4414921"/>
              <a:gd name="connsiteX5" fmla="*/ 3420130 w 6141940"/>
              <a:gd name="connsiteY5" fmla="*/ 4414921 h 4414921"/>
              <a:gd name="connsiteX6" fmla="*/ 3424372 w 6141940"/>
              <a:gd name="connsiteY6" fmla="*/ 4387552 h 4414921"/>
              <a:gd name="connsiteX7" fmla="*/ 3120436 w 6141940"/>
              <a:gd name="connsiteY7" fmla="*/ 3189987 h 4414921"/>
              <a:gd name="connsiteX8" fmla="*/ 1234037 w 6141940"/>
              <a:gd name="connsiteY8" fmla="*/ 1336253 h 4414921"/>
              <a:gd name="connsiteX9" fmla="*/ 39726 w 6141940"/>
              <a:gd name="connsiteY9" fmla="*/ 45137 h 4414921"/>
              <a:gd name="connsiteX10" fmla="*/ 0 w 6141940"/>
              <a:gd name="connsiteY10" fmla="*/ 0 h 4414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41940" h="4414921">
                <a:moveTo>
                  <a:pt x="0" y="0"/>
                </a:moveTo>
                <a:lnTo>
                  <a:pt x="6141940" y="0"/>
                </a:lnTo>
                <a:lnTo>
                  <a:pt x="6141940" y="2649621"/>
                </a:lnTo>
                <a:lnTo>
                  <a:pt x="3551140" y="2649621"/>
                </a:lnTo>
                <a:lnTo>
                  <a:pt x="3551140" y="4414921"/>
                </a:lnTo>
                <a:lnTo>
                  <a:pt x="3420130" y="4414921"/>
                </a:lnTo>
                <a:lnTo>
                  <a:pt x="3424372" y="4387552"/>
                </a:lnTo>
                <a:cubicBezTo>
                  <a:pt x="3463162" y="4063773"/>
                  <a:pt x="3384818" y="3605443"/>
                  <a:pt x="3120436" y="3189987"/>
                </a:cubicBezTo>
                <a:cubicBezTo>
                  <a:pt x="2767926" y="2636045"/>
                  <a:pt x="1777091" y="1894278"/>
                  <a:pt x="1234037" y="1336253"/>
                </a:cubicBezTo>
                <a:cubicBezTo>
                  <a:pt x="792805" y="882857"/>
                  <a:pt x="336300" y="380942"/>
                  <a:pt x="39726" y="45137"/>
                </a:cubicBezTo>
                <a:lnTo>
                  <a:pt x="0" y="0"/>
                </a:lnTo>
                <a:close/>
              </a:path>
            </a:pathLst>
          </a:custGeom>
        </p:spPr>
      </p:pic>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rcRect l="57528"/>
          <a:stretch>
            <a:fillRect/>
          </a:stretch>
        </p:blipFill>
        <p:spPr>
          <a:xfrm>
            <a:off x="10401300" y="0"/>
            <a:ext cx="1790700" cy="2810764"/>
          </a:xfrm>
          <a:custGeom>
            <a:avLst/>
            <a:gdLst>
              <a:gd name="connsiteX0" fmla="*/ 148095 w 3115035"/>
              <a:gd name="connsiteY0" fmla="*/ 0 h 4889500"/>
              <a:gd name="connsiteX1" fmla="*/ 3115035 w 3115035"/>
              <a:gd name="connsiteY1" fmla="*/ 0 h 4889500"/>
              <a:gd name="connsiteX2" fmla="*/ 3115035 w 3115035"/>
              <a:gd name="connsiteY2" fmla="*/ 3352800 h 4889500"/>
              <a:gd name="connsiteX3" fmla="*/ 981435 w 3115035"/>
              <a:gd name="connsiteY3" fmla="*/ 3352800 h 4889500"/>
              <a:gd name="connsiteX4" fmla="*/ 981435 w 3115035"/>
              <a:gd name="connsiteY4" fmla="*/ 4838700 h 4889500"/>
              <a:gd name="connsiteX5" fmla="*/ 3115035 w 3115035"/>
              <a:gd name="connsiteY5" fmla="*/ 4838700 h 4889500"/>
              <a:gd name="connsiteX6" fmla="*/ 3115035 w 3115035"/>
              <a:gd name="connsiteY6" fmla="*/ 4889500 h 4889500"/>
              <a:gd name="connsiteX7" fmla="*/ 449399 w 3115035"/>
              <a:gd name="connsiteY7" fmla="*/ 4889500 h 4889500"/>
              <a:gd name="connsiteX8" fmla="*/ 449267 w 3115035"/>
              <a:gd name="connsiteY8" fmla="*/ 4889312 h 4889500"/>
              <a:gd name="connsiteX9" fmla="*/ 149062 w 3115035"/>
              <a:gd name="connsiteY9" fmla="*/ 4135988 h 4889500"/>
              <a:gd name="connsiteX10" fmla="*/ 22446 w 3115035"/>
              <a:gd name="connsiteY10" fmla="*/ 997702 h 4889500"/>
              <a:gd name="connsiteX11" fmla="*/ 128148 w 3115035"/>
              <a:gd name="connsiteY11" fmla="*/ 76904 h 4889500"/>
              <a:gd name="connsiteX12" fmla="*/ 148095 w 3115035"/>
              <a:gd name="connsiteY12" fmla="*/ 0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035" h="4889500">
                <a:moveTo>
                  <a:pt x="148095" y="0"/>
                </a:moveTo>
                <a:lnTo>
                  <a:pt x="3115035" y="0"/>
                </a:lnTo>
                <a:lnTo>
                  <a:pt x="3115035" y="3352800"/>
                </a:lnTo>
                <a:lnTo>
                  <a:pt x="981435" y="3352800"/>
                </a:lnTo>
                <a:lnTo>
                  <a:pt x="981435" y="4838700"/>
                </a:lnTo>
                <a:lnTo>
                  <a:pt x="3115035" y="4838700"/>
                </a:lnTo>
                <a:lnTo>
                  <a:pt x="3115035" y="4889500"/>
                </a:lnTo>
                <a:lnTo>
                  <a:pt x="449399" y="4889500"/>
                </a:lnTo>
                <a:lnTo>
                  <a:pt x="449267" y="4889312"/>
                </a:lnTo>
                <a:cubicBezTo>
                  <a:pt x="324603" y="4699910"/>
                  <a:pt x="222263" y="4459784"/>
                  <a:pt x="149062" y="4135988"/>
                </a:cubicBezTo>
                <a:cubicBezTo>
                  <a:pt x="-18253" y="3395883"/>
                  <a:pt x="-18253" y="1763432"/>
                  <a:pt x="22446" y="997702"/>
                </a:cubicBezTo>
                <a:cubicBezTo>
                  <a:pt x="42795" y="614837"/>
                  <a:pt x="72188" y="313745"/>
                  <a:pt x="128148" y="76904"/>
                </a:cubicBezTo>
                <a:lnTo>
                  <a:pt x="148095" y="0"/>
                </a:lnTo>
                <a:close/>
              </a:path>
            </a:pathLst>
          </a:custGeom>
        </p:spPr>
      </p:pic>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rcRect r="71899" b="67090"/>
          <a:stretch>
            <a:fillRect/>
          </a:stretch>
        </p:blipFill>
        <p:spPr>
          <a:xfrm>
            <a:off x="0" y="5814963"/>
            <a:ext cx="1651000" cy="1289016"/>
          </a:xfrm>
          <a:custGeom>
            <a:avLst/>
            <a:gdLst>
              <a:gd name="connsiteX0" fmla="*/ 0 w 2374900"/>
              <a:gd name="connsiteY0" fmla="*/ 0 h 1854200"/>
              <a:gd name="connsiteX1" fmla="*/ 2374900 w 2374900"/>
              <a:gd name="connsiteY1" fmla="*/ 0 h 1854200"/>
              <a:gd name="connsiteX2" fmla="*/ 2374900 w 2374900"/>
              <a:gd name="connsiteY2" fmla="*/ 1854200 h 1854200"/>
              <a:gd name="connsiteX3" fmla="*/ 0 w 2374900"/>
              <a:gd name="connsiteY3" fmla="*/ 1854200 h 1854200"/>
              <a:gd name="connsiteX4" fmla="*/ 0 w 2374900"/>
              <a:gd name="connsiteY4" fmla="*/ 0 h 185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4900" h="1854200">
                <a:moveTo>
                  <a:pt x="0" y="0"/>
                </a:moveTo>
                <a:lnTo>
                  <a:pt x="2374900" y="0"/>
                </a:lnTo>
                <a:lnTo>
                  <a:pt x="2374900" y="1854200"/>
                </a:lnTo>
                <a:lnTo>
                  <a:pt x="0" y="1854200"/>
                </a:lnTo>
                <a:lnTo>
                  <a:pt x="0" y="0"/>
                </a:lnTo>
                <a:close/>
              </a:path>
            </a:pathLst>
          </a:custGeom>
        </p:spPr>
      </p:pic>
      <p:grpSp>
        <p:nvGrpSpPr>
          <p:cNvPr id="2" name="组合 1"/>
          <p:cNvGrpSpPr/>
          <p:nvPr/>
        </p:nvGrpSpPr>
        <p:grpSpPr>
          <a:xfrm>
            <a:off x="4262120" y="337820"/>
            <a:ext cx="3803015" cy="532765"/>
            <a:chOff x="4588794" y="337591"/>
            <a:chExt cx="3101950" cy="532776"/>
          </a:xfrm>
        </p:grpSpPr>
        <p:sp>
          <p:nvSpPr>
            <p:cNvPr id="37" name="圆角矩形 36"/>
            <p:cNvSpPr/>
            <p:nvPr/>
          </p:nvSpPr>
          <p:spPr>
            <a:xfrm>
              <a:off x="4588794" y="337591"/>
              <a:ext cx="3101950" cy="532776"/>
            </a:xfrm>
            <a:prstGeom prst="roundRect">
              <a:avLst>
                <a:gd name="adj" fmla="val 50000"/>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61" name="椭圆 60"/>
            <p:cNvSpPr/>
            <p:nvPr/>
          </p:nvSpPr>
          <p:spPr>
            <a:xfrm>
              <a:off x="4720101"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2" name="椭圆 61"/>
            <p:cNvSpPr/>
            <p:nvPr/>
          </p:nvSpPr>
          <p:spPr>
            <a:xfrm>
              <a:off x="7449187"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
        <p:nvSpPr>
          <p:cNvPr id="60" name="文本框 59"/>
          <p:cNvSpPr txBox="1"/>
          <p:nvPr/>
        </p:nvSpPr>
        <p:spPr>
          <a:xfrm>
            <a:off x="4558030" y="269875"/>
            <a:ext cx="3211830" cy="598805"/>
          </a:xfrm>
          <a:prstGeom prst="rect">
            <a:avLst/>
          </a:prstGeom>
          <a:noFill/>
        </p:spPr>
        <p:txBody>
          <a:bodyPr wrap="square" rtlCol="0">
            <a:spAutoFit/>
          </a:bodyPr>
          <a:lstStyle/>
          <a:p>
            <a:pPr algn="ctr">
              <a:lnSpc>
                <a:spcPct val="150000"/>
              </a:lnSpc>
            </a:pPr>
            <a:r>
              <a:rPr lang="zh-CN" altLang="en-US" sz="22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rPr>
              <a:t>青少年吸毒的特点</a:t>
            </a:r>
            <a:endParaRPr lang="zh-CN" altLang="en-US" sz="22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nvGrpSpPr>
          <p:cNvPr id="64" name="组合 63"/>
          <p:cNvGrpSpPr/>
          <p:nvPr/>
        </p:nvGrpSpPr>
        <p:grpSpPr>
          <a:xfrm>
            <a:off x="11537068" y="6580300"/>
            <a:ext cx="413475" cy="80964"/>
            <a:chOff x="2002055" y="-847023"/>
            <a:chExt cx="884787" cy="173254"/>
          </a:xfrm>
        </p:grpSpPr>
        <p:sp>
          <p:nvSpPr>
            <p:cNvPr id="65" name="椭圆 64"/>
            <p:cNvSpPr/>
            <p:nvPr/>
          </p:nvSpPr>
          <p:spPr>
            <a:xfrm>
              <a:off x="2002055"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6" name="椭圆 65"/>
            <p:cNvSpPr/>
            <p:nvPr/>
          </p:nvSpPr>
          <p:spPr>
            <a:xfrm>
              <a:off x="2239233"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7" name="椭圆 66"/>
            <p:cNvSpPr/>
            <p:nvPr/>
          </p:nvSpPr>
          <p:spPr>
            <a:xfrm>
              <a:off x="2476411"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8" name="椭圆 67"/>
            <p:cNvSpPr/>
            <p:nvPr/>
          </p:nvSpPr>
          <p:spPr>
            <a:xfrm>
              <a:off x="2713588"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pic>
        <p:nvPicPr>
          <p:cNvPr id="12" name="图片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20237" y="2284371"/>
            <a:ext cx="4351527" cy="3614687"/>
          </a:xfrm>
          <a:prstGeom prst="rect">
            <a:avLst/>
          </a:prstGeom>
        </p:spPr>
      </p:pic>
      <p:grpSp>
        <p:nvGrpSpPr>
          <p:cNvPr id="17" name="组合 16"/>
          <p:cNvGrpSpPr/>
          <p:nvPr/>
        </p:nvGrpSpPr>
        <p:grpSpPr>
          <a:xfrm>
            <a:off x="542166" y="2251504"/>
            <a:ext cx="11107669" cy="2856457"/>
            <a:chOff x="429399" y="1909813"/>
            <a:chExt cx="11107669" cy="2856457"/>
          </a:xfrm>
        </p:grpSpPr>
        <p:sp>
          <p:nvSpPr>
            <p:cNvPr id="16" name="矩形 15"/>
            <p:cNvSpPr/>
            <p:nvPr/>
          </p:nvSpPr>
          <p:spPr>
            <a:xfrm>
              <a:off x="7952571" y="2458185"/>
              <a:ext cx="3584497" cy="1196481"/>
            </a:xfrm>
            <a:prstGeom prst="rect">
              <a:avLst/>
            </a:prstGeom>
          </p:spPr>
          <p:txBody>
            <a:bodyPr wrap="square">
              <a:spAutoFit/>
            </a:bodyPr>
            <a:lstStyle/>
            <a:p>
              <a:pPr>
                <a:lnSpc>
                  <a:spcPct val="130000"/>
                </a:lnSpc>
              </a:pPr>
              <a:r>
                <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毒品，是指鸦片、海洛因、吗啡、大麻、可卡因及国务院管制的其它能够使人形成瘾癖的麻醉药品和精神药品。目前世界上这类药品已达</a:t>
              </a:r>
              <a:r>
                <a:rPr lang="en-US" altLang="zh-CN"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200</a:t>
              </a:r>
              <a:r>
                <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多种</a:t>
              </a:r>
              <a:endPar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38" name="矩形 37"/>
            <p:cNvSpPr/>
            <p:nvPr/>
          </p:nvSpPr>
          <p:spPr>
            <a:xfrm>
              <a:off x="7952571" y="1909813"/>
              <a:ext cx="1435008" cy="369332"/>
            </a:xfrm>
            <a:prstGeom prst="rect">
              <a:avLst/>
            </a:prstGeom>
          </p:spPr>
          <p:txBody>
            <a:bodyPr wrap="none">
              <a:spAutoFit/>
            </a:bodyPr>
            <a:lstStyle/>
            <a:p>
              <a:r>
                <a:rPr lang="en-US" altLang="zh-CN"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01</a:t>
              </a:r>
              <a:r>
                <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、品种多样：</a:t>
              </a:r>
              <a:endParaRPr lang="zh-CN" altLang="en-US"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39" name="矩形 38"/>
            <p:cNvSpPr/>
            <p:nvPr/>
          </p:nvSpPr>
          <p:spPr>
            <a:xfrm>
              <a:off x="7952571" y="3833707"/>
              <a:ext cx="3584497" cy="932563"/>
            </a:xfrm>
            <a:prstGeom prst="rect">
              <a:avLst/>
            </a:prstGeom>
          </p:spPr>
          <p:txBody>
            <a:bodyPr wrap="square">
              <a:spAutoFit/>
            </a:bodyPr>
            <a:lstStyle/>
            <a:p>
              <a:pPr>
                <a:lnSpc>
                  <a:spcPct val="130000"/>
                </a:lnSpc>
              </a:pP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一般人所认知的毒品是：罂粟、鸦片海洛因（食二号、三号、四号）、大麻、古柯、可卡因、安非他明又称冰毒等。</a:t>
              </a:r>
              <a:endPar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40" name="矩形 39"/>
            <p:cNvSpPr/>
            <p:nvPr/>
          </p:nvSpPr>
          <p:spPr>
            <a:xfrm>
              <a:off x="429399" y="2598224"/>
              <a:ext cx="3584497" cy="916405"/>
            </a:xfrm>
            <a:prstGeom prst="rect">
              <a:avLst/>
            </a:prstGeom>
          </p:spPr>
          <p:txBody>
            <a:bodyPr wrap="square">
              <a:spAutoFit/>
            </a:bodyPr>
            <a:lstStyle/>
            <a:p>
              <a:pPr algn="r">
                <a:lnSpc>
                  <a:spcPct val="130000"/>
                </a:lnSpc>
              </a:pP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随着</a:t>
              </a:r>
              <a:r>
                <a:rPr lang="en-US" altLang="zh-CN"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90</a:t>
              </a: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年代以来青少年吸毒人数的急剧增加，吸毒人员已由过去单独隐蔽吸毒发展到结伙聚集在一些固定场所、甚至公共场所吸毒</a:t>
              </a:r>
              <a:endPar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41" name="矩形 40"/>
            <p:cNvSpPr/>
            <p:nvPr/>
          </p:nvSpPr>
          <p:spPr>
            <a:xfrm>
              <a:off x="2048294" y="1909813"/>
              <a:ext cx="1965602" cy="369332"/>
            </a:xfrm>
            <a:prstGeom prst="rect">
              <a:avLst/>
            </a:prstGeom>
          </p:spPr>
          <p:txBody>
            <a:bodyPr wrap="none">
              <a:spAutoFit/>
            </a:bodyPr>
            <a:lstStyle/>
            <a:p>
              <a:pPr algn="r"/>
              <a:r>
                <a:rPr lang="en-US" altLang="zh-CN"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02</a:t>
              </a:r>
              <a:r>
                <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、结伙交叉感染：</a:t>
              </a:r>
              <a:endParaRPr lang="zh-CN" altLang="en-US"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sp>
          <p:nvSpPr>
            <p:cNvPr id="42" name="矩形 41"/>
            <p:cNvSpPr/>
            <p:nvPr/>
          </p:nvSpPr>
          <p:spPr>
            <a:xfrm>
              <a:off x="429399" y="3833707"/>
              <a:ext cx="3584497" cy="916405"/>
            </a:xfrm>
            <a:prstGeom prst="rect">
              <a:avLst/>
            </a:prstGeom>
          </p:spPr>
          <p:txBody>
            <a:bodyPr wrap="square">
              <a:spAutoFit/>
            </a:bodyPr>
            <a:lstStyle/>
            <a:p>
              <a:pPr algn="r">
                <a:lnSpc>
                  <a:spcPct val="130000"/>
                </a:lnSpc>
              </a:pP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吸毒者对毒品有很大的依赖性，一旦染上毒瘾便难以戒掉。一些吸毒者刚走出戒毒所回到原来的环境，便恢复吸毒，形成复吸</a:t>
              </a:r>
              <a:endPar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0F9FE"/>
        </a:solidFill>
        <a:effectLst/>
      </p:bgPr>
    </p:bg>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r="40895"/>
          <a:stretch>
            <a:fillRect/>
          </a:stretch>
        </p:blipFill>
        <p:spPr>
          <a:xfrm>
            <a:off x="1" y="4191000"/>
            <a:ext cx="2364493" cy="2667000"/>
          </a:xfrm>
          <a:custGeom>
            <a:avLst/>
            <a:gdLst>
              <a:gd name="connsiteX0" fmla="*/ 0 w 6087237"/>
              <a:gd name="connsiteY0" fmla="*/ 0 h 6866021"/>
              <a:gd name="connsiteX1" fmla="*/ 747175 w 6087237"/>
              <a:gd name="connsiteY1" fmla="*/ 0 h 6866021"/>
              <a:gd name="connsiteX2" fmla="*/ 808956 w 6087237"/>
              <a:gd name="connsiteY2" fmla="*/ 70197 h 6866021"/>
              <a:gd name="connsiteX3" fmla="*/ 2666331 w 6087237"/>
              <a:gd name="connsiteY3" fmla="*/ 2078121 h 6866021"/>
              <a:gd name="connsiteX4" fmla="*/ 5600031 w 6087237"/>
              <a:gd name="connsiteY4" fmla="*/ 4961021 h 6866021"/>
              <a:gd name="connsiteX5" fmla="*/ 6072709 w 6087237"/>
              <a:gd name="connsiteY5" fmla="*/ 6823456 h 6866021"/>
              <a:gd name="connsiteX6" fmla="*/ 6066111 w 6087237"/>
              <a:gd name="connsiteY6" fmla="*/ 6866021 h 6866021"/>
              <a:gd name="connsiteX7" fmla="*/ 0 w 6087237"/>
              <a:gd name="connsiteY7" fmla="*/ 6866021 h 6866021"/>
              <a:gd name="connsiteX8" fmla="*/ 0 w 6087237"/>
              <a:gd name="connsiteY8" fmla="*/ 0 h 686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237" h="6866021">
                <a:moveTo>
                  <a:pt x="0" y="0"/>
                </a:moveTo>
                <a:lnTo>
                  <a:pt x="747175" y="0"/>
                </a:lnTo>
                <a:lnTo>
                  <a:pt x="808956" y="70197"/>
                </a:lnTo>
                <a:cubicBezTo>
                  <a:pt x="1270183" y="592436"/>
                  <a:pt x="1980134" y="1373007"/>
                  <a:pt x="2666331" y="2078121"/>
                </a:cubicBezTo>
                <a:cubicBezTo>
                  <a:pt x="3510881" y="2945954"/>
                  <a:pt x="5051814" y="4099538"/>
                  <a:pt x="5600031" y="4961021"/>
                </a:cubicBezTo>
                <a:cubicBezTo>
                  <a:pt x="6011194" y="5607133"/>
                  <a:pt x="6133034" y="6319921"/>
                  <a:pt x="6072709" y="6823456"/>
                </a:cubicBezTo>
                <a:lnTo>
                  <a:pt x="6066111" y="6866021"/>
                </a:lnTo>
                <a:lnTo>
                  <a:pt x="0" y="6866021"/>
                </a:lnTo>
                <a:lnTo>
                  <a:pt x="0" y="0"/>
                </a:lnTo>
                <a:close/>
              </a:path>
            </a:pathLst>
          </a:custGeom>
        </p:spPr>
      </p:pic>
      <p:pic>
        <p:nvPicPr>
          <p:cNvPr id="34" name="图片 33"/>
          <p:cNvPicPr>
            <a:picLocks noChangeAspect="1"/>
          </p:cNvPicPr>
          <p:nvPr/>
        </p:nvPicPr>
        <p:blipFill>
          <a:blip r:embed="rId2" cstate="print">
            <a:extLst>
              <a:ext uri="{28A0092B-C50C-407E-A947-70E740481C1C}">
                <a14:useLocalDpi xmlns:a14="http://schemas.microsoft.com/office/drawing/2010/main" val="0"/>
              </a:ext>
            </a:extLst>
          </a:blip>
          <a:srcRect l="7255"/>
          <a:stretch>
            <a:fillRect/>
          </a:stretch>
        </p:blipFill>
        <p:spPr>
          <a:xfrm>
            <a:off x="9141952" y="-8021"/>
            <a:ext cx="3050047" cy="2192421"/>
          </a:xfrm>
          <a:custGeom>
            <a:avLst/>
            <a:gdLst>
              <a:gd name="connsiteX0" fmla="*/ 0 w 6141940"/>
              <a:gd name="connsiteY0" fmla="*/ 0 h 4414921"/>
              <a:gd name="connsiteX1" fmla="*/ 6141940 w 6141940"/>
              <a:gd name="connsiteY1" fmla="*/ 0 h 4414921"/>
              <a:gd name="connsiteX2" fmla="*/ 6141940 w 6141940"/>
              <a:gd name="connsiteY2" fmla="*/ 2649621 h 4414921"/>
              <a:gd name="connsiteX3" fmla="*/ 3551140 w 6141940"/>
              <a:gd name="connsiteY3" fmla="*/ 2649621 h 4414921"/>
              <a:gd name="connsiteX4" fmla="*/ 3551140 w 6141940"/>
              <a:gd name="connsiteY4" fmla="*/ 4414921 h 4414921"/>
              <a:gd name="connsiteX5" fmla="*/ 3420130 w 6141940"/>
              <a:gd name="connsiteY5" fmla="*/ 4414921 h 4414921"/>
              <a:gd name="connsiteX6" fmla="*/ 3424372 w 6141940"/>
              <a:gd name="connsiteY6" fmla="*/ 4387552 h 4414921"/>
              <a:gd name="connsiteX7" fmla="*/ 3120436 w 6141940"/>
              <a:gd name="connsiteY7" fmla="*/ 3189987 h 4414921"/>
              <a:gd name="connsiteX8" fmla="*/ 1234037 w 6141940"/>
              <a:gd name="connsiteY8" fmla="*/ 1336253 h 4414921"/>
              <a:gd name="connsiteX9" fmla="*/ 39726 w 6141940"/>
              <a:gd name="connsiteY9" fmla="*/ 45137 h 4414921"/>
              <a:gd name="connsiteX10" fmla="*/ 0 w 6141940"/>
              <a:gd name="connsiteY10" fmla="*/ 0 h 4414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41940" h="4414921">
                <a:moveTo>
                  <a:pt x="0" y="0"/>
                </a:moveTo>
                <a:lnTo>
                  <a:pt x="6141940" y="0"/>
                </a:lnTo>
                <a:lnTo>
                  <a:pt x="6141940" y="2649621"/>
                </a:lnTo>
                <a:lnTo>
                  <a:pt x="3551140" y="2649621"/>
                </a:lnTo>
                <a:lnTo>
                  <a:pt x="3551140" y="4414921"/>
                </a:lnTo>
                <a:lnTo>
                  <a:pt x="3420130" y="4414921"/>
                </a:lnTo>
                <a:lnTo>
                  <a:pt x="3424372" y="4387552"/>
                </a:lnTo>
                <a:cubicBezTo>
                  <a:pt x="3463162" y="4063773"/>
                  <a:pt x="3384818" y="3605443"/>
                  <a:pt x="3120436" y="3189987"/>
                </a:cubicBezTo>
                <a:cubicBezTo>
                  <a:pt x="2767926" y="2636045"/>
                  <a:pt x="1777091" y="1894278"/>
                  <a:pt x="1234037" y="1336253"/>
                </a:cubicBezTo>
                <a:cubicBezTo>
                  <a:pt x="792805" y="882857"/>
                  <a:pt x="336300" y="380942"/>
                  <a:pt x="39726" y="45137"/>
                </a:cubicBezTo>
                <a:lnTo>
                  <a:pt x="0" y="0"/>
                </a:lnTo>
                <a:close/>
              </a:path>
            </a:pathLst>
          </a:custGeom>
        </p:spPr>
      </p:pic>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rcRect l="57528"/>
          <a:stretch>
            <a:fillRect/>
          </a:stretch>
        </p:blipFill>
        <p:spPr>
          <a:xfrm>
            <a:off x="10401300" y="0"/>
            <a:ext cx="1790700" cy="2810764"/>
          </a:xfrm>
          <a:custGeom>
            <a:avLst/>
            <a:gdLst>
              <a:gd name="connsiteX0" fmla="*/ 148095 w 3115035"/>
              <a:gd name="connsiteY0" fmla="*/ 0 h 4889500"/>
              <a:gd name="connsiteX1" fmla="*/ 3115035 w 3115035"/>
              <a:gd name="connsiteY1" fmla="*/ 0 h 4889500"/>
              <a:gd name="connsiteX2" fmla="*/ 3115035 w 3115035"/>
              <a:gd name="connsiteY2" fmla="*/ 3352800 h 4889500"/>
              <a:gd name="connsiteX3" fmla="*/ 981435 w 3115035"/>
              <a:gd name="connsiteY3" fmla="*/ 3352800 h 4889500"/>
              <a:gd name="connsiteX4" fmla="*/ 981435 w 3115035"/>
              <a:gd name="connsiteY4" fmla="*/ 4838700 h 4889500"/>
              <a:gd name="connsiteX5" fmla="*/ 3115035 w 3115035"/>
              <a:gd name="connsiteY5" fmla="*/ 4838700 h 4889500"/>
              <a:gd name="connsiteX6" fmla="*/ 3115035 w 3115035"/>
              <a:gd name="connsiteY6" fmla="*/ 4889500 h 4889500"/>
              <a:gd name="connsiteX7" fmla="*/ 449399 w 3115035"/>
              <a:gd name="connsiteY7" fmla="*/ 4889500 h 4889500"/>
              <a:gd name="connsiteX8" fmla="*/ 449267 w 3115035"/>
              <a:gd name="connsiteY8" fmla="*/ 4889312 h 4889500"/>
              <a:gd name="connsiteX9" fmla="*/ 149062 w 3115035"/>
              <a:gd name="connsiteY9" fmla="*/ 4135988 h 4889500"/>
              <a:gd name="connsiteX10" fmla="*/ 22446 w 3115035"/>
              <a:gd name="connsiteY10" fmla="*/ 997702 h 4889500"/>
              <a:gd name="connsiteX11" fmla="*/ 128148 w 3115035"/>
              <a:gd name="connsiteY11" fmla="*/ 76904 h 4889500"/>
              <a:gd name="connsiteX12" fmla="*/ 148095 w 3115035"/>
              <a:gd name="connsiteY12" fmla="*/ 0 h 4889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15035" h="4889500">
                <a:moveTo>
                  <a:pt x="148095" y="0"/>
                </a:moveTo>
                <a:lnTo>
                  <a:pt x="3115035" y="0"/>
                </a:lnTo>
                <a:lnTo>
                  <a:pt x="3115035" y="3352800"/>
                </a:lnTo>
                <a:lnTo>
                  <a:pt x="981435" y="3352800"/>
                </a:lnTo>
                <a:lnTo>
                  <a:pt x="981435" y="4838700"/>
                </a:lnTo>
                <a:lnTo>
                  <a:pt x="3115035" y="4838700"/>
                </a:lnTo>
                <a:lnTo>
                  <a:pt x="3115035" y="4889500"/>
                </a:lnTo>
                <a:lnTo>
                  <a:pt x="449399" y="4889500"/>
                </a:lnTo>
                <a:lnTo>
                  <a:pt x="449267" y="4889312"/>
                </a:lnTo>
                <a:cubicBezTo>
                  <a:pt x="324603" y="4699910"/>
                  <a:pt x="222263" y="4459784"/>
                  <a:pt x="149062" y="4135988"/>
                </a:cubicBezTo>
                <a:cubicBezTo>
                  <a:pt x="-18253" y="3395883"/>
                  <a:pt x="-18253" y="1763432"/>
                  <a:pt x="22446" y="997702"/>
                </a:cubicBezTo>
                <a:cubicBezTo>
                  <a:pt x="42795" y="614837"/>
                  <a:pt x="72188" y="313745"/>
                  <a:pt x="128148" y="76904"/>
                </a:cubicBezTo>
                <a:lnTo>
                  <a:pt x="148095" y="0"/>
                </a:lnTo>
                <a:close/>
              </a:path>
            </a:pathLst>
          </a:custGeom>
        </p:spPr>
      </p:pic>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rcRect r="71899" b="67090"/>
          <a:stretch>
            <a:fillRect/>
          </a:stretch>
        </p:blipFill>
        <p:spPr>
          <a:xfrm>
            <a:off x="0" y="5814963"/>
            <a:ext cx="1651000" cy="1289016"/>
          </a:xfrm>
          <a:custGeom>
            <a:avLst/>
            <a:gdLst>
              <a:gd name="connsiteX0" fmla="*/ 0 w 2374900"/>
              <a:gd name="connsiteY0" fmla="*/ 0 h 1854200"/>
              <a:gd name="connsiteX1" fmla="*/ 2374900 w 2374900"/>
              <a:gd name="connsiteY1" fmla="*/ 0 h 1854200"/>
              <a:gd name="connsiteX2" fmla="*/ 2374900 w 2374900"/>
              <a:gd name="connsiteY2" fmla="*/ 1854200 h 1854200"/>
              <a:gd name="connsiteX3" fmla="*/ 0 w 2374900"/>
              <a:gd name="connsiteY3" fmla="*/ 1854200 h 1854200"/>
              <a:gd name="connsiteX4" fmla="*/ 0 w 2374900"/>
              <a:gd name="connsiteY4" fmla="*/ 0 h 1854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4900" h="1854200">
                <a:moveTo>
                  <a:pt x="0" y="0"/>
                </a:moveTo>
                <a:lnTo>
                  <a:pt x="2374900" y="0"/>
                </a:lnTo>
                <a:lnTo>
                  <a:pt x="2374900" y="1854200"/>
                </a:lnTo>
                <a:lnTo>
                  <a:pt x="0" y="1854200"/>
                </a:lnTo>
                <a:lnTo>
                  <a:pt x="0" y="0"/>
                </a:lnTo>
                <a:close/>
              </a:path>
            </a:pathLst>
          </a:custGeom>
        </p:spPr>
      </p:pic>
      <p:grpSp>
        <p:nvGrpSpPr>
          <p:cNvPr id="2" name="组合 1"/>
          <p:cNvGrpSpPr/>
          <p:nvPr/>
        </p:nvGrpSpPr>
        <p:grpSpPr>
          <a:xfrm>
            <a:off x="4588794" y="337591"/>
            <a:ext cx="3101950" cy="532776"/>
            <a:chOff x="4588794" y="337591"/>
            <a:chExt cx="3101950" cy="532776"/>
          </a:xfrm>
        </p:grpSpPr>
        <p:sp>
          <p:nvSpPr>
            <p:cNvPr id="37" name="圆角矩形 36"/>
            <p:cNvSpPr/>
            <p:nvPr/>
          </p:nvSpPr>
          <p:spPr>
            <a:xfrm>
              <a:off x="4588794" y="337591"/>
              <a:ext cx="3101950" cy="532776"/>
            </a:xfrm>
            <a:prstGeom prst="roundRect">
              <a:avLst>
                <a:gd name="adj" fmla="val 50000"/>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61" name="椭圆 60"/>
            <p:cNvSpPr/>
            <p:nvPr/>
          </p:nvSpPr>
          <p:spPr>
            <a:xfrm>
              <a:off x="4720101"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2" name="椭圆 61"/>
            <p:cNvSpPr/>
            <p:nvPr/>
          </p:nvSpPr>
          <p:spPr>
            <a:xfrm>
              <a:off x="7449187" y="548854"/>
              <a:ext cx="110250" cy="110250"/>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
        <p:nvSpPr>
          <p:cNvPr id="60" name="文本框 59"/>
          <p:cNvSpPr txBox="1"/>
          <p:nvPr/>
        </p:nvSpPr>
        <p:spPr>
          <a:xfrm>
            <a:off x="4874121" y="269931"/>
            <a:ext cx="2531297" cy="515526"/>
          </a:xfrm>
          <a:prstGeom prst="rect">
            <a:avLst/>
          </a:prstGeom>
          <a:noFill/>
        </p:spPr>
        <p:txBody>
          <a:bodyPr wrap="square" rtlCol="0">
            <a:spAutoFit/>
          </a:bodyPr>
          <a:lstStyle/>
          <a:p>
            <a:pPr algn="ctr">
              <a:lnSpc>
                <a:spcPct val="150000"/>
              </a:lnSpc>
            </a:pPr>
            <a:r>
              <a:rPr lang="zh-CN" altLang="en-US" sz="2000" dirty="0" smtClean="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rPr>
              <a:t>毒品对青少年危害</a:t>
            </a:r>
            <a:endParaRPr lang="zh-CN" altLang="en-US" sz="2000" dirty="0">
              <a:solidFill>
                <a:schemeClr val="bg1"/>
              </a:solidFill>
              <a:latin typeface="汉仪正圆-55S" panose="00020600040101010101" pitchFamily="18" charset="-122"/>
              <a:ea typeface="汉仪正圆-55S" panose="00020600040101010101" pitchFamily="18" charset="-122"/>
              <a:cs typeface="汉仪全唐诗简" panose="00020600040101010101" pitchFamily="18" charset="-122"/>
            </a:endParaRPr>
          </a:p>
        </p:txBody>
      </p:sp>
      <p:grpSp>
        <p:nvGrpSpPr>
          <p:cNvPr id="64" name="组合 63"/>
          <p:cNvGrpSpPr/>
          <p:nvPr/>
        </p:nvGrpSpPr>
        <p:grpSpPr>
          <a:xfrm>
            <a:off x="11537068" y="6580300"/>
            <a:ext cx="413475" cy="80964"/>
            <a:chOff x="2002055" y="-847023"/>
            <a:chExt cx="884787" cy="173254"/>
          </a:xfrm>
        </p:grpSpPr>
        <p:sp>
          <p:nvSpPr>
            <p:cNvPr id="65" name="椭圆 64"/>
            <p:cNvSpPr/>
            <p:nvPr/>
          </p:nvSpPr>
          <p:spPr>
            <a:xfrm>
              <a:off x="2002055"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6" name="椭圆 65"/>
            <p:cNvSpPr/>
            <p:nvPr/>
          </p:nvSpPr>
          <p:spPr>
            <a:xfrm>
              <a:off x="2239233"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7" name="椭圆 66"/>
            <p:cNvSpPr/>
            <p:nvPr/>
          </p:nvSpPr>
          <p:spPr>
            <a:xfrm>
              <a:off x="2476411" y="-847023"/>
              <a:ext cx="173254" cy="173254"/>
            </a:xfrm>
            <a:prstGeom prst="ellipse">
              <a:avLst/>
            </a:prstGeom>
            <a:solidFill>
              <a:srgbClr val="0F54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sp>
          <p:nvSpPr>
            <p:cNvPr id="68" name="椭圆 67"/>
            <p:cNvSpPr/>
            <p:nvPr/>
          </p:nvSpPr>
          <p:spPr>
            <a:xfrm>
              <a:off x="2713588" y="-847023"/>
              <a:ext cx="173254" cy="173254"/>
            </a:xfrm>
            <a:prstGeom prst="ellipse">
              <a:avLst/>
            </a:prstGeom>
            <a:solidFill>
              <a:srgbClr val="CC3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grpSp>
      <p:sp>
        <p:nvSpPr>
          <p:cNvPr id="3" name="矩形 2"/>
          <p:cNvSpPr/>
          <p:nvPr/>
        </p:nvSpPr>
        <p:spPr>
          <a:xfrm>
            <a:off x="884856" y="1498998"/>
            <a:ext cx="10422289" cy="1052596"/>
          </a:xfrm>
          <a:prstGeom prst="rect">
            <a:avLst/>
          </a:prstGeom>
        </p:spPr>
        <p:txBody>
          <a:bodyPr wrap="square">
            <a:spAutoFit/>
          </a:bodyPr>
          <a:lstStyle/>
          <a:p>
            <a:pPr>
              <a:lnSpc>
                <a:spcPct val="130000"/>
              </a:lnSpc>
            </a:pPr>
            <a:r>
              <a:rPr lang="zh-CN" altLang="en-US" sz="16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当今世界毒品泛滥，危害着人类健康和社会的安宁，毒品已成为国际性的公害，引起全球的关注。由毒品而引发的违法犯罪活动在不断蔓延，贩毒犯罪、吸毒人员不断增多，给社会治安和人民身体健康带来严重</a:t>
            </a:r>
            <a:r>
              <a:rPr lang="zh-CN" altLang="en-US" sz="16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危害青少年应自觉抵抗毒品。</a:t>
            </a:r>
            <a:endParaRPr lang="zh-CN" altLang="en-US" sz="16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grpSp>
        <p:nvGrpSpPr>
          <p:cNvPr id="7" name="组合 6"/>
          <p:cNvGrpSpPr/>
          <p:nvPr/>
        </p:nvGrpSpPr>
        <p:grpSpPr>
          <a:xfrm>
            <a:off x="614776" y="2409010"/>
            <a:ext cx="3936883" cy="3936883"/>
            <a:chOff x="199227" y="2409010"/>
            <a:chExt cx="3936883" cy="3936883"/>
          </a:xfrm>
        </p:grpSpPr>
        <p:sp>
          <p:nvSpPr>
            <p:cNvPr id="31" name="椭圆 30"/>
            <p:cNvSpPr/>
            <p:nvPr/>
          </p:nvSpPr>
          <p:spPr>
            <a:xfrm>
              <a:off x="939618" y="5326625"/>
              <a:ext cx="2456102" cy="630306"/>
            </a:xfrm>
            <a:prstGeom prst="ellipse">
              <a:avLst/>
            </a:prstGeom>
            <a:gradFill>
              <a:gsLst>
                <a:gs pos="0">
                  <a:srgbClr val="115EAB"/>
                </a:gs>
                <a:gs pos="100000">
                  <a:srgbClr val="89C1F7"/>
                </a:gs>
              </a:gsLst>
              <a:lin ang="16200000" scaled="1"/>
            </a:gradFill>
            <a:ln>
              <a:noFill/>
            </a:ln>
            <a:effectLst>
              <a:softEdge rad="2032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汉仪全唐诗简" panose="00020600040101010101" pitchFamily="18" charset="-122"/>
              </a:endParaRPr>
            </a:p>
          </p:txBody>
        </p:sp>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9227" y="2409010"/>
              <a:ext cx="3936883" cy="3936883"/>
            </a:xfrm>
            <a:prstGeom prst="rect">
              <a:avLst/>
            </a:prstGeom>
          </p:spPr>
        </p:pic>
      </p:grpSp>
      <p:grpSp>
        <p:nvGrpSpPr>
          <p:cNvPr id="6" name="组合 5"/>
          <p:cNvGrpSpPr/>
          <p:nvPr/>
        </p:nvGrpSpPr>
        <p:grpSpPr>
          <a:xfrm>
            <a:off x="4679672" y="2853326"/>
            <a:ext cx="6470927" cy="1301895"/>
            <a:chOff x="4679672" y="3070063"/>
            <a:chExt cx="6470927" cy="1301895"/>
          </a:xfrm>
        </p:grpSpPr>
        <p:sp>
          <p:nvSpPr>
            <p:cNvPr id="5" name="椭圆 4"/>
            <p:cNvSpPr/>
            <p:nvPr/>
          </p:nvSpPr>
          <p:spPr>
            <a:xfrm>
              <a:off x="4679672" y="3145367"/>
              <a:ext cx="218724" cy="218724"/>
            </a:xfrm>
            <a:prstGeom prst="ellipse">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32" name="矩形 31"/>
            <p:cNvSpPr/>
            <p:nvPr/>
          </p:nvSpPr>
          <p:spPr>
            <a:xfrm>
              <a:off x="4898396" y="3439395"/>
              <a:ext cx="6252203" cy="932563"/>
            </a:xfrm>
            <a:prstGeom prst="rect">
              <a:avLst/>
            </a:prstGeom>
          </p:spPr>
          <p:txBody>
            <a:bodyPr wrap="square">
              <a:spAutoFit/>
            </a:bodyPr>
            <a:lstStyle/>
            <a:p>
              <a:pPr>
                <a:lnSpc>
                  <a:spcPct val="130000"/>
                </a:lnSpc>
              </a:pP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因毒资消耗巨大，一般家庭根本无法承受，即使有些积蓄的家庭，也很快倾家荡产，必然导致家庭不和睦，并最终造成家庭破裂，妻离子散，父子反目，甚至道德沦丧，六亲不认，真是“一人吸毒，全家遭难”</a:t>
              </a:r>
              <a:endPar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33" name="矩形 32"/>
            <p:cNvSpPr/>
            <p:nvPr/>
          </p:nvSpPr>
          <p:spPr>
            <a:xfrm>
              <a:off x="4898396" y="3070063"/>
              <a:ext cx="1569660" cy="369332"/>
            </a:xfrm>
            <a:prstGeom prst="rect">
              <a:avLst/>
            </a:prstGeom>
          </p:spPr>
          <p:txBody>
            <a:bodyPr wrap="none">
              <a:spAutoFit/>
            </a:bodyPr>
            <a:lstStyle/>
            <a:p>
              <a:r>
                <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导致家破人亡</a:t>
              </a:r>
              <a:endParaRPr lang="zh-CN" altLang="en-US"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grpSp>
      <p:grpSp>
        <p:nvGrpSpPr>
          <p:cNvPr id="44" name="组合 43"/>
          <p:cNvGrpSpPr/>
          <p:nvPr/>
        </p:nvGrpSpPr>
        <p:grpSpPr>
          <a:xfrm>
            <a:off x="4679672" y="4675677"/>
            <a:ext cx="6470927" cy="1301895"/>
            <a:chOff x="4679672" y="3070063"/>
            <a:chExt cx="6470927" cy="1301895"/>
          </a:xfrm>
        </p:grpSpPr>
        <p:sp>
          <p:nvSpPr>
            <p:cNvPr id="45" name="椭圆 44"/>
            <p:cNvSpPr/>
            <p:nvPr/>
          </p:nvSpPr>
          <p:spPr>
            <a:xfrm>
              <a:off x="4679672" y="3145367"/>
              <a:ext cx="218724" cy="218724"/>
            </a:xfrm>
            <a:prstGeom prst="ellipse">
              <a:avLst/>
            </a:prstGeom>
            <a:gradFill flip="none" rotWithShape="1">
              <a:gsLst>
                <a:gs pos="0">
                  <a:srgbClr val="115EAB"/>
                </a:gs>
                <a:gs pos="100000">
                  <a:srgbClr val="89C1F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汉仪全唐诗简" panose="00020600040101010101" pitchFamily="18" charset="-122"/>
              </a:endParaRPr>
            </a:p>
          </p:txBody>
        </p:sp>
        <p:sp>
          <p:nvSpPr>
            <p:cNvPr id="46" name="矩形 45"/>
            <p:cNvSpPr/>
            <p:nvPr/>
          </p:nvSpPr>
          <p:spPr>
            <a:xfrm>
              <a:off x="4898396" y="3439395"/>
              <a:ext cx="6252203" cy="932563"/>
            </a:xfrm>
            <a:prstGeom prst="rect">
              <a:avLst/>
            </a:prstGeom>
          </p:spPr>
          <p:txBody>
            <a:bodyPr wrap="square">
              <a:spAutoFit/>
            </a:bodyPr>
            <a:lstStyle/>
            <a:p>
              <a:pPr>
                <a:lnSpc>
                  <a:spcPct val="130000"/>
                </a:lnSpc>
              </a:pPr>
              <a:r>
                <a:rPr lang="en-US" altLang="zh-CN"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53.3%</a:t>
              </a: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的吸毒者采用注射毒品的方式吸毒，而其中</a:t>
              </a:r>
              <a:r>
                <a:rPr lang="en-US" altLang="zh-CN"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37%</a:t>
              </a: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的注射吸毒者共用注射器。据云南一些毒品重灾区调查，</a:t>
              </a:r>
              <a:r>
                <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表示</a:t>
              </a:r>
              <a:r>
                <a:rPr lang="zh-CN" altLang="en-US"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因静脉注射海洛因造成的艾滋病感染率高达</a:t>
              </a:r>
              <a:r>
                <a:rPr lang="en-US" altLang="zh-CN" sz="1400" dirty="0" smtClean="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rPr>
                <a:t>68%</a:t>
              </a:r>
              <a:endParaRPr lang="zh-CN" altLang="en-US" sz="1400" dirty="0">
                <a:solidFill>
                  <a:schemeClr val="tx1">
                    <a:lumMod val="75000"/>
                    <a:lumOff val="25000"/>
                  </a:schemeClr>
                </a:solidFill>
                <a:latin typeface="汉仪全唐诗简" panose="00020600040101010101" pitchFamily="18" charset="-122"/>
                <a:ea typeface="汉仪全唐诗简" panose="00020600040101010101" pitchFamily="18" charset="-122"/>
                <a:cs typeface="汉仪全唐诗简" panose="00020600040101010101" pitchFamily="18" charset="-122"/>
              </a:endParaRPr>
            </a:p>
          </p:txBody>
        </p:sp>
        <p:sp>
          <p:nvSpPr>
            <p:cNvPr id="47" name="矩形 46"/>
            <p:cNvSpPr/>
            <p:nvPr/>
          </p:nvSpPr>
          <p:spPr>
            <a:xfrm>
              <a:off x="4898396" y="3070063"/>
              <a:ext cx="1569660" cy="369332"/>
            </a:xfrm>
            <a:prstGeom prst="rect">
              <a:avLst/>
            </a:prstGeom>
          </p:spPr>
          <p:txBody>
            <a:bodyPr wrap="none">
              <a:spAutoFit/>
            </a:bodyPr>
            <a:lstStyle/>
            <a:p>
              <a:r>
                <a:rPr lang="zh-CN" altLang="en-US" dirty="0" smtClean="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rPr>
                <a:t>传染多种疾病</a:t>
              </a:r>
              <a:endParaRPr lang="zh-CN" altLang="en-US" dirty="0">
                <a:ln w="6350">
                  <a:noFill/>
                </a:ln>
                <a:solidFill>
                  <a:srgbClr val="115EAB"/>
                </a:solidFill>
                <a:latin typeface="江西拙楷" panose="02010600040101010101" pitchFamily="2" charset="-122"/>
                <a:ea typeface="江西拙楷" panose="02010600040101010101" pitchFamily="2" charset="-122"/>
                <a:cs typeface="汉仪全唐诗简" panose="00020600040101010101" pitchFamily="18" charset="-122"/>
              </a:endParaRPr>
            </a:p>
          </p:txBody>
        </p:sp>
      </p:grpSp>
    </p:spTree>
  </p:cSld>
  <p:clrMapOvr>
    <a:masterClrMapping/>
  </p:clrMapOvr>
</p:sld>
</file>

<file path=ppt/tags/tag1.xml><?xml version="1.0" encoding="utf-8"?>
<p:tagLst xmlns:p="http://schemas.openxmlformats.org/presentationml/2006/main">
  <p:tag name="KSO_WM_DIAGRAM_VIRTUALLY_FRAME" val="{&quot;height&quot;:251.99889763779524,&quot;left&quot;:115.56653543307087,&quot;top&quot;:170.25614173228345,&quot;width&quot;:753.0170078740158}"/>
</p:tagLst>
</file>

<file path=ppt/tags/tag10.xml><?xml version="1.0" encoding="utf-8"?>
<p:tagLst xmlns:p="http://schemas.openxmlformats.org/presentationml/2006/main">
  <p:tag name="KSO_WM_DIAGRAM_VIRTUALLY_FRAME" val="{&quot;height&quot;:251.99889763779524,&quot;left&quot;:115.56653543307087,&quot;top&quot;:170.25614173228345,&quot;width&quot;:753.0170078740158}"/>
</p:tagLst>
</file>

<file path=ppt/tags/tag11.xml><?xml version="1.0" encoding="utf-8"?>
<p:tagLst xmlns:p="http://schemas.openxmlformats.org/presentationml/2006/main">
  <p:tag name="KSO_WM_DIAGRAM_VIRTUALLY_FRAME" val="{&quot;height&quot;:251.99889763779524,&quot;left&quot;:115.56653543307087,&quot;top&quot;:170.25614173228345,&quot;width&quot;:753.0170078740158}"/>
</p:tagLst>
</file>

<file path=ppt/tags/tag12.xml><?xml version="1.0" encoding="utf-8"?>
<p:tagLst xmlns:p="http://schemas.openxmlformats.org/presentationml/2006/main">
  <p:tag name="KSO_WM_DIAGRAM_VIRTUALLY_FRAME" val="{&quot;height&quot;:251.99889763779524,&quot;left&quot;:115.56653543307087,&quot;top&quot;:170.25614173228345,&quot;width&quot;:753.0170078740158}"/>
</p:tagLst>
</file>

<file path=ppt/tags/tag13.xml><?xml version="1.0" encoding="utf-8"?>
<p:tagLst xmlns:p="http://schemas.openxmlformats.org/presentationml/2006/main">
  <p:tag name="KSO_WM_DIAGRAM_VIRTUALLY_FRAME" val="{&quot;height&quot;:251.99889763779524,&quot;left&quot;:115.56653543307087,&quot;top&quot;:170.25614173228345,&quot;width&quot;:753.0170078740158}"/>
</p:tagLst>
</file>

<file path=ppt/tags/tag14.xml><?xml version="1.0" encoding="utf-8"?>
<p:tagLst xmlns:p="http://schemas.openxmlformats.org/presentationml/2006/main">
  <p:tag name="KSO_WM_DIAGRAM_VIRTUALLY_FRAME" val="{&quot;height&quot;:251.99889763779524,&quot;left&quot;:115.56653543307087,&quot;top&quot;:170.25614173228345,&quot;width&quot;:753.0170078740158}"/>
</p:tagLst>
</file>

<file path=ppt/tags/tag15.xml><?xml version="1.0" encoding="utf-8"?>
<p:tagLst xmlns:p="http://schemas.openxmlformats.org/presentationml/2006/main">
  <p:tag name="KSO_WM_DIAGRAM_VIRTUALLY_FRAME" val="{&quot;height&quot;:251.99889763779524,&quot;left&quot;:115.56653543307087,&quot;top&quot;:170.25614173228345,&quot;width&quot;:753.0170078740158}"/>
</p:tagLst>
</file>

<file path=ppt/tags/tag16.xml><?xml version="1.0" encoding="utf-8"?>
<p:tagLst xmlns:p="http://schemas.openxmlformats.org/presentationml/2006/main">
  <p:tag name="KSO_WM_DIAGRAM_VIRTUALLY_FRAME" val="{&quot;height&quot;:251.99889763779524,&quot;left&quot;:115.56653543307087,&quot;top&quot;:170.25614173228345,&quot;width&quot;:753.0170078740158}"/>
</p:tagLst>
</file>

<file path=ppt/tags/tag17.xml><?xml version="1.0" encoding="utf-8"?>
<p:tagLst xmlns:p="http://schemas.openxmlformats.org/presentationml/2006/main">
  <p:tag name="KSO_WM_DIAGRAM_VIRTUALLY_FRAME" val="{&quot;height&quot;:251.99889763779524,&quot;left&quot;:115.56653543307087,&quot;top&quot;:170.25614173228345,&quot;width&quot;:753.0170078740158}"/>
</p:tagLst>
</file>

<file path=ppt/tags/tag18.xml><?xml version="1.0" encoding="utf-8"?>
<p:tagLst xmlns:p="http://schemas.openxmlformats.org/presentationml/2006/main">
  <p:tag name="KSO_WM_DIAGRAM_VIRTUALLY_FRAME" val="{&quot;height&quot;:398.3,&quot;left&quot;:59.28472440944879,&quot;top&quot;:95.79897637795276,&quot;width&quot;:841.4306299212598}"/>
</p:tagLst>
</file>

<file path=ppt/tags/tag19.xml><?xml version="1.0" encoding="utf-8"?>
<p:tagLst xmlns:p="http://schemas.openxmlformats.org/presentationml/2006/main">
  <p:tag name="KSO_WM_DIAGRAM_VIRTUALLY_FRAME" val="{&quot;height&quot;:398.3,&quot;left&quot;:59.28472440944879,&quot;top&quot;:95.79897637795276,&quot;width&quot;:841.4306299212598}"/>
</p:tagLst>
</file>

<file path=ppt/tags/tag2.xml><?xml version="1.0" encoding="utf-8"?>
<p:tagLst xmlns:p="http://schemas.openxmlformats.org/presentationml/2006/main">
  <p:tag name="KSO_WM_DIAGRAM_VIRTUALLY_FRAME" val="{&quot;height&quot;:251.99889763779524,&quot;left&quot;:115.56653543307087,&quot;top&quot;:170.25614173228345,&quot;width&quot;:753.0170078740158}"/>
</p:tagLst>
</file>

<file path=ppt/tags/tag20.xml><?xml version="1.0" encoding="utf-8"?>
<p:tagLst xmlns:p="http://schemas.openxmlformats.org/presentationml/2006/main">
  <p:tag name="KSO_WM_DIAGRAM_VIRTUALLY_FRAME" val="{&quot;height&quot;:398.3,&quot;left&quot;:59.28472440944879,&quot;top&quot;:95.79897637795276,&quot;width&quot;:841.4306299212598}"/>
</p:tagLst>
</file>

<file path=ppt/tags/tag21.xml><?xml version="1.0" encoding="utf-8"?>
<p:tagLst xmlns:p="http://schemas.openxmlformats.org/presentationml/2006/main">
  <p:tag name="KSO_WM_DIAGRAM_VIRTUALLY_FRAME" val="{&quot;height&quot;:398.3,&quot;left&quot;:59.28472440944879,&quot;top&quot;:95.79897637795276,&quot;width&quot;:841.4306299212598}"/>
</p:tagLst>
</file>

<file path=ppt/tags/tag22.xml><?xml version="1.0" encoding="utf-8"?>
<p:tagLst xmlns:p="http://schemas.openxmlformats.org/presentationml/2006/main">
  <p:tag name="KSO_WM_DIAGRAM_VIRTUALLY_FRAME" val="{&quot;height&quot;:398.3,&quot;left&quot;:59.28472440944879,&quot;top&quot;:95.79897637795276,&quot;width&quot;:841.4306299212598}"/>
</p:tagLst>
</file>

<file path=ppt/tags/tag23.xml><?xml version="1.0" encoding="utf-8"?>
<p:tagLst xmlns:p="http://schemas.openxmlformats.org/presentationml/2006/main">
  <p:tag name="KSO_WM_DIAGRAM_VIRTUALLY_FRAME" val="{&quot;height&quot;:398.3,&quot;left&quot;:59.28472440944879,&quot;top&quot;:95.79897637795276,&quot;width&quot;:841.4306299212598}"/>
</p:tagLst>
</file>

<file path=ppt/tags/tag24.xml><?xml version="1.0" encoding="utf-8"?>
<p:tagLst xmlns:p="http://schemas.openxmlformats.org/presentationml/2006/main">
  <p:tag name="KSO_WM_DIAGRAM_VIRTUALLY_FRAME" val="{&quot;height&quot;:398.3,&quot;left&quot;:59.28472440944879,&quot;top&quot;:95.79897637795276,&quot;width&quot;:841.4306299212598}"/>
</p:tagLst>
</file>

<file path=ppt/tags/tag25.xml><?xml version="1.0" encoding="utf-8"?>
<p:tagLst xmlns:p="http://schemas.openxmlformats.org/presentationml/2006/main">
  <p:tag name="KSO_WM_DIAGRAM_VIRTUALLY_FRAME" val="{&quot;height&quot;:398.3,&quot;left&quot;:59.28472440944879,&quot;top&quot;:95.79897637795276,&quot;width&quot;:841.4306299212598}"/>
</p:tagLst>
</file>

<file path=ppt/tags/tag26.xml><?xml version="1.0" encoding="utf-8"?>
<p:tagLst xmlns:p="http://schemas.openxmlformats.org/presentationml/2006/main">
  <p:tag name="KSO_WM_DIAGRAM_VIRTUALLY_FRAME" val="{&quot;height&quot;:398.3,&quot;left&quot;:59.28472440944879,&quot;top&quot;:95.79897637795276,&quot;width&quot;:841.4306299212598}"/>
</p:tagLst>
</file>

<file path=ppt/tags/tag27.xml><?xml version="1.0" encoding="utf-8"?>
<p:tagLst xmlns:p="http://schemas.openxmlformats.org/presentationml/2006/main">
  <p:tag name="KSO_WM_DIAGRAM_VIRTUALLY_FRAME" val="{&quot;height&quot;:398.3,&quot;left&quot;:59.28472440944879,&quot;top&quot;:95.79897637795276,&quot;width&quot;:841.4306299212598}"/>
</p:tagLst>
</file>

<file path=ppt/tags/tag28.xml><?xml version="1.0" encoding="utf-8"?>
<p:tagLst xmlns:p="http://schemas.openxmlformats.org/presentationml/2006/main">
  <p:tag name="KSO_WM_DIAGRAM_VIRTUALLY_FRAME" val="{&quot;height&quot;:398.3,&quot;left&quot;:59.28472440944879,&quot;top&quot;:95.79897637795276,&quot;width&quot;:841.4306299212598}"/>
</p:tagLst>
</file>

<file path=ppt/tags/tag29.xml><?xml version="1.0" encoding="utf-8"?>
<p:tagLst xmlns:p="http://schemas.openxmlformats.org/presentationml/2006/main">
  <p:tag name="KSO_WM_DIAGRAM_VIRTUALLY_FRAME" val="{&quot;height&quot;:398.3,&quot;left&quot;:59.28472440944879,&quot;top&quot;:95.79897637795276,&quot;width&quot;:841.4306299212598}"/>
</p:tagLst>
</file>

<file path=ppt/tags/tag3.xml><?xml version="1.0" encoding="utf-8"?>
<p:tagLst xmlns:p="http://schemas.openxmlformats.org/presentationml/2006/main">
  <p:tag name="KSO_WM_DIAGRAM_VIRTUALLY_FRAME" val="{&quot;height&quot;:251.99889763779524,&quot;left&quot;:115.56653543307087,&quot;top&quot;:170.25614173228345,&quot;width&quot;:753.0170078740158}"/>
</p:tagLst>
</file>

<file path=ppt/tags/tag30.xml><?xml version="1.0" encoding="utf-8"?>
<p:tagLst xmlns:p="http://schemas.openxmlformats.org/presentationml/2006/main">
  <p:tag name="KSO_WM_DIAGRAM_VIRTUALLY_FRAME" val="{&quot;height&quot;:398.3,&quot;left&quot;:59.28472440944879,&quot;top&quot;:95.79897637795276,&quot;width&quot;:841.4306299212598}"/>
</p:tagLst>
</file>

<file path=ppt/tags/tag31.xml><?xml version="1.0" encoding="utf-8"?>
<p:tagLst xmlns:p="http://schemas.openxmlformats.org/presentationml/2006/main">
  <p:tag name="KSO_WM_DIAGRAM_VIRTUALLY_FRAME" val="{&quot;height&quot;:304.3234645669291,&quot;left&quot;:69.67811023622048,&quot;top&quot;:172.02133858267712,&quot;width&quot;:808.3218110236219}"/>
</p:tagLst>
</file>

<file path=ppt/tags/tag32.xml><?xml version="1.0" encoding="utf-8"?>
<p:tagLst xmlns:p="http://schemas.openxmlformats.org/presentationml/2006/main">
  <p:tag name="KSO_WM_DIAGRAM_VIRTUALLY_FRAME" val="{&quot;height&quot;:304.3234645669291,&quot;left&quot;:69.67811023622048,&quot;top&quot;:172.02133858267712,&quot;width&quot;:808.3218110236219}"/>
</p:tagLst>
</file>

<file path=ppt/tags/tag33.xml><?xml version="1.0" encoding="utf-8"?>
<p:tagLst xmlns:p="http://schemas.openxmlformats.org/presentationml/2006/main">
  <p:tag name="KSO_WM_DIAGRAM_VIRTUALLY_FRAME" val="{&quot;height&quot;:304.3234645669291,&quot;left&quot;:69.67811023622048,&quot;top&quot;:172.02133858267712,&quot;width&quot;:808.3218110236219}"/>
</p:tagLst>
</file>

<file path=ppt/tags/tag34.xml><?xml version="1.0" encoding="utf-8"?>
<p:tagLst xmlns:p="http://schemas.openxmlformats.org/presentationml/2006/main">
  <p:tag name="KSO_WM_DIAGRAM_VIRTUALLY_FRAME" val="{&quot;height&quot;:304.3234645669291,&quot;left&quot;:69.67811023622048,&quot;top&quot;:172.02133858267712,&quot;width&quot;:808.3218110236219}"/>
</p:tagLst>
</file>

<file path=ppt/tags/tag35.xml><?xml version="1.0" encoding="utf-8"?>
<p:tagLst xmlns:p="http://schemas.openxmlformats.org/presentationml/2006/main">
  <p:tag name="KSO_WM_DIAGRAM_VIRTUALLY_FRAME" val="{&quot;height&quot;:304.3234645669291,&quot;left&quot;:69.67811023622048,&quot;top&quot;:172.02133858267712,&quot;width&quot;:808.3218110236219}"/>
</p:tagLst>
</file>

<file path=ppt/tags/tag36.xml><?xml version="1.0" encoding="utf-8"?>
<p:tagLst xmlns:p="http://schemas.openxmlformats.org/presentationml/2006/main">
  <p:tag name="KSO_WM_DIAGRAM_VIRTUALLY_FRAME" val="{&quot;height&quot;:304.3234645669291,&quot;left&quot;:69.67811023622048,&quot;top&quot;:172.02133858267712,&quot;width&quot;:808.3218110236219}"/>
</p:tagLst>
</file>

<file path=ppt/tags/tag37.xml><?xml version="1.0" encoding="utf-8"?>
<p:tagLst xmlns:p="http://schemas.openxmlformats.org/presentationml/2006/main">
  <p:tag name="KSO_WM_DIAGRAM_VIRTUALLY_FRAME" val="{&quot;height&quot;:304.3234645669291,&quot;left&quot;:69.67811023622048,&quot;top&quot;:172.02133858267712,&quot;width&quot;:808.3218110236219}"/>
</p:tagLst>
</file>

<file path=ppt/tags/tag38.xml><?xml version="1.0" encoding="utf-8"?>
<p:tagLst xmlns:p="http://schemas.openxmlformats.org/presentationml/2006/main">
  <p:tag name="KSO_WM_DIAGRAM_VIRTUALLY_FRAME" val="{&quot;height&quot;:304.3234645669291,&quot;left&quot;:69.67811023622048,&quot;top&quot;:172.02133858267712,&quot;width&quot;:808.3218110236219}"/>
</p:tagLst>
</file>

<file path=ppt/tags/tag39.xml><?xml version="1.0" encoding="utf-8"?>
<p:tagLst xmlns:p="http://schemas.openxmlformats.org/presentationml/2006/main">
  <p:tag name="KSO_WM_DIAGRAM_VIRTUALLY_FRAME" val="{&quot;height&quot;:304.3234645669291,&quot;left&quot;:69.67811023622048,&quot;top&quot;:172.02133858267712,&quot;width&quot;:808.3218110236219}"/>
</p:tagLst>
</file>

<file path=ppt/tags/tag4.xml><?xml version="1.0" encoding="utf-8"?>
<p:tagLst xmlns:p="http://schemas.openxmlformats.org/presentationml/2006/main">
  <p:tag name="KSO_WM_DIAGRAM_VIRTUALLY_FRAME" val="{&quot;height&quot;:251.99889763779524,&quot;left&quot;:115.56653543307087,&quot;top&quot;:170.25614173228345,&quot;width&quot;:753.0170078740158}"/>
</p:tagLst>
</file>

<file path=ppt/tags/tag40.xml><?xml version="1.0" encoding="utf-8"?>
<p:tagLst xmlns:p="http://schemas.openxmlformats.org/presentationml/2006/main">
  <p:tag name="KSO_WM_DIAGRAM_VIRTUALLY_FRAME" val="{&quot;height&quot;:304.3234645669291,&quot;left&quot;:69.67811023622048,&quot;top&quot;:172.02133858267712,&quot;width&quot;:808.3218110236219}"/>
</p:tagLst>
</file>

<file path=ppt/tags/tag41.xml><?xml version="1.0" encoding="utf-8"?>
<p:tagLst xmlns:p="http://schemas.openxmlformats.org/presentationml/2006/main">
  <p:tag name="KSO_WM_DIAGRAM_VIRTUALLY_FRAME" val="{&quot;height&quot;:304.3234645669291,&quot;left&quot;:69.67811023622048,&quot;top&quot;:172.02133858267712,&quot;width&quot;:808.3218110236219}"/>
</p:tagLst>
</file>

<file path=ppt/tags/tag42.xml><?xml version="1.0" encoding="utf-8"?>
<p:tagLst xmlns:p="http://schemas.openxmlformats.org/presentationml/2006/main">
  <p:tag name="KSO_WM_DIAGRAM_VIRTUALLY_FRAME" val="{&quot;height&quot;:304.3234645669291,&quot;left&quot;:69.67811023622048,&quot;top&quot;:172.02133858267712,&quot;width&quot;:808.3218110236219}"/>
</p:tagLst>
</file>

<file path=ppt/tags/tag43.xml><?xml version="1.0" encoding="utf-8"?>
<p:tagLst xmlns:p="http://schemas.openxmlformats.org/presentationml/2006/main">
  <p:tag name="KSO_WM_DIAGRAM_VIRTUALLY_FRAME" val="{&quot;height&quot;:304.3234645669291,&quot;left&quot;:69.67811023622048,&quot;top&quot;:172.02133858267712,&quot;width&quot;:808.3218110236219}"/>
</p:tagLst>
</file>

<file path=ppt/tags/tag44.xml><?xml version="1.0" encoding="utf-8"?>
<p:tagLst xmlns:p="http://schemas.openxmlformats.org/presentationml/2006/main">
  <p:tag name="KSO_WM_DIAGRAM_VIRTUALLY_FRAME" val="{&quot;height&quot;:304.3234645669291,&quot;left&quot;:69.67811023622048,&quot;top&quot;:172.02133858267712,&quot;width&quot;:808.3218110236219}"/>
</p:tagLst>
</file>

<file path=ppt/tags/tag45.xml><?xml version="1.0" encoding="utf-8"?>
<p:tagLst xmlns:p="http://schemas.openxmlformats.org/presentationml/2006/main">
  <p:tag name="KSO_WM_DIAGRAM_VIRTUALLY_FRAME" val="{&quot;height&quot;:304.3234645669291,&quot;left&quot;:69.67811023622048,&quot;top&quot;:172.02133858267712,&quot;width&quot;:808.3218110236219}"/>
</p:tagLst>
</file>

<file path=ppt/tags/tag46.xml><?xml version="1.0" encoding="utf-8"?>
<p:tagLst xmlns:p="http://schemas.openxmlformats.org/presentationml/2006/main">
  <p:tag name="KSO_WM_DIAGRAM_VIRTUALLY_FRAME" val="{&quot;height&quot;:304.3234645669291,&quot;left&quot;:69.67811023622048,&quot;top&quot;:172.02133858267712,&quot;width&quot;:808.3218110236219}"/>
</p:tagLst>
</file>

<file path=ppt/tags/tag47.xml><?xml version="1.0" encoding="utf-8"?>
<p:tagLst xmlns:p="http://schemas.openxmlformats.org/presentationml/2006/main">
  <p:tag name="KSO_WPP_MARK_KEY" val="c8a72c26-9850-4263-93f0-61167ba8536f"/>
  <p:tag name="COMMONDATA" val="eyJoZGlkIjoiYzA3YzZlZTAxNWY3MGQzZjc3YzRhZjNhMGFlNTIxMzgifQ=="/>
  <p:tag name="commondata" val="eyJjb3VudCI6MSwiaGRpZCI6ImQ5YTY4M2JhODI2MTM5YjkzZTVhYWI4MTlmNTMyZDMxIiwidXNlckNvdW50IjoxfQ=="/>
</p:tagLst>
</file>

<file path=ppt/tags/tag5.xml><?xml version="1.0" encoding="utf-8"?>
<p:tagLst xmlns:p="http://schemas.openxmlformats.org/presentationml/2006/main">
  <p:tag name="KSO_WM_DIAGRAM_VIRTUALLY_FRAME" val="{&quot;height&quot;:251.99889763779524,&quot;left&quot;:115.56653543307087,&quot;top&quot;:170.25614173228345,&quot;width&quot;:753.0170078740158}"/>
</p:tagLst>
</file>

<file path=ppt/tags/tag6.xml><?xml version="1.0" encoding="utf-8"?>
<p:tagLst xmlns:p="http://schemas.openxmlformats.org/presentationml/2006/main">
  <p:tag name="KSO_WM_DIAGRAM_VIRTUALLY_FRAME" val="{&quot;height&quot;:251.99889763779524,&quot;left&quot;:115.56653543307087,&quot;top&quot;:170.25614173228345,&quot;width&quot;:753.0170078740158}"/>
</p:tagLst>
</file>

<file path=ppt/tags/tag7.xml><?xml version="1.0" encoding="utf-8"?>
<p:tagLst xmlns:p="http://schemas.openxmlformats.org/presentationml/2006/main">
  <p:tag name="KSO_WM_DIAGRAM_VIRTUALLY_FRAME" val="{&quot;height&quot;:251.99889763779524,&quot;left&quot;:115.56653543307087,&quot;top&quot;:170.25614173228345,&quot;width&quot;:753.0170078740158}"/>
</p:tagLst>
</file>

<file path=ppt/tags/tag8.xml><?xml version="1.0" encoding="utf-8"?>
<p:tagLst xmlns:p="http://schemas.openxmlformats.org/presentationml/2006/main">
  <p:tag name="KSO_WM_DIAGRAM_VIRTUALLY_FRAME" val="{&quot;height&quot;:251.99889763779524,&quot;left&quot;:115.56653543307087,&quot;top&quot;:170.25614173228345,&quot;width&quot;:753.0170078740158}"/>
</p:tagLst>
</file>

<file path=ppt/tags/tag9.xml><?xml version="1.0" encoding="utf-8"?>
<p:tagLst xmlns:p="http://schemas.openxmlformats.org/presentationml/2006/main">
  <p:tag name="KSO_WM_DIAGRAM_VIRTUALLY_FRAME" val="{&quot;height&quot;:251.99889763779524,&quot;left&quot;:115.56653543307087,&quot;top&quot;:170.25614173228345,&quot;width&quot;:753.017007874015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汉仪全唐诗简"/>
        <a:ea typeface=""/>
        <a:cs typeface=""/>
        <a:font script="Jpan" typeface="游ゴシック Light"/>
        <a:font script="Hang" typeface="맑은 고딕"/>
        <a:font script="Hans" typeface="汉仪全唐诗简"/>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汉仪全唐诗简"/>
        <a:ea typeface=""/>
        <a:cs typeface=""/>
        <a:font script="Jpan" typeface="游ゴシック"/>
        <a:font script="Hang" typeface="맑은 고딕"/>
        <a:font script="Hans" typeface="汉仪全唐诗简"/>
        <a:font script="Hant" typeface="新細明體"/>
        <a:font script="Arab" typeface="汉仪全唐诗简"/>
        <a:font script="Hebr" typeface="汉仪全唐诗简"/>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汉仪全唐诗简"/>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汉仪全唐诗简"/>
        <a:ea typeface=""/>
        <a:cs typeface=""/>
        <a:font script="Jpan" typeface="游ゴシック Light"/>
        <a:font script="Hang" typeface="맑은 고딕"/>
        <a:font script="Hans" typeface="汉仪全唐诗简"/>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汉仪全唐诗简"/>
        <a:ea typeface=""/>
        <a:cs typeface=""/>
        <a:font script="Jpan" typeface="游ゴシック"/>
        <a:font script="Hang" typeface="맑은 고딕"/>
        <a:font script="Hans" typeface="汉仪全唐诗简"/>
        <a:font script="Hant" typeface="新細明體"/>
        <a:font script="Arab" typeface="汉仪全唐诗简"/>
        <a:font script="Hebr" typeface="汉仪全唐诗简"/>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汉仪全唐诗简"/>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汉仪全唐诗简"/>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汉仪全唐诗简"/>
        <a:ea typeface=""/>
        <a:cs typeface=""/>
        <a:font script="Jpan" typeface="ＭＳ Ｐゴシック"/>
        <a:font script="Hang" typeface="맑은 고딕"/>
        <a:font script="Hans" typeface="汉仪全唐诗简"/>
        <a:font script="Hant" typeface="新細明體"/>
        <a:font script="Arab" typeface="汉仪全唐诗简"/>
        <a:font script="Hebr" typeface="汉仪全唐诗简"/>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汉仪全唐诗简"/>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3561</Words>
  <Application>WPS 演示</Application>
  <PresentationFormat>宽屏</PresentationFormat>
  <Paragraphs>238</Paragraphs>
  <Slides>22</Slides>
  <Notes>9</Notes>
  <HiddenSlides>1</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22</vt:i4>
      </vt:variant>
    </vt:vector>
  </HeadingPairs>
  <TitlesOfParts>
    <vt:vector size="31" baseType="lpstr">
      <vt:lpstr>Arial</vt:lpstr>
      <vt:lpstr>宋体</vt:lpstr>
      <vt:lpstr>Wingdings</vt:lpstr>
      <vt:lpstr>汉仪全唐诗简</vt:lpstr>
      <vt:lpstr>汉仪正圆-55S</vt:lpstr>
      <vt:lpstr>江西拙楷</vt:lpstr>
      <vt:lpstr>微软雅黑</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胥清</dc:creator>
  <cp:lastModifiedBy>WERTYUI</cp:lastModifiedBy>
  <cp:revision>128</cp:revision>
  <dcterms:created xsi:type="dcterms:W3CDTF">2023-01-18T05:52:00Z</dcterms:created>
  <dcterms:modified xsi:type="dcterms:W3CDTF">2024-06-17T03:51:30Z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6C13C958C5E04D7981B089FC547D6EC0_11</vt:lpwstr>
  </property>
  <property fmtid="{D5CDD505-2E9C-101B-9397-08002B2CF9AE}" pid="3" name="KSOProductBuildVer">
    <vt:lpwstr>2052-12.1.0.17133</vt:lpwstr>
  </property>
  <property fmtid="{D5CDD505-2E9C-101B-9397-08002B2CF9AE}" pid="4" name="KSOTemplateUUID">
    <vt:lpwstr>v1.0_mb_BZ0TnJhbK2fzR2KcLKTjDQ==</vt:lpwstr>
  </property>
</Properties>
</file>