
<file path=[Content_Types].xml><?xml version="1.0" encoding="utf-8"?>
<Types xmlns="http://schemas.openxmlformats.org/package/2006/content-types">
  <Default Extension="png" ContentType="image/png"/>
  <Default Extension="wdp" ContentType="image/vnd.ms-photo"/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9" r:id="rId5"/>
    <p:sldId id="264" r:id="rId6"/>
    <p:sldId id="281" r:id="rId7"/>
    <p:sldId id="282" r:id="rId8"/>
    <p:sldId id="288" r:id="rId9"/>
    <p:sldId id="265" r:id="rId10"/>
    <p:sldId id="278" r:id="rId11"/>
    <p:sldId id="290" r:id="rId12"/>
    <p:sldId id="291" r:id="rId13"/>
    <p:sldId id="292" r:id="rId14"/>
    <p:sldId id="266" r:id="rId15"/>
    <p:sldId id="263" r:id="rId16"/>
    <p:sldId id="267" r:id="rId17"/>
    <p:sldId id="273" r:id="rId18"/>
    <p:sldId id="274" r:id="rId19"/>
    <p:sldId id="295" r:id="rId20"/>
    <p:sldId id="296" r:id="rId21"/>
    <p:sldId id="297" r:id="rId22"/>
    <p:sldId id="287" r:id="rId23"/>
    <p:sldId id="258" r:id="rId24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modifyVerifier cryptProviderType="rsaFull" cryptAlgorithmClass="hash" cryptAlgorithmType="typeAny" cryptAlgorithmSid="4" spinCount="100000" saltData="29v3vEXDU1UR7tr9HOblaA==" hashData="vHfDsx9mEOo/SsVEz2niXTEAc34="/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  <p15:guide id="3" pos="438" userDrawn="1">
          <p15:clr>
            <a:srgbClr val="A4A3A4"/>
          </p15:clr>
        </p15:guide>
        <p15:guide id="4" pos="7242" userDrawn="1">
          <p15:clr>
            <a:srgbClr val="A4A3A4"/>
          </p15:clr>
        </p15:guide>
        <p15:guide id="5" orient="horz" pos="388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A65"/>
    <a:srgbClr val="CD0012"/>
    <a:srgbClr val="FFCF37"/>
    <a:srgbClr val="FFCC00"/>
    <a:srgbClr val="DC0000"/>
    <a:srgbClr val="ED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7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114" y="234"/>
      </p:cViewPr>
      <p:guideLst>
        <p:guide orient="horz" pos="2160"/>
        <p:guide pos="3839"/>
        <p:guide pos="438"/>
        <p:guide pos="7242"/>
        <p:guide orient="horz" pos="38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tableStyles" Target="tableStyles.xml"/><Relationship Id="rId26" Type="http://schemas.openxmlformats.org/officeDocument/2006/relationships/viewProps" Target="viewProps.xml"/><Relationship Id="rId25" Type="http://schemas.openxmlformats.org/officeDocument/2006/relationships/presProps" Target="presProps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microsoft.com/office/2007/relationships/hdphoto" Target="../media/image3.wdp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直接连接符 8"/>
          <p:cNvCxnSpPr/>
          <p:nvPr userDrawn="1"/>
        </p:nvCxnSpPr>
        <p:spPr>
          <a:xfrm>
            <a:off x="1067594" y="769143"/>
            <a:ext cx="9768046" cy="0"/>
          </a:xfrm>
          <a:prstGeom prst="line">
            <a:avLst/>
          </a:prstGeom>
          <a:ln w="19050" cap="rnd">
            <a:solidFill>
              <a:srgbClr val="CD0012"/>
            </a:solidFill>
            <a:prstDash val="sysDot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矩形 4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bg1">
                  <a:alpha val="0"/>
                </a:schemeClr>
              </a:gs>
              <a:gs pos="32000">
                <a:schemeClr val="bg1"/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5" name="图片 14"/>
          <p:cNvPicPr>
            <a:picLocks noChangeAspect="1"/>
          </p:cNvPicPr>
          <p:nvPr userDrawn="1"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8976361" y="0"/>
            <a:ext cx="3215640" cy="1033901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75819" y="50006"/>
            <a:ext cx="915957" cy="847695"/>
          </a:xfrm>
          <a:prstGeom prst="rect">
            <a:avLst/>
          </a:prstGeom>
        </p:spPr>
      </p:pic>
      <p:grpSp>
        <p:nvGrpSpPr>
          <p:cNvPr id="18" name="组合 17"/>
          <p:cNvGrpSpPr/>
          <p:nvPr userDrawn="1"/>
        </p:nvGrpSpPr>
        <p:grpSpPr>
          <a:xfrm>
            <a:off x="9696451" y="139123"/>
            <a:ext cx="2101850" cy="646331"/>
            <a:chOff x="9696451" y="139123"/>
            <a:chExt cx="2101850" cy="646331"/>
          </a:xfrm>
        </p:grpSpPr>
        <p:sp>
          <p:nvSpPr>
            <p:cNvPr id="17" name="文本框 16"/>
            <p:cNvSpPr txBox="1"/>
            <p:nvPr userDrawn="1"/>
          </p:nvSpPr>
          <p:spPr>
            <a:xfrm>
              <a:off x="9696451" y="139123"/>
              <a:ext cx="210185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800" b="1" kern="100" dirty="0">
                  <a:ln w="38100">
                    <a:solidFill>
                      <a:schemeClr val="bg1"/>
                    </a:solidFill>
                  </a:ln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254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ea"/>
                  <a:ea typeface="+mj-ea"/>
                  <a:cs typeface="Times New Roman" panose="02020603050405020304" pitchFamily="18" charset="0"/>
                </a:rPr>
                <a:t>弘扬雷锋精神</a:t>
              </a:r>
              <a:endParaRPr lang="en-US" altLang="zh-CN" sz="1800" b="1" kern="100" dirty="0">
                <a:ln w="38100">
                  <a:solidFill>
                    <a:schemeClr val="bg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t" rotWithShape="0">
                    <a:prstClr val="black">
                      <a:alpha val="20000"/>
                    </a:prstClr>
                  </a:outerShdw>
                </a:effectLst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algn="ctr"/>
              <a:r>
                <a:rPr lang="zh-CN" altLang="zh-CN" sz="1800" b="1" kern="100" dirty="0">
                  <a:ln w="38100">
                    <a:solidFill>
                      <a:schemeClr val="bg1"/>
                    </a:solidFill>
                  </a:ln>
                  <a:solidFill>
                    <a:schemeClr val="accent2">
                      <a:lumMod val="50000"/>
                    </a:schemeClr>
                  </a:solidFill>
                  <a:effectLst>
                    <a:outerShdw blurRad="38100" dist="25400" dir="5400000" algn="t" rotWithShape="0">
                      <a:prstClr val="black">
                        <a:alpha val="20000"/>
                      </a:prstClr>
                    </a:outerShdw>
                  </a:effectLst>
                  <a:latin typeface="+mj-ea"/>
                  <a:ea typeface="+mj-ea"/>
                  <a:cs typeface="Times New Roman" panose="02020603050405020304" pitchFamily="18" charset="0"/>
                </a:rPr>
                <a:t>争做新时代好队员</a:t>
              </a:r>
              <a:endParaRPr lang="zh-CN" altLang="en-US" sz="1800" dirty="0">
                <a:ln w="38100">
                  <a:solidFill>
                    <a:schemeClr val="bg1"/>
                  </a:solidFill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25400" dir="5400000" algn="t" rotWithShape="0">
                    <a:prstClr val="black">
                      <a:alpha val="20000"/>
                    </a:prstClr>
                  </a:outerShdw>
                </a:effectLst>
              </a:endParaRPr>
            </a:p>
          </p:txBody>
        </p:sp>
        <p:sp>
          <p:nvSpPr>
            <p:cNvPr id="13" name="文本框 12"/>
            <p:cNvSpPr txBox="1"/>
            <p:nvPr userDrawn="1"/>
          </p:nvSpPr>
          <p:spPr>
            <a:xfrm>
              <a:off x="9696451" y="139123"/>
              <a:ext cx="2101850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800" b="1" kern="100" dirty="0">
                  <a:solidFill>
                    <a:schemeClr val="accent2">
                      <a:lumMod val="50000"/>
                    </a:schemeClr>
                  </a:solidFill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弘扬雷锋精神</a:t>
              </a:r>
              <a:endParaRPr lang="en-US" altLang="zh-CN" sz="18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endParaRPr>
            </a:p>
            <a:p>
              <a:pPr algn="ctr"/>
              <a:r>
                <a:rPr lang="zh-CN" altLang="zh-CN" sz="1800" b="1" kern="100" dirty="0">
                  <a:solidFill>
                    <a:schemeClr val="accent2">
                      <a:lumMod val="50000"/>
                    </a:schemeClr>
                  </a:solidFill>
                  <a:effectLst/>
                  <a:latin typeface="+mj-ea"/>
                  <a:ea typeface="+mj-ea"/>
                  <a:cs typeface="Times New Roman" panose="02020603050405020304" pitchFamily="18" charset="0"/>
                </a:rPr>
                <a:t>争做新时代好队员</a:t>
              </a:r>
              <a:endParaRPr lang="zh-CN" altLang="en-US" sz="1800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4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11974A-B923-4B68-8027-EC1E4159D85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7CD34-DA03-412C-B0F3-C01CF6A4BC17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17.png"/><Relationship Id="rId1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7.xml"/><Relationship Id="rId3" Type="http://schemas.openxmlformats.org/officeDocument/2006/relationships/image" Target="../media/image19.png"/><Relationship Id="rId2" Type="http://schemas.openxmlformats.org/officeDocument/2006/relationships/image" Target="../media/image8.png"/><Relationship Id="rId1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1.png"/><Relationship Id="rId2" Type="http://schemas.microsoft.com/office/2007/relationships/hdphoto" Target="../media/image10.wdp"/><Relationship Id="rId1" Type="http://schemas.openxmlformats.org/officeDocument/2006/relationships/image" Target="../media/image9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2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microsoft.com/office/2007/relationships/hdphoto" Target="../media/image14.wdp"/><Relationship Id="rId1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737600" y="-1"/>
            <a:ext cx="3454400" cy="9958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t="-11451"/>
          <a:stretch>
            <a:fillRect/>
          </a:stretch>
        </p:blipFill>
        <p:spPr>
          <a:xfrm>
            <a:off x="0" y="4820273"/>
            <a:ext cx="12192000" cy="204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-2"/>
          <a:stretch>
            <a:fillRect/>
          </a:stretch>
        </p:blipFill>
        <p:spPr>
          <a:xfrm>
            <a:off x="-380716" y="2049302"/>
            <a:ext cx="3551839" cy="48086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004"/>
            <a:ext cx="3302454" cy="1857995"/>
          </a:xfrm>
          <a:prstGeom prst="rect">
            <a:avLst/>
          </a:prstGeom>
        </p:spPr>
      </p:pic>
      <p:sp>
        <p:nvSpPr>
          <p:cNvPr id="14" name="文本框 13"/>
          <p:cNvSpPr txBox="1"/>
          <p:nvPr/>
        </p:nvSpPr>
        <p:spPr>
          <a:xfrm>
            <a:off x="1155700" y="891242"/>
            <a:ext cx="98806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140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弘</a:t>
            </a:r>
            <a:r>
              <a:rPr lang="zh-CN" altLang="zh-CN" sz="8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扬</a:t>
            </a:r>
            <a:r>
              <a:rPr lang="zh-CN" altLang="zh-CN" sz="13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雷</a:t>
            </a:r>
            <a:r>
              <a:rPr lang="zh-CN" altLang="zh-CN" sz="8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锋</a:t>
            </a:r>
            <a:r>
              <a:rPr lang="zh-CN" altLang="zh-CN" sz="13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精</a:t>
            </a:r>
            <a:r>
              <a:rPr lang="zh-CN" altLang="zh-CN" sz="80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神</a:t>
            </a:r>
            <a:r>
              <a:rPr lang="en-US" altLang="zh-CN" sz="8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 </a:t>
            </a:r>
            <a:endParaRPr lang="en-US" altLang="zh-CN" sz="8800" kern="100" spc="-1500" dirty="0">
              <a:solidFill>
                <a:schemeClr val="accent2">
                  <a:lumMod val="50000"/>
                </a:schemeClr>
              </a:solidFill>
              <a:effectLst/>
              <a:latin typeface="汉仪尚巍手书W" panose="00020600040101010101" pitchFamily="18" charset="-122"/>
              <a:ea typeface="汉仪尚巍手书W" panose="00020600040101010101" pitchFamily="18" charset="-122"/>
              <a:cs typeface="Times New Roman" panose="02020603050405020304" pitchFamily="18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1709892" y="3029910"/>
            <a:ext cx="8772216" cy="49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600" b="1" kern="100" dirty="0">
                <a:solidFill>
                  <a:srgbClr val="CD0012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—   </a:t>
            </a:r>
            <a:r>
              <a:rPr lang="zh-CN" altLang="en-US" sz="2600" b="1" kern="100" dirty="0">
                <a:solidFill>
                  <a:srgbClr val="CD0012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弘扬雷锋精神</a:t>
            </a:r>
            <a:r>
              <a:rPr lang="en-US" altLang="zh-CN" sz="2600" b="1" kern="100" dirty="0">
                <a:solidFill>
                  <a:srgbClr val="CD0012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\</a:t>
            </a:r>
            <a:r>
              <a:rPr lang="zh-CN" altLang="zh-CN" sz="2600" b="1" kern="100" dirty="0">
                <a:solidFill>
                  <a:srgbClr val="CD0012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争做新时代好少年</a:t>
            </a:r>
            <a:r>
              <a:rPr lang="zh-CN" altLang="en-US" sz="2600" b="1" kern="100" dirty="0">
                <a:solidFill>
                  <a:srgbClr val="CD0012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主题班会</a:t>
            </a:r>
            <a:r>
              <a:rPr lang="en-US" altLang="zh-CN" sz="2600" b="1" kern="100" dirty="0">
                <a:solidFill>
                  <a:srgbClr val="CD0012"/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  —</a:t>
            </a:r>
            <a:endParaRPr lang="en-US" altLang="zh-CN" sz="2600" b="1" kern="100" dirty="0">
              <a:solidFill>
                <a:srgbClr val="CD0012"/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48000" y="367387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学习雷锋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|  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从自我做起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|  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从小事做起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" name="矩形: 圆角 30"/>
          <p:cNvSpPr/>
          <p:nvPr/>
        </p:nvSpPr>
        <p:spPr>
          <a:xfrm>
            <a:off x="4751672" y="5062063"/>
            <a:ext cx="2688656" cy="446976"/>
          </a:xfrm>
          <a:prstGeom prst="roundRect">
            <a:avLst>
              <a:gd name="adj" fmla="val 50000"/>
            </a:avLst>
          </a:prstGeom>
          <a:solidFill>
            <a:srgbClr val="DC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0" dirty="0"/>
          </a:p>
        </p:txBody>
      </p:sp>
      <p:sp>
        <p:nvSpPr>
          <p:cNvPr id="32" name="文本框 31"/>
          <p:cNvSpPr txBox="1"/>
          <p:nvPr/>
        </p:nvSpPr>
        <p:spPr>
          <a:xfrm>
            <a:off x="5067663" y="5062310"/>
            <a:ext cx="2056674" cy="368300"/>
          </a:xfrm>
          <a:prstGeom prst="rect">
            <a:avLst/>
          </a:prstGeom>
          <a:solidFill>
            <a:srgbClr val="DC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dirty="0">
                <a:solidFill>
                  <a:schemeClr val="bg1"/>
                </a:solidFill>
              </a:rPr>
              <a:t>新创信息科技</a:t>
            </a:r>
            <a:endParaRPr lang="zh-CN" dirty="0">
              <a:solidFill>
                <a:schemeClr val="bg1"/>
              </a:solidFill>
            </a:endParaRPr>
          </a:p>
        </p:txBody>
      </p:sp>
      <p:grpSp>
        <p:nvGrpSpPr>
          <p:cNvPr id="51" name="组合 50"/>
          <p:cNvGrpSpPr/>
          <p:nvPr/>
        </p:nvGrpSpPr>
        <p:grpSpPr>
          <a:xfrm>
            <a:off x="9388725" y="5172059"/>
            <a:ext cx="2345442" cy="584775"/>
            <a:chOff x="9398446" y="5514632"/>
            <a:chExt cx="2345442" cy="584775"/>
          </a:xfrm>
        </p:grpSpPr>
        <p:sp>
          <p:nvSpPr>
            <p:cNvPr id="48" name="文本框 47"/>
            <p:cNvSpPr txBox="1"/>
            <p:nvPr/>
          </p:nvSpPr>
          <p:spPr>
            <a:xfrm>
              <a:off x="9398446" y="5514632"/>
              <a:ext cx="23454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3</a:t>
              </a:r>
              <a:r>
                <a:rPr lang="zh-CN" altLang="en-US" sz="32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月</a:t>
              </a:r>
              <a:r>
                <a:rPr lang="en-US" altLang="zh-CN" sz="32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5</a:t>
              </a:r>
              <a:r>
                <a:rPr lang="zh-CN" altLang="en-US" sz="32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日</a:t>
              </a:r>
              <a:endParaRPr lang="zh-CN" altLang="en-US" sz="3200" dirty="0">
                <a:ln w="50800">
                  <a:solidFill>
                    <a:srgbClr val="C00000"/>
                  </a:solidFill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  <p:sp>
          <p:nvSpPr>
            <p:cNvPr id="49" name="文本框 48"/>
            <p:cNvSpPr txBox="1"/>
            <p:nvPr/>
          </p:nvSpPr>
          <p:spPr>
            <a:xfrm>
              <a:off x="9398446" y="5514632"/>
              <a:ext cx="234544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32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3</a:t>
              </a:r>
              <a:r>
                <a:rPr lang="zh-CN" altLang="en-US" sz="32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月</a:t>
              </a:r>
              <a:r>
                <a:rPr lang="en-US" altLang="zh-CN" sz="32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5</a:t>
              </a:r>
              <a:r>
                <a:rPr lang="zh-CN" altLang="en-US" sz="32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日</a:t>
              </a:r>
              <a:endParaRPr lang="zh-CN" altLang="en-US" sz="3200" dirty="0">
                <a:ln w="9525">
                  <a:noFill/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9345863" y="5683710"/>
            <a:ext cx="2688657" cy="769441"/>
            <a:chOff x="9398445" y="5514632"/>
            <a:chExt cx="2688657" cy="769441"/>
          </a:xfrm>
        </p:grpSpPr>
        <p:sp>
          <p:nvSpPr>
            <p:cNvPr id="53" name="文本框 52"/>
            <p:cNvSpPr txBox="1"/>
            <p:nvPr/>
          </p:nvSpPr>
          <p:spPr>
            <a:xfrm>
              <a:off x="9398445" y="5514632"/>
              <a:ext cx="2688655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学雷锋日</a:t>
              </a:r>
              <a:endParaRPr lang="zh-CN" altLang="en-US" sz="4400" dirty="0">
                <a:ln w="50800">
                  <a:solidFill>
                    <a:srgbClr val="C00000"/>
                  </a:solidFill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9398446" y="5514632"/>
              <a:ext cx="2688656" cy="76944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4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学雷锋日</a:t>
              </a:r>
              <a:endParaRPr lang="zh-CN" altLang="en-US" sz="4400" dirty="0">
                <a:ln w="9525">
                  <a:noFill/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95325" y="1295400"/>
            <a:ext cx="10801350" cy="693698"/>
          </a:xfrm>
          <a:prstGeom prst="rect">
            <a:avLst/>
          </a:prstGeom>
          <a:gradFill>
            <a:gsLst>
              <a:gs pos="56000">
                <a:srgbClr val="CD0012"/>
              </a:gs>
              <a:gs pos="100000">
                <a:srgbClr val="FFC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5325" y="2133858"/>
            <a:ext cx="10801350" cy="4031992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讲</a:t>
            </a:r>
            <a:r>
              <a:rPr lang="zh-CN" altLang="zh-CN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</a:t>
            </a:r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故事</a:t>
            </a:r>
            <a:endParaRPr lang="zh-CN" altLang="zh-CN" sz="20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第二部分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02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3313" y="2364333"/>
            <a:ext cx="10265375" cy="38018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雷锋和战士们经常要长途跋涉去执行任务，有时候是崎岖的山林，有时候是险恶的河流，战士们不怕苦，不怕累，为了祖国和人民的安全奉献青春。</a:t>
            </a:r>
            <a:endParaRPr lang="zh-CN" altLang="en-US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可是，有个问题一直困扰着雷锋和战友，那就死鞋经常在半路上破了。很多时候，有的战士光着脚赶路，等回到营地，一双脚已经是血肉模糊。雷锋看到此情此景，非常难过，他希望通过自己的努力，可以帮助到大家。雷锋向营地周边的鞋匠请教补鞋的技巧，自己又买了胶水、针线、胶皮，随身携带。后来，在远行军的时候，雷锋利用休息的空隙，帮助别的战士补鞋，战士们都非常感谢雷锋。</a:t>
            </a:r>
            <a:endParaRPr lang="zh-CN" altLang="en-US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6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雷锋说：“我们是战友，都是解放军战士，能让祖国和人民放心，是我最大的心愿。”</a:t>
            </a:r>
            <a:endParaRPr lang="zh-CN" altLang="en-US" sz="2600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46043" y="134986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雷锋补鞋</a:t>
            </a:r>
            <a:endParaRPr lang="zh-CN" altLang="en-US" sz="3200" b="1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1054" y="1457583"/>
            <a:ext cx="1699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雷锋故事三：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889546" y="5000004"/>
            <a:ext cx="3302454" cy="1857995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95325" y="1295400"/>
            <a:ext cx="10801350" cy="693698"/>
          </a:xfrm>
          <a:prstGeom prst="rect">
            <a:avLst/>
          </a:prstGeom>
          <a:gradFill>
            <a:gsLst>
              <a:gs pos="56000">
                <a:srgbClr val="CD0012"/>
              </a:gs>
              <a:gs pos="100000">
                <a:srgbClr val="FFC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5325" y="2133858"/>
            <a:ext cx="10801350" cy="4031992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讲</a:t>
            </a:r>
            <a:r>
              <a:rPr lang="zh-CN" altLang="zh-CN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</a:t>
            </a:r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故事</a:t>
            </a:r>
            <a:endParaRPr lang="zh-CN" altLang="zh-CN" sz="20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第二部分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02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3313" y="2364333"/>
            <a:ext cx="10072987" cy="36524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雷锋所在部队驻地附近有个牛家屯，雷锋经常去那里帮助群众。牛家屯里有一户人家，有五口人，爷爷奶奶都六十多岁了，不幸都中风，躺在床上不能动，父亲四十多岁，腿有残疾，干不 了重活，帮生产队放牛赚工分，哥哥二十岁，是家里的主要劳力， 弟弟十二岁，辍学在家，照顾爷爷奶奶，料理家务。雷锋看到这一家人非常心酸，想帮助他们。可怎么样才能真正帮到他们呢</a:t>
            </a:r>
            <a:r>
              <a:rPr lang="en-US" altLang="zh-CN" kern="100" dirty="0">
                <a:effectLst/>
                <a:latin typeface="+mn-ea"/>
                <a:cs typeface="Times New Roman" panose="02020603050405020304" pitchFamily="18" charset="0"/>
              </a:rPr>
              <a:t>?</a:t>
            </a: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雷锋想到一个好主意，帮助十二岁的弟弟，教他读书识字。于是，雷锋每天利用休息时间，到牛家屯教弟弟文化课，还帮助弟弟一起照顾爷爷奶奶。弟弟非常聪明，一年就学会全部小学的课程，又在自家架起小黑板，教比他还小的朋友读书识字。</a:t>
            </a:r>
            <a:endParaRPr lang="zh-CN" altLang="en-US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大家都夸弟弟，弟弟说：</a:t>
            </a:r>
            <a:r>
              <a:rPr lang="zh-CN" altLang="en-US" sz="32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“多亏了雷锋叔叔帮忙</a:t>
            </a:r>
            <a:r>
              <a:rPr lang="en-US" altLang="zh-CN" sz="32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!”</a:t>
            </a:r>
            <a:endParaRPr lang="en-US" altLang="zh-CN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46043" y="134986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雷锋帮助失学儿童</a:t>
            </a:r>
            <a:endParaRPr lang="zh-CN" altLang="en-US" sz="3200" b="1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1054" y="1457583"/>
            <a:ext cx="1699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雷锋故事四：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889546" y="5000004"/>
            <a:ext cx="3302454" cy="1857995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737600" y="-1"/>
            <a:ext cx="3454400" cy="9958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t="-11451"/>
          <a:stretch>
            <a:fillRect/>
          </a:stretch>
        </p:blipFill>
        <p:spPr>
          <a:xfrm>
            <a:off x="0" y="4808698"/>
            <a:ext cx="12192000" cy="204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-2"/>
          <a:stretch>
            <a:fillRect/>
          </a:stretch>
        </p:blipFill>
        <p:spPr>
          <a:xfrm>
            <a:off x="-380716" y="2049302"/>
            <a:ext cx="3551839" cy="48086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004"/>
            <a:ext cx="3302454" cy="185799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877" y="5191061"/>
            <a:ext cx="2922524" cy="128457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337869" y="1777748"/>
            <a:ext cx="7516262" cy="2249064"/>
            <a:chOff x="2456314" y="1282700"/>
            <a:chExt cx="7516262" cy="2249064"/>
          </a:xfrm>
        </p:grpSpPr>
        <p:sp>
          <p:nvSpPr>
            <p:cNvPr id="31" name="矩形: 圆角 30"/>
            <p:cNvSpPr/>
            <p:nvPr/>
          </p:nvSpPr>
          <p:spPr>
            <a:xfrm>
              <a:off x="4844976" y="1282700"/>
              <a:ext cx="2738938" cy="666372"/>
            </a:xfrm>
            <a:prstGeom prst="roundRect">
              <a:avLst>
                <a:gd name="adj" fmla="val 50000"/>
              </a:avLst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66877" y="1323498"/>
              <a:ext cx="2095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+mj-ea"/>
                  <a:ea typeface="+mj-ea"/>
                </a:rPr>
                <a:t>第三部分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456314" y="2331435"/>
              <a:ext cx="7516262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7200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读雷锋名言</a:t>
              </a:r>
              <a:endParaRPr lang="zh-CN" altLang="en-US" sz="72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09892" y="4171533"/>
            <a:ext cx="87722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—    </a:t>
            </a:r>
            <a:r>
              <a:rPr lang="zh-CN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争做新时代好队员</a:t>
            </a:r>
            <a:r>
              <a:rPr lang="zh-CN" altLang="en-US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主题班会</a:t>
            </a:r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  —</a:t>
            </a:r>
            <a:endParaRPr lang="en-US" altLang="zh-CN" sz="2400" b="1" kern="100" dirty="0">
              <a:solidFill>
                <a:schemeClr val="accent2">
                  <a:lumMod val="50000"/>
                </a:schemeClr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读雷锋名言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第三部分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03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9" name="任意多边形: 形状 8"/>
          <p:cNvSpPr/>
          <p:nvPr/>
        </p:nvSpPr>
        <p:spPr>
          <a:xfrm>
            <a:off x="1771048" y="1644716"/>
            <a:ext cx="9824052" cy="909293"/>
          </a:xfrm>
          <a:custGeom>
            <a:avLst/>
            <a:gdLst>
              <a:gd name="connsiteX0" fmla="*/ 0 w 6096000"/>
              <a:gd name="connsiteY0" fmla="*/ 97700 h 586188"/>
              <a:gd name="connsiteX1" fmla="*/ 97700 w 6096000"/>
              <a:gd name="connsiteY1" fmla="*/ 0 h 586188"/>
              <a:gd name="connsiteX2" fmla="*/ 5998300 w 6096000"/>
              <a:gd name="connsiteY2" fmla="*/ 0 h 586188"/>
              <a:gd name="connsiteX3" fmla="*/ 6096000 w 6096000"/>
              <a:gd name="connsiteY3" fmla="*/ 97700 h 586188"/>
              <a:gd name="connsiteX4" fmla="*/ 6096000 w 6096000"/>
              <a:gd name="connsiteY4" fmla="*/ 488488 h 586188"/>
              <a:gd name="connsiteX5" fmla="*/ 5998300 w 6096000"/>
              <a:gd name="connsiteY5" fmla="*/ 586188 h 586188"/>
              <a:gd name="connsiteX6" fmla="*/ 97700 w 6096000"/>
              <a:gd name="connsiteY6" fmla="*/ 586188 h 586188"/>
              <a:gd name="connsiteX7" fmla="*/ 0 w 6096000"/>
              <a:gd name="connsiteY7" fmla="*/ 488488 h 586188"/>
              <a:gd name="connsiteX8" fmla="*/ 0 w 6096000"/>
              <a:gd name="connsiteY8" fmla="*/ 97700 h 58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86188">
                <a:moveTo>
                  <a:pt x="0" y="97700"/>
                </a:moveTo>
                <a:cubicBezTo>
                  <a:pt x="0" y="43742"/>
                  <a:pt x="43742" y="0"/>
                  <a:pt x="97700" y="0"/>
                </a:cubicBezTo>
                <a:lnTo>
                  <a:pt x="5998300" y="0"/>
                </a:lnTo>
                <a:cubicBezTo>
                  <a:pt x="6052258" y="0"/>
                  <a:pt x="6096000" y="43742"/>
                  <a:pt x="6096000" y="97700"/>
                </a:cubicBezTo>
                <a:lnTo>
                  <a:pt x="6096000" y="488488"/>
                </a:lnTo>
                <a:cubicBezTo>
                  <a:pt x="6096000" y="542446"/>
                  <a:pt x="6052258" y="586188"/>
                  <a:pt x="5998300" y="586188"/>
                </a:cubicBezTo>
                <a:lnTo>
                  <a:pt x="97700" y="586188"/>
                </a:lnTo>
                <a:cubicBezTo>
                  <a:pt x="43742" y="586188"/>
                  <a:pt x="0" y="542446"/>
                  <a:pt x="0" y="488488"/>
                </a:cubicBezTo>
                <a:lnTo>
                  <a:pt x="0" y="9770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0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2000">
                  <a:schemeClr val="accent2">
                    <a:lumMod val="50000"/>
                  </a:schemeClr>
                </a:gs>
              </a:gsLst>
              <a:lin ang="0" scaled="0"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525" tIns="70525" rIns="70525" bIns="70525" numCol="1" spcCol="1270" anchor="ctr" anchorCtr="0">
            <a:noAutofit/>
          </a:bodyPr>
          <a:lstStyle/>
          <a:p>
            <a:pPr marL="360045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力量从团结来，智慧从劳动来，行动从思想来，荣誉从集体来。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1" name="任意多边形: 形状 10"/>
          <p:cNvSpPr/>
          <p:nvPr/>
        </p:nvSpPr>
        <p:spPr>
          <a:xfrm>
            <a:off x="1771048" y="3702758"/>
            <a:ext cx="9824052" cy="1206126"/>
          </a:xfrm>
          <a:custGeom>
            <a:avLst/>
            <a:gdLst>
              <a:gd name="connsiteX0" fmla="*/ 0 w 6096000"/>
              <a:gd name="connsiteY0" fmla="*/ 97700 h 586188"/>
              <a:gd name="connsiteX1" fmla="*/ 97700 w 6096000"/>
              <a:gd name="connsiteY1" fmla="*/ 0 h 586188"/>
              <a:gd name="connsiteX2" fmla="*/ 5998300 w 6096000"/>
              <a:gd name="connsiteY2" fmla="*/ 0 h 586188"/>
              <a:gd name="connsiteX3" fmla="*/ 6096000 w 6096000"/>
              <a:gd name="connsiteY3" fmla="*/ 97700 h 586188"/>
              <a:gd name="connsiteX4" fmla="*/ 6096000 w 6096000"/>
              <a:gd name="connsiteY4" fmla="*/ 488488 h 586188"/>
              <a:gd name="connsiteX5" fmla="*/ 5998300 w 6096000"/>
              <a:gd name="connsiteY5" fmla="*/ 586188 h 586188"/>
              <a:gd name="connsiteX6" fmla="*/ 97700 w 6096000"/>
              <a:gd name="connsiteY6" fmla="*/ 586188 h 586188"/>
              <a:gd name="connsiteX7" fmla="*/ 0 w 6096000"/>
              <a:gd name="connsiteY7" fmla="*/ 488488 h 586188"/>
              <a:gd name="connsiteX8" fmla="*/ 0 w 6096000"/>
              <a:gd name="connsiteY8" fmla="*/ 97700 h 58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86188">
                <a:moveTo>
                  <a:pt x="0" y="97700"/>
                </a:moveTo>
                <a:cubicBezTo>
                  <a:pt x="0" y="43742"/>
                  <a:pt x="43742" y="0"/>
                  <a:pt x="97700" y="0"/>
                </a:cubicBezTo>
                <a:lnTo>
                  <a:pt x="5998300" y="0"/>
                </a:lnTo>
                <a:cubicBezTo>
                  <a:pt x="6052258" y="0"/>
                  <a:pt x="6096000" y="43742"/>
                  <a:pt x="6096000" y="97700"/>
                </a:cubicBezTo>
                <a:lnTo>
                  <a:pt x="6096000" y="488488"/>
                </a:lnTo>
                <a:cubicBezTo>
                  <a:pt x="6096000" y="542446"/>
                  <a:pt x="6052258" y="586188"/>
                  <a:pt x="5998300" y="586188"/>
                </a:cubicBezTo>
                <a:lnTo>
                  <a:pt x="97700" y="586188"/>
                </a:lnTo>
                <a:cubicBezTo>
                  <a:pt x="43742" y="586188"/>
                  <a:pt x="0" y="542446"/>
                  <a:pt x="0" y="488488"/>
                </a:cubicBezTo>
                <a:lnTo>
                  <a:pt x="0" y="97700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20000"/>
                  <a:lumOff val="80000"/>
                  <a:alpha val="0"/>
                </a:schemeClr>
              </a:gs>
              <a:gs pos="100000">
                <a:schemeClr val="accent2">
                  <a:lumMod val="20000"/>
                  <a:lumOff val="80000"/>
                </a:schemeClr>
              </a:gs>
            </a:gsLst>
            <a:lin ang="0" scaled="0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2000">
                  <a:schemeClr val="accent2">
                    <a:lumMod val="50000"/>
                  </a:schemeClr>
                </a:gs>
              </a:gsLst>
              <a:lin ang="0" scaled="0"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525" tIns="70525" rIns="70525" bIns="70525" numCol="1" spcCol="1270" anchor="ctr" anchorCtr="0">
            <a:noAutofit/>
          </a:bodyPr>
          <a:lstStyle/>
          <a:p>
            <a:pPr marL="360045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有些人说工作忙、没有时间学习。我认为问题不在工作忙，而在于你愿不愿意学习，会不会挤时间。要学习的时间是有的，问题是我们善不善于挤，愿不愿意钻。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761090" y="1702888"/>
            <a:ext cx="799472" cy="799472"/>
          </a:xfrm>
          <a:prstGeom prst="ellipse">
            <a:avLst/>
          </a:prstGeom>
          <a:solidFill>
            <a:srgbClr val="FFC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61090" y="3933825"/>
            <a:ext cx="799472" cy="799472"/>
          </a:xfrm>
          <a:prstGeom prst="ellipse">
            <a:avLst/>
          </a:prstGeom>
          <a:solidFill>
            <a:srgbClr val="FFC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/>
        </p:nvSpPr>
        <p:spPr>
          <a:xfrm>
            <a:off x="837708" y="1779506"/>
            <a:ext cx="646236" cy="646236"/>
          </a:xfrm>
          <a:prstGeom prst="ellipse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椭圆 19"/>
          <p:cNvSpPr/>
          <p:nvPr/>
        </p:nvSpPr>
        <p:spPr>
          <a:xfrm>
            <a:off x="837708" y="4010443"/>
            <a:ext cx="646236" cy="646236"/>
          </a:xfrm>
          <a:prstGeom prst="ellipse">
            <a:avLst/>
          </a:prstGeom>
          <a:solidFill>
            <a:srgbClr val="C0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文本框 21"/>
          <p:cNvSpPr txBox="1"/>
          <p:nvPr/>
        </p:nvSpPr>
        <p:spPr>
          <a:xfrm>
            <a:off x="815857" y="1873418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0" name="任意多边形: 形状 9"/>
          <p:cNvSpPr/>
          <p:nvPr/>
        </p:nvSpPr>
        <p:spPr>
          <a:xfrm flipH="1">
            <a:off x="761090" y="2673737"/>
            <a:ext cx="9824052" cy="909293"/>
          </a:xfrm>
          <a:custGeom>
            <a:avLst/>
            <a:gdLst>
              <a:gd name="connsiteX0" fmla="*/ 0 w 6096000"/>
              <a:gd name="connsiteY0" fmla="*/ 97700 h 586188"/>
              <a:gd name="connsiteX1" fmla="*/ 97700 w 6096000"/>
              <a:gd name="connsiteY1" fmla="*/ 0 h 586188"/>
              <a:gd name="connsiteX2" fmla="*/ 5998300 w 6096000"/>
              <a:gd name="connsiteY2" fmla="*/ 0 h 586188"/>
              <a:gd name="connsiteX3" fmla="*/ 6096000 w 6096000"/>
              <a:gd name="connsiteY3" fmla="*/ 97700 h 586188"/>
              <a:gd name="connsiteX4" fmla="*/ 6096000 w 6096000"/>
              <a:gd name="connsiteY4" fmla="*/ 488488 h 586188"/>
              <a:gd name="connsiteX5" fmla="*/ 5998300 w 6096000"/>
              <a:gd name="connsiteY5" fmla="*/ 586188 h 586188"/>
              <a:gd name="connsiteX6" fmla="*/ 97700 w 6096000"/>
              <a:gd name="connsiteY6" fmla="*/ 586188 h 586188"/>
              <a:gd name="connsiteX7" fmla="*/ 0 w 6096000"/>
              <a:gd name="connsiteY7" fmla="*/ 488488 h 586188"/>
              <a:gd name="connsiteX8" fmla="*/ 0 w 6096000"/>
              <a:gd name="connsiteY8" fmla="*/ 97700 h 58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86188">
                <a:moveTo>
                  <a:pt x="0" y="97700"/>
                </a:moveTo>
                <a:cubicBezTo>
                  <a:pt x="0" y="43742"/>
                  <a:pt x="43742" y="0"/>
                  <a:pt x="97700" y="0"/>
                </a:cubicBezTo>
                <a:lnTo>
                  <a:pt x="5998300" y="0"/>
                </a:lnTo>
                <a:cubicBezTo>
                  <a:pt x="6052258" y="0"/>
                  <a:pt x="6096000" y="43742"/>
                  <a:pt x="6096000" y="97700"/>
                </a:cubicBezTo>
                <a:lnTo>
                  <a:pt x="6096000" y="488488"/>
                </a:lnTo>
                <a:cubicBezTo>
                  <a:pt x="6096000" y="542446"/>
                  <a:pt x="6052258" y="586188"/>
                  <a:pt x="5998300" y="586188"/>
                </a:cubicBezTo>
                <a:lnTo>
                  <a:pt x="97700" y="586188"/>
                </a:lnTo>
                <a:cubicBezTo>
                  <a:pt x="43742" y="586188"/>
                  <a:pt x="0" y="542446"/>
                  <a:pt x="0" y="488488"/>
                </a:cubicBezTo>
                <a:lnTo>
                  <a:pt x="0" y="977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2000">
                <a:srgbClr val="FFCC00"/>
              </a:gs>
            </a:gsLst>
            <a:lin ang="0" scaled="0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2000">
                  <a:schemeClr val="accent2">
                    <a:lumMod val="50000"/>
                  </a:schemeClr>
                </a:gs>
              </a:gsLst>
              <a:lin ang="0" scaled="0"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525" tIns="70525" rIns="70525" bIns="70525" numCol="1" spcCol="1270" anchor="ctr" anchorCtr="0">
            <a:noAutofit/>
          </a:bodyPr>
          <a:lstStyle/>
          <a:p>
            <a:pPr marL="360045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世界上最光荣</a:t>
            </a: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的事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——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劳动</a:t>
            </a: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。 </a:t>
            </a:r>
            <a:r>
              <a:rPr lang="en-US" altLang="zh-CN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   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世界上最体面</a:t>
            </a:r>
            <a:r>
              <a:rPr lang="zh-CN" altLang="en-US" sz="200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的人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——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劳动者。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5" name="椭圆 14"/>
          <p:cNvSpPr/>
          <p:nvPr/>
        </p:nvSpPr>
        <p:spPr>
          <a:xfrm flipH="1">
            <a:off x="10795628" y="2780865"/>
            <a:ext cx="799472" cy="799472"/>
          </a:xfrm>
          <a:prstGeom prst="ellipse">
            <a:avLst/>
          </a:prstGeom>
          <a:solidFill>
            <a:srgbClr val="FFC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椭圆 18"/>
          <p:cNvSpPr/>
          <p:nvPr/>
        </p:nvSpPr>
        <p:spPr>
          <a:xfrm flipH="1">
            <a:off x="10872246" y="2857483"/>
            <a:ext cx="646236" cy="646236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 flipH="1">
            <a:off x="10810083" y="2949768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815857" y="4102728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12" name="任意多边形: 形状 11"/>
          <p:cNvSpPr/>
          <p:nvPr/>
        </p:nvSpPr>
        <p:spPr>
          <a:xfrm flipH="1">
            <a:off x="761090" y="5028612"/>
            <a:ext cx="9824052" cy="909293"/>
          </a:xfrm>
          <a:custGeom>
            <a:avLst/>
            <a:gdLst>
              <a:gd name="connsiteX0" fmla="*/ 0 w 6096000"/>
              <a:gd name="connsiteY0" fmla="*/ 97700 h 586188"/>
              <a:gd name="connsiteX1" fmla="*/ 97700 w 6096000"/>
              <a:gd name="connsiteY1" fmla="*/ 0 h 586188"/>
              <a:gd name="connsiteX2" fmla="*/ 5998300 w 6096000"/>
              <a:gd name="connsiteY2" fmla="*/ 0 h 586188"/>
              <a:gd name="connsiteX3" fmla="*/ 6096000 w 6096000"/>
              <a:gd name="connsiteY3" fmla="*/ 97700 h 586188"/>
              <a:gd name="connsiteX4" fmla="*/ 6096000 w 6096000"/>
              <a:gd name="connsiteY4" fmla="*/ 488488 h 586188"/>
              <a:gd name="connsiteX5" fmla="*/ 5998300 w 6096000"/>
              <a:gd name="connsiteY5" fmla="*/ 586188 h 586188"/>
              <a:gd name="connsiteX6" fmla="*/ 97700 w 6096000"/>
              <a:gd name="connsiteY6" fmla="*/ 586188 h 586188"/>
              <a:gd name="connsiteX7" fmla="*/ 0 w 6096000"/>
              <a:gd name="connsiteY7" fmla="*/ 488488 h 586188"/>
              <a:gd name="connsiteX8" fmla="*/ 0 w 6096000"/>
              <a:gd name="connsiteY8" fmla="*/ 97700 h 5861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096000" h="586188">
                <a:moveTo>
                  <a:pt x="0" y="97700"/>
                </a:moveTo>
                <a:cubicBezTo>
                  <a:pt x="0" y="43742"/>
                  <a:pt x="43742" y="0"/>
                  <a:pt x="97700" y="0"/>
                </a:cubicBezTo>
                <a:lnTo>
                  <a:pt x="5998300" y="0"/>
                </a:lnTo>
                <a:cubicBezTo>
                  <a:pt x="6052258" y="0"/>
                  <a:pt x="6096000" y="43742"/>
                  <a:pt x="6096000" y="97700"/>
                </a:cubicBezTo>
                <a:lnTo>
                  <a:pt x="6096000" y="488488"/>
                </a:lnTo>
                <a:cubicBezTo>
                  <a:pt x="6096000" y="542446"/>
                  <a:pt x="6052258" y="586188"/>
                  <a:pt x="5998300" y="586188"/>
                </a:cubicBezTo>
                <a:lnTo>
                  <a:pt x="97700" y="586188"/>
                </a:lnTo>
                <a:cubicBezTo>
                  <a:pt x="43742" y="586188"/>
                  <a:pt x="0" y="542446"/>
                  <a:pt x="0" y="488488"/>
                </a:cubicBezTo>
                <a:lnTo>
                  <a:pt x="0" y="97700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5000"/>
                  <a:lumOff val="95000"/>
                  <a:alpha val="0"/>
                </a:schemeClr>
              </a:gs>
              <a:gs pos="72000">
                <a:srgbClr val="FFCC00"/>
              </a:gs>
            </a:gsLst>
            <a:lin ang="0" scaled="0"/>
          </a:gradFill>
          <a:ln w="25400">
            <a:gradFill>
              <a:gsLst>
                <a:gs pos="0">
                  <a:schemeClr val="accent1">
                    <a:lumMod val="5000"/>
                    <a:lumOff val="95000"/>
                    <a:alpha val="0"/>
                  </a:schemeClr>
                </a:gs>
                <a:gs pos="72000">
                  <a:schemeClr val="accent2">
                    <a:lumMod val="50000"/>
                  </a:schemeClr>
                </a:gs>
              </a:gsLst>
              <a:lin ang="0" scaled="0"/>
            </a:gradFill>
          </a:ln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70525" tIns="70525" rIns="70525" bIns="70525" numCol="1" spcCol="1270" anchor="ctr" anchorCtr="0">
            <a:noAutofit/>
          </a:bodyPr>
          <a:lstStyle/>
          <a:p>
            <a:pPr marL="360045" defTabSz="488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rPr>
              <a:t>人的生命是有限的，可是，为人民服务是无限的。我要把有限的生命投入到无限的为人民服务之中去。</a:t>
            </a:r>
            <a:endParaRPr lang="zh-CN" altLang="en-US" sz="2000" dirty="0">
              <a:solidFill>
                <a:schemeClr val="tx1">
                  <a:lumMod val="85000"/>
                  <a:lumOff val="15000"/>
                </a:schemeClr>
              </a:solidFill>
              <a:latin typeface="+mn-ea"/>
            </a:endParaRPr>
          </a:p>
        </p:txBody>
      </p:sp>
      <p:sp>
        <p:nvSpPr>
          <p:cNvPr id="17" name="椭圆 16"/>
          <p:cNvSpPr/>
          <p:nvPr/>
        </p:nvSpPr>
        <p:spPr>
          <a:xfrm flipH="1">
            <a:off x="10795628" y="5086785"/>
            <a:ext cx="799472" cy="799472"/>
          </a:xfrm>
          <a:prstGeom prst="ellipse">
            <a:avLst/>
          </a:prstGeom>
          <a:solidFill>
            <a:srgbClr val="FFC000"/>
          </a:solidFill>
          <a:ln w="254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椭圆 20"/>
          <p:cNvSpPr/>
          <p:nvPr/>
        </p:nvSpPr>
        <p:spPr>
          <a:xfrm flipH="1">
            <a:off x="10872246" y="5163403"/>
            <a:ext cx="646236" cy="646236"/>
          </a:xfrm>
          <a:prstGeom prst="ellipse">
            <a:avLst/>
          </a:prstGeom>
          <a:solidFill>
            <a:srgbClr val="FF0000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 flipH="1">
            <a:off x="10810083" y="5252425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737600" y="-1"/>
            <a:ext cx="3454400" cy="9958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t="-11451"/>
          <a:stretch>
            <a:fillRect/>
          </a:stretch>
        </p:blipFill>
        <p:spPr>
          <a:xfrm>
            <a:off x="0" y="4808698"/>
            <a:ext cx="12192000" cy="204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-2"/>
          <a:stretch>
            <a:fillRect/>
          </a:stretch>
        </p:blipFill>
        <p:spPr>
          <a:xfrm>
            <a:off x="-380716" y="2049302"/>
            <a:ext cx="3551839" cy="48086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004"/>
            <a:ext cx="3302454" cy="185799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877" y="5191061"/>
            <a:ext cx="2922524" cy="128457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337869" y="1777748"/>
            <a:ext cx="7516262" cy="2249064"/>
            <a:chOff x="2456314" y="1282700"/>
            <a:chExt cx="7516262" cy="2249064"/>
          </a:xfrm>
        </p:grpSpPr>
        <p:sp>
          <p:nvSpPr>
            <p:cNvPr id="31" name="矩形: 圆角 30"/>
            <p:cNvSpPr/>
            <p:nvPr/>
          </p:nvSpPr>
          <p:spPr>
            <a:xfrm>
              <a:off x="4844976" y="1282700"/>
              <a:ext cx="2738938" cy="666372"/>
            </a:xfrm>
            <a:prstGeom prst="roundRect">
              <a:avLst>
                <a:gd name="adj" fmla="val 50000"/>
              </a:avLst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66877" y="1323498"/>
              <a:ext cx="2095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+mj-ea"/>
                  <a:ea typeface="+mj-ea"/>
                </a:rPr>
                <a:t>第四部分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456314" y="2331435"/>
              <a:ext cx="7516262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7200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践行雷锋精神</a:t>
              </a:r>
              <a:endParaRPr lang="zh-CN" altLang="en-US" sz="72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1" name="文本框 10"/>
          <p:cNvSpPr txBox="1"/>
          <p:nvPr/>
        </p:nvSpPr>
        <p:spPr>
          <a:xfrm>
            <a:off x="1709892" y="4171533"/>
            <a:ext cx="877221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—    </a:t>
            </a:r>
            <a:r>
              <a:rPr lang="zh-CN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争做新时代好少年</a:t>
            </a:r>
            <a:r>
              <a:rPr lang="zh-CN" altLang="en-US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主题班会</a:t>
            </a:r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  —</a:t>
            </a:r>
            <a:endParaRPr lang="en-US" altLang="zh-CN" sz="2400" b="1" kern="100" dirty="0">
              <a:solidFill>
                <a:schemeClr val="accent2">
                  <a:lumMod val="50000"/>
                </a:schemeClr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" cstate="print"/>
          <a:srcRect l="3587"/>
          <a:stretch>
            <a:fillRect/>
          </a:stretch>
        </p:blipFill>
        <p:spPr>
          <a:xfrm>
            <a:off x="314988" y="2140652"/>
            <a:ext cx="3479800" cy="453500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2" cstate="print"/>
          <a:srcRect/>
          <a:stretch>
            <a:fillRect/>
          </a:stretch>
        </p:blipFill>
        <p:spPr>
          <a:xfrm>
            <a:off x="0" y="5627421"/>
            <a:ext cx="12192000" cy="1245909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践行雷锋精神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第四部分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04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218742" y="2750880"/>
            <a:ext cx="6982658" cy="25781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22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概括的说，就是助人为乐，做好事不留名。深刻的讲，雷锋精神的可贵，就在于他既有一副热心肠，也有一颗平常心。所以，我们学习雷锋，以雷锋为榜样，就是要学会默默地奉献，学会不计个人得失，学会追求平凡中的伟大。</a:t>
            </a:r>
            <a:endParaRPr lang="zh-CN" altLang="zh-CN" sz="2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218742" y="1843724"/>
            <a:ext cx="5352204" cy="8359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3600" b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雷锋的优秀品质在哪里？</a:t>
            </a:r>
            <a:endParaRPr lang="en-US" altLang="zh-CN" sz="3600" b="1" u="sng" kern="100" dirty="0">
              <a:solidFill>
                <a:schemeClr val="accent2">
                  <a:lumMod val="50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295399" y="1857994"/>
            <a:ext cx="10201275" cy="3924007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文本框 1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践行雷锋精神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第四部分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04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529252" y="2551837"/>
            <a:ext cx="6960948" cy="1753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5400" b="1" kern="100" dirty="0">
                <a:solidFill>
                  <a:srgbClr val="FFDA65"/>
                </a:solidFill>
                <a:effectLst>
                  <a:outerShdw dist="63500" dir="2700000" algn="tl" rotWithShape="0">
                    <a:schemeClr val="accent2">
                      <a:lumMod val="50000"/>
                      <a:alpha val="40000"/>
                    </a:schemeClr>
                  </a:outerShdw>
                </a:effectLst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小学生应该如何学习雷锋精神？</a:t>
            </a:r>
            <a:endParaRPr lang="zh-CN" altLang="zh-CN" sz="3200" kern="100" dirty="0">
              <a:solidFill>
                <a:srgbClr val="FFDA65"/>
              </a:solidFill>
              <a:effectLst>
                <a:outerShdw dist="63500" dir="2700000" algn="tl" rotWithShape="0">
                  <a:schemeClr val="accent2">
                    <a:lumMod val="50000"/>
                    <a:alpha val="40000"/>
                  </a:schemeClr>
                </a:outerShdw>
              </a:effectLst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1" cstate="print"/>
          <a:srcRect t="-2"/>
          <a:stretch>
            <a:fillRect/>
          </a:stretch>
        </p:blipFill>
        <p:spPr>
          <a:xfrm>
            <a:off x="-495016" y="1409701"/>
            <a:ext cx="4024268" cy="54483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000005"/>
            <a:ext cx="3302454" cy="185799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3667760" y="4554401"/>
            <a:ext cx="6045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>
                <a:solidFill>
                  <a:srgbClr val="FFCF37"/>
                </a:solidFill>
                <a:latin typeface="+mn-ea"/>
              </a:rPr>
              <a:t>—   </a:t>
            </a:r>
            <a:r>
              <a:rPr lang="zh-CN" altLang="en-US" sz="2000" dirty="0">
                <a:solidFill>
                  <a:srgbClr val="FFCF37"/>
                </a:solidFill>
                <a:latin typeface="+mn-ea"/>
              </a:rPr>
              <a:t>请同学们积极探讨，并举例说明</a:t>
            </a:r>
            <a:r>
              <a:rPr lang="en-US" altLang="zh-CN" sz="2000" dirty="0">
                <a:solidFill>
                  <a:srgbClr val="FFCF37"/>
                </a:solidFill>
                <a:latin typeface="+mn-ea"/>
              </a:rPr>
              <a:t>……</a:t>
            </a:r>
            <a:endParaRPr lang="zh-CN" altLang="en-US" sz="2000" dirty="0">
              <a:solidFill>
                <a:srgbClr val="FFCF37"/>
              </a:solidFill>
              <a:latin typeface="+mn-ea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57217" y="5045658"/>
            <a:ext cx="3302454" cy="1857995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 flipH="1">
            <a:off x="8325577" y="4306162"/>
            <a:ext cx="3866421" cy="255183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95325" y="2434162"/>
            <a:ext cx="10801350" cy="3731687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31950" y="1400848"/>
            <a:ext cx="9864725" cy="864000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V 形 7"/>
          <p:cNvSpPr/>
          <p:nvPr/>
        </p:nvSpPr>
        <p:spPr>
          <a:xfrm>
            <a:off x="878205" y="1401386"/>
            <a:ext cx="1716204" cy="8629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践行雷锋精神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第四部分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04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9494" y="2619375"/>
            <a:ext cx="10153012" cy="32755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雷锋在他的日记中写道：要学习的时间是有的，问题是我们善不善于去挤，愿不愿意钻，一块好好的木板，上面一个眼也没有，但钉子为什么能钉进去呢？这就是靠压力硬挤进去的，硬钻进去的。</a:t>
            </a:r>
            <a:endParaRPr lang="en-US" altLang="zh-CN" sz="2000" kern="100" dirty="0"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我们在学习上，也要提倡这种“钉子”精神，善于“挤”和“钻”。挤时间读书就是：早起点，晚睡点，饭前饭后挤一点，星期假日多学点，同学们在学习上要学习雷锋善挤和善钻的“钉子”精神，丢掉贪图享受，生活攀比的思想，做适合中学生身份的事，爱护学校和他人的一切财物，尊重他人的劳动成果。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箭头: V 形 3"/>
          <p:cNvSpPr/>
          <p:nvPr/>
        </p:nvSpPr>
        <p:spPr>
          <a:xfrm>
            <a:off x="695325" y="1401386"/>
            <a:ext cx="1716204" cy="8629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35559" y="1602015"/>
            <a:ext cx="69350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2425"/>
            <a:r>
              <a:rPr lang="zh-CN" altLang="zh-CN" sz="24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作为一名学生，应该学习雷锋刻苦学习的精神</a:t>
            </a:r>
            <a:endParaRPr lang="zh-CN" altLang="zh-CN" sz="1600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57120" y="1571238"/>
            <a:ext cx="10567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28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首先</a:t>
            </a:r>
            <a:endParaRPr lang="zh-CN" alt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95325" y="2434162"/>
            <a:ext cx="10801350" cy="3731687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31950" y="1400848"/>
            <a:ext cx="9864725" cy="864000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V 形 7"/>
          <p:cNvSpPr/>
          <p:nvPr/>
        </p:nvSpPr>
        <p:spPr>
          <a:xfrm>
            <a:off x="878205" y="1401386"/>
            <a:ext cx="1716204" cy="8629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践行雷锋精神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第四部分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04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9494" y="2623648"/>
            <a:ext cx="10153012" cy="33527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zh-CN" altLang="en-US" sz="28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雷锋出差一千里，好事做了一火车”</a:t>
            </a:r>
            <a:endParaRPr lang="en-US" altLang="zh-CN" sz="2800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2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同学们应该大公无私，公而忘私，应该助人为乐，无私奉献；我们在学校里要做好学生，回到家中要做好孩子，走上社会要做好公民，无论在哪儿，力所能及，举手之劳的事多做，勤做，乐于去做，无论是朋友同学，还是陌生路人，一方有难，八方支援，扶危助困，共渡难关。我们还应热心应真诚，这样，我们的世界肯定会变成美好人间。</a:t>
            </a:r>
            <a:endParaRPr lang="zh-CN" altLang="en-US" sz="2200" kern="100" dirty="0"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箭头: V 形 3"/>
          <p:cNvSpPr/>
          <p:nvPr/>
        </p:nvSpPr>
        <p:spPr>
          <a:xfrm>
            <a:off x="695325" y="1401386"/>
            <a:ext cx="1716204" cy="8629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35559" y="1602015"/>
            <a:ext cx="8661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2425"/>
            <a:r>
              <a:rPr lang="zh-CN" altLang="en-US" sz="24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应该学习的就是雷锋公而忘私、助人为乐的奉献精神</a:t>
            </a:r>
            <a:endParaRPr lang="zh-CN" altLang="zh-CN" sz="1600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44420" y="1571238"/>
            <a:ext cx="10567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其次</a:t>
            </a:r>
            <a:endParaRPr lang="zh-CN" altLang="en-US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695325" y="2434162"/>
            <a:ext cx="10801350" cy="3731687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631950" y="1400848"/>
            <a:ext cx="9864725" cy="864000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箭头: V 形 7"/>
          <p:cNvSpPr/>
          <p:nvPr/>
        </p:nvSpPr>
        <p:spPr>
          <a:xfrm>
            <a:off x="878205" y="1401386"/>
            <a:ext cx="1716204" cy="862925"/>
          </a:xfrm>
          <a:prstGeom prst="chevron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践行雷锋精神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第四部分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04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19494" y="2623648"/>
            <a:ext cx="10153012" cy="32142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zh-CN" altLang="en-US" sz="22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的一生虽然没有惊天动地的伟绩，但他把生命的每一分光和热都无私地奉献给了人民，用有限的生命和火热的赤子之心谱写了一曲壮丽而辉煌的人生乐章。全心全意为人民服务是贯穿在雷锋一生中最动人的主旋律，也是雷锋精神的核心内容，正是当代学生所缺少的。</a:t>
            </a:r>
            <a:endParaRPr lang="en-US" altLang="zh-CN" sz="2200" kern="100" dirty="0"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en-US" sz="22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构建和谐校园不是几个人的事情，而是校园中每一名成员共同的事情。只要我们人人都贡献出自己的一份力量，那么我们坚信校园的和谐将不是遥远的梦。</a:t>
            </a:r>
            <a:endParaRPr lang="zh-CN" altLang="en-US" sz="2200" kern="100" dirty="0"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箭头: V 形 3"/>
          <p:cNvSpPr/>
          <p:nvPr/>
        </p:nvSpPr>
        <p:spPr>
          <a:xfrm>
            <a:off x="695325" y="1401386"/>
            <a:ext cx="1716204" cy="862925"/>
          </a:xfrm>
          <a:prstGeom prst="chevron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2835559" y="1602015"/>
            <a:ext cx="86611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352425"/>
            <a:r>
              <a:rPr lang="zh-CN" altLang="en-US" sz="24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也要在思想上学习雷锋精神</a:t>
            </a:r>
            <a:endParaRPr lang="zh-CN" altLang="zh-CN" sz="1600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44420" y="1571238"/>
            <a:ext cx="105677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2800" b="1" dirty="0">
                <a:solidFill>
                  <a:schemeClr val="accent2">
                    <a:lumMod val="50000"/>
                  </a:schemeClr>
                </a:solidFill>
              </a:rPr>
              <a:t>最后</a:t>
            </a:r>
            <a:endParaRPr lang="zh-CN" altLang="en-US" sz="2800" b="1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10108" y="1090581"/>
            <a:ext cx="3238724" cy="4180809"/>
            <a:chOff x="1251408" y="1402747"/>
            <a:chExt cx="3238724" cy="418080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51408" y="1402747"/>
              <a:ext cx="3238724" cy="2997364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81658" y="4245771"/>
              <a:ext cx="17775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b="1" dirty="0">
                  <a:solidFill>
                    <a:srgbClr val="CD0012"/>
                  </a:solidFill>
                </a:rPr>
                <a:t>目录</a:t>
              </a:r>
              <a:endParaRPr lang="zh-CN" altLang="en-US" sz="5400" b="1" dirty="0">
                <a:solidFill>
                  <a:srgbClr val="CD0012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889125" y="5121891"/>
              <a:ext cx="1962608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24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Hero" panose="02000506000000020004" pitchFamily="50" charset="0"/>
                </a:rPr>
                <a:t>DIRECTORY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ero" panose="02000506000000020004" pitchFamily="50" charset="0"/>
              </a:endParaRPr>
            </a:p>
          </p:txBody>
        </p:sp>
      </p:grpSp>
      <p:sp>
        <p:nvSpPr>
          <p:cNvPr id="11" name="矩形 10"/>
          <p:cNvSpPr/>
          <p:nvPr/>
        </p:nvSpPr>
        <p:spPr>
          <a:xfrm>
            <a:off x="5425780" y="1489651"/>
            <a:ext cx="773874" cy="772458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/>
        </p:nvSpPr>
        <p:spPr>
          <a:xfrm>
            <a:off x="6346917" y="1489651"/>
            <a:ext cx="4651054" cy="772458"/>
          </a:xfrm>
          <a:prstGeom prst="rect">
            <a:avLst/>
          </a:prstGeom>
          <a:noFill/>
          <a:ln w="19050">
            <a:solidFill>
              <a:srgbClr val="CD0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文本框 29"/>
          <p:cNvSpPr txBox="1"/>
          <p:nvPr/>
        </p:nvSpPr>
        <p:spPr>
          <a:xfrm>
            <a:off x="5447592" y="1642845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01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702124" y="1612067"/>
            <a:ext cx="35701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zh-CN" sz="28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什么是雷锋精神</a:t>
            </a:r>
            <a:endParaRPr lang="zh-CN" altLang="zh-CN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425780" y="2447019"/>
            <a:ext cx="773874" cy="772458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346917" y="2447019"/>
            <a:ext cx="4651054" cy="772458"/>
          </a:xfrm>
          <a:prstGeom prst="rect">
            <a:avLst/>
          </a:prstGeom>
          <a:noFill/>
          <a:ln w="19050">
            <a:solidFill>
              <a:srgbClr val="CD0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5447592" y="2600213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02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6702124" y="2569435"/>
            <a:ext cx="35701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讲雷锋故事</a:t>
            </a:r>
            <a:endParaRPr lang="zh-CN" altLang="zh-CN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425780" y="3404387"/>
            <a:ext cx="773874" cy="772458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6346917" y="3404387"/>
            <a:ext cx="4651054" cy="772458"/>
          </a:xfrm>
          <a:prstGeom prst="rect">
            <a:avLst/>
          </a:prstGeom>
          <a:noFill/>
          <a:ln w="19050">
            <a:solidFill>
              <a:srgbClr val="CD0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/>
          <p:cNvSpPr txBox="1"/>
          <p:nvPr/>
        </p:nvSpPr>
        <p:spPr>
          <a:xfrm>
            <a:off x="5447592" y="3557581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03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6702124" y="3526803"/>
            <a:ext cx="35701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读雷锋名言</a:t>
            </a:r>
            <a:endParaRPr lang="zh-CN" altLang="zh-CN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25780" y="4361754"/>
            <a:ext cx="773874" cy="772458"/>
          </a:xfrm>
          <a:prstGeom prst="rect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6346917" y="4361754"/>
            <a:ext cx="4651054" cy="772458"/>
          </a:xfrm>
          <a:prstGeom prst="rect">
            <a:avLst/>
          </a:prstGeom>
          <a:noFill/>
          <a:ln w="19050">
            <a:solidFill>
              <a:srgbClr val="CD00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5447592" y="4514948"/>
            <a:ext cx="7302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+mj-ea"/>
                <a:ea typeface="+mj-ea"/>
              </a:rPr>
              <a:t>04</a:t>
            </a:r>
            <a:endParaRPr lang="zh-CN" altLang="en-US" sz="24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6702124" y="4484170"/>
            <a:ext cx="357017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28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践行雷锋精神</a:t>
            </a:r>
            <a:endParaRPr lang="zh-CN" altLang="zh-CN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0" y="5640595"/>
            <a:ext cx="12192000" cy="1220035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1010108" y="1090581"/>
            <a:ext cx="3238724" cy="4180809"/>
            <a:chOff x="1251408" y="1402747"/>
            <a:chExt cx="3238724" cy="4180809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1">
              <a:extLst>
                <a:ext uri="{BEBA8EAE-BF5A-486C-A8C5-ECC9F3942E4B}">
                  <a14:imgProps xmlns:a14="http://schemas.microsoft.com/office/drawing/2010/main">
                    <a14:imgLayer r:embed="rId2">
                      <a14:imgEffect>
                        <a14:brightnessContrast contrast="-40000"/>
                      </a14:imgEffect>
                    </a14:imgLayer>
                  </a14:imgProps>
                </a:ext>
              </a:extLst>
            </a:blip>
            <a:stretch>
              <a:fillRect/>
            </a:stretch>
          </p:blipFill>
          <p:spPr>
            <a:xfrm>
              <a:off x="1251408" y="1402747"/>
              <a:ext cx="3238724" cy="2997364"/>
            </a:xfrm>
            <a:prstGeom prst="rect">
              <a:avLst/>
            </a:prstGeom>
          </p:spPr>
        </p:pic>
        <p:sp>
          <p:nvSpPr>
            <p:cNvPr id="7" name="文本框 6"/>
            <p:cNvSpPr txBox="1"/>
            <p:nvPr/>
          </p:nvSpPr>
          <p:spPr>
            <a:xfrm>
              <a:off x="1981658" y="4245771"/>
              <a:ext cx="1777542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dist"/>
              <a:r>
                <a:rPr lang="zh-CN" altLang="en-US" sz="5400" b="1" dirty="0">
                  <a:solidFill>
                    <a:srgbClr val="CD0012"/>
                  </a:solidFill>
                </a:rPr>
                <a:t>结语</a:t>
              </a:r>
              <a:endParaRPr lang="zh-CN" altLang="en-US" sz="5400" b="1" dirty="0">
                <a:solidFill>
                  <a:srgbClr val="CD0012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1753058" y="5121891"/>
              <a:ext cx="2234742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dist"/>
              <a:r>
                <a:rPr lang="en-US" altLang="zh-CN" sz="2400" i="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Hero" panose="02000506000000020004" pitchFamily="50" charset="0"/>
                </a:rPr>
                <a:t>CONCLUSION</a:t>
              </a:r>
              <a:endParaRPr lang="zh-CN" altLang="en-US" sz="2400" dirty="0">
                <a:solidFill>
                  <a:schemeClr val="tx1">
                    <a:lumMod val="85000"/>
                    <a:lumOff val="15000"/>
                  </a:schemeClr>
                </a:solidFill>
                <a:latin typeface="Hero" panose="02000506000000020004" pitchFamily="50" charset="0"/>
              </a:endParaRPr>
            </a:p>
          </p:txBody>
        </p:sp>
      </p:grpSp>
      <p:pic>
        <p:nvPicPr>
          <p:cNvPr id="41" name="图片 40"/>
          <p:cNvPicPr>
            <a:picLocks noChangeAspect="1"/>
          </p:cNvPicPr>
          <p:nvPr/>
        </p:nvPicPr>
        <p:blipFill rotWithShape="1">
          <a:blip r:embed="rId3" cstate="print"/>
          <a:srcRect/>
          <a:stretch>
            <a:fillRect/>
          </a:stretch>
        </p:blipFill>
        <p:spPr>
          <a:xfrm>
            <a:off x="0" y="5640595"/>
            <a:ext cx="12192000" cy="1220035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4911046" y="1734011"/>
            <a:ext cx="6270846" cy="33065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zh-CN" altLang="zh-CN" sz="24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雷锋精神在任何年代，任何文化，任何国家中，都是值得人们推崇和效仿的。</a:t>
            </a:r>
            <a:endParaRPr lang="en-US" altLang="zh-CN" sz="2400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  <a:spcAft>
                <a:spcPts val="1000"/>
              </a:spcAft>
            </a:pPr>
            <a:r>
              <a:rPr lang="zh-CN" altLang="zh-CN" sz="22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雷锋精神是不受时空限定的，无论现代科技怎样发达，无论人们的生存方式怎样改变，雷锋对世界和他人真诚的爱心永远是人间渴求的那种温暖，它像阳光一样成为人类永恒的需要。</a:t>
            </a:r>
            <a:endParaRPr lang="zh-CN" altLang="zh-CN" sz="22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737600" y="-1"/>
            <a:ext cx="3454400" cy="9958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t="-11451"/>
          <a:stretch>
            <a:fillRect/>
          </a:stretch>
        </p:blipFill>
        <p:spPr>
          <a:xfrm>
            <a:off x="0" y="4808698"/>
            <a:ext cx="12192000" cy="204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-2"/>
          <a:stretch>
            <a:fillRect/>
          </a:stretch>
        </p:blipFill>
        <p:spPr>
          <a:xfrm>
            <a:off x="-380716" y="2049302"/>
            <a:ext cx="3551839" cy="48086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004"/>
            <a:ext cx="3302454" cy="1857995"/>
          </a:xfrm>
          <a:prstGeom prst="rect">
            <a:avLst/>
          </a:prstGeom>
        </p:spPr>
      </p:pic>
      <p:sp>
        <p:nvSpPr>
          <p:cNvPr id="11" name="文本框 10"/>
          <p:cNvSpPr txBox="1"/>
          <p:nvPr/>
        </p:nvSpPr>
        <p:spPr>
          <a:xfrm>
            <a:off x="1709892" y="3029910"/>
            <a:ext cx="8772216" cy="49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6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—   </a:t>
            </a:r>
            <a:r>
              <a:rPr lang="zh-CN" altLang="en-US" sz="26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弘扬雷锋精神</a:t>
            </a:r>
            <a:r>
              <a:rPr lang="en-US" altLang="zh-CN" sz="26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\</a:t>
            </a:r>
            <a:r>
              <a:rPr lang="zh-CN" altLang="zh-CN" sz="26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争做新时代好少年</a:t>
            </a:r>
            <a:r>
              <a:rPr lang="zh-CN" altLang="en-US" sz="26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主题班会</a:t>
            </a:r>
            <a:r>
              <a:rPr lang="en-US" altLang="zh-CN" sz="26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  —</a:t>
            </a:r>
            <a:endParaRPr lang="en-US" altLang="zh-CN" sz="2600" b="1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048000" y="3673878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学习雷锋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|  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从自我做起</a:t>
            </a:r>
            <a:r>
              <a:rPr lang="en-US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  |  </a:t>
            </a:r>
            <a:r>
              <a:rPr lang="zh-CN" altLang="zh-CN" sz="2400" kern="100" dirty="0">
                <a:solidFill>
                  <a:srgbClr val="333333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从小事做起</a:t>
            </a:r>
            <a:endParaRPr lang="zh-CN" altLang="zh-CN" sz="14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155700" y="999529"/>
            <a:ext cx="9880600" cy="221599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en-US" sz="13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感</a:t>
            </a:r>
            <a:r>
              <a:rPr lang="zh-CN" altLang="en-US" sz="72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谢</a:t>
            </a:r>
            <a:r>
              <a:rPr lang="zh-CN" altLang="en-US" sz="8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大</a:t>
            </a:r>
            <a:r>
              <a:rPr lang="zh-CN" altLang="en-US" sz="13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家</a:t>
            </a:r>
            <a:r>
              <a:rPr lang="zh-CN" altLang="en-US" sz="80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的</a:t>
            </a:r>
            <a:r>
              <a:rPr lang="zh-CN" altLang="en-US" sz="13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观</a:t>
            </a:r>
            <a:r>
              <a:rPr lang="zh-CN" altLang="en-US" sz="8800" kern="100" spc="-1500" dirty="0">
                <a:solidFill>
                  <a:schemeClr val="accent2">
                    <a:lumMod val="50000"/>
                  </a:schemeClr>
                </a:solidFill>
                <a:effectLst/>
                <a:latin typeface="汉仪尚巍手书W" panose="00020600040101010101" pitchFamily="18" charset="-122"/>
                <a:ea typeface="汉仪尚巍手书W" panose="00020600040101010101" pitchFamily="18" charset="-122"/>
                <a:cs typeface="Times New Roman" panose="02020603050405020304" pitchFamily="18" charset="0"/>
              </a:rPr>
              <a:t>看</a:t>
            </a:r>
            <a:endParaRPr lang="en-US" altLang="zh-CN" sz="8800" kern="100" spc="-1500" dirty="0">
              <a:solidFill>
                <a:schemeClr val="accent2">
                  <a:lumMod val="50000"/>
                </a:schemeClr>
              </a:solidFill>
              <a:effectLst/>
              <a:latin typeface="汉仪尚巍手书W" panose="00020600040101010101" pitchFamily="18" charset="-122"/>
              <a:ea typeface="汉仪尚巍手书W" panose="00020600040101010101" pitchFamily="18" charset="-122"/>
              <a:cs typeface="Times New Roman" panose="02020603050405020304" pitchFamily="18" charset="0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345863" y="5172059"/>
            <a:ext cx="2688657" cy="1281092"/>
            <a:chOff x="9396663" y="5490516"/>
            <a:chExt cx="2688657" cy="1281092"/>
          </a:xfrm>
        </p:grpSpPr>
        <p:grpSp>
          <p:nvGrpSpPr>
            <p:cNvPr id="15" name="组合 14"/>
            <p:cNvGrpSpPr/>
            <p:nvPr/>
          </p:nvGrpSpPr>
          <p:grpSpPr>
            <a:xfrm>
              <a:off x="9439525" y="5490516"/>
              <a:ext cx="2345442" cy="584775"/>
              <a:chOff x="9398446" y="5514632"/>
              <a:chExt cx="2345442" cy="584775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9398446" y="5514632"/>
                <a:ext cx="23454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200" dirty="0">
                    <a:ln w="50800">
                      <a:solidFill>
                        <a:srgbClr val="C00000"/>
                      </a:solidFill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3</a:t>
                </a:r>
                <a:r>
                  <a:rPr lang="zh-CN" altLang="en-US" sz="3200" dirty="0">
                    <a:ln w="50800">
                      <a:solidFill>
                        <a:srgbClr val="C00000"/>
                      </a:solidFill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月</a:t>
                </a:r>
                <a:r>
                  <a:rPr lang="en-US" altLang="zh-CN" sz="3200" dirty="0">
                    <a:ln w="50800">
                      <a:solidFill>
                        <a:srgbClr val="C00000"/>
                      </a:solidFill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5</a:t>
                </a:r>
                <a:r>
                  <a:rPr lang="zh-CN" altLang="en-US" sz="3200" dirty="0">
                    <a:ln w="50800">
                      <a:solidFill>
                        <a:srgbClr val="C00000"/>
                      </a:solidFill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日</a:t>
                </a:r>
                <a:endParaRPr lang="zh-CN" altLang="en-US" sz="32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9398446" y="5514632"/>
                <a:ext cx="2345442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3200" dirty="0">
                    <a:ln w="9525">
                      <a:noFill/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3</a:t>
                </a:r>
                <a:r>
                  <a:rPr lang="zh-CN" altLang="en-US" sz="3200" dirty="0">
                    <a:ln w="9525">
                      <a:noFill/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月</a:t>
                </a:r>
                <a:r>
                  <a:rPr lang="en-US" altLang="zh-CN" sz="3200" dirty="0">
                    <a:ln w="9525">
                      <a:noFill/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5</a:t>
                </a:r>
                <a:r>
                  <a:rPr lang="zh-CN" altLang="en-US" sz="3200" dirty="0">
                    <a:ln w="9525">
                      <a:noFill/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日</a:t>
                </a:r>
                <a:endParaRPr lang="zh-CN" altLang="en-US" sz="32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endParaRPr>
              </a:p>
            </p:txBody>
          </p:sp>
        </p:grpSp>
        <p:grpSp>
          <p:nvGrpSpPr>
            <p:cNvPr id="17" name="组合 16"/>
            <p:cNvGrpSpPr/>
            <p:nvPr/>
          </p:nvGrpSpPr>
          <p:grpSpPr>
            <a:xfrm>
              <a:off x="9396663" y="6002167"/>
              <a:ext cx="2688657" cy="769441"/>
              <a:chOff x="9398445" y="5514632"/>
              <a:chExt cx="2688657" cy="76944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9398445" y="5514632"/>
                <a:ext cx="2688655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dirty="0">
                    <a:ln w="50800">
                      <a:solidFill>
                        <a:srgbClr val="C00000"/>
                      </a:solidFill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学雷锋日</a:t>
                </a:r>
                <a:endParaRPr lang="zh-CN" altLang="en-US" sz="44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9398446" y="5514632"/>
                <a:ext cx="2688656" cy="7694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zh-CN" altLang="en-US" sz="4400" dirty="0">
                    <a:ln w="9525">
                      <a:noFill/>
                    </a:ln>
                    <a:gradFill>
                      <a:gsLst>
                        <a:gs pos="0">
                          <a:srgbClr val="FFFF00"/>
                        </a:gs>
                        <a:gs pos="47000">
                          <a:srgbClr val="FFC000"/>
                        </a:gs>
                      </a:gsLst>
                      <a:lin ang="2700000" scaled="0"/>
                    </a:gradFill>
                    <a:latin typeface="+mj-ea"/>
                    <a:ea typeface="+mj-ea"/>
                  </a:rPr>
                  <a:t>学雷锋日</a:t>
                </a:r>
                <a:endParaRPr lang="zh-CN" altLang="en-US" sz="44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endParaRPr>
              </a:p>
            </p:txBody>
          </p:sp>
        </p:grp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737600" y="-1"/>
            <a:ext cx="3454400" cy="9958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t="-11451"/>
          <a:stretch>
            <a:fillRect/>
          </a:stretch>
        </p:blipFill>
        <p:spPr>
          <a:xfrm>
            <a:off x="0" y="4808698"/>
            <a:ext cx="12192000" cy="204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-2"/>
          <a:stretch>
            <a:fillRect/>
          </a:stretch>
        </p:blipFill>
        <p:spPr>
          <a:xfrm>
            <a:off x="-380716" y="2049302"/>
            <a:ext cx="3551839" cy="48086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004"/>
            <a:ext cx="3302454" cy="185799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877" y="5191061"/>
            <a:ext cx="2922524" cy="128457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337869" y="1777748"/>
            <a:ext cx="7516262" cy="2249064"/>
            <a:chOff x="2456314" y="1282700"/>
            <a:chExt cx="7516262" cy="2249064"/>
          </a:xfrm>
        </p:grpSpPr>
        <p:sp>
          <p:nvSpPr>
            <p:cNvPr id="31" name="矩形: 圆角 30"/>
            <p:cNvSpPr/>
            <p:nvPr/>
          </p:nvSpPr>
          <p:spPr>
            <a:xfrm>
              <a:off x="4844976" y="1282700"/>
              <a:ext cx="2738938" cy="666372"/>
            </a:xfrm>
            <a:prstGeom prst="roundRect">
              <a:avLst>
                <a:gd name="adj" fmla="val 50000"/>
              </a:avLst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66877" y="1323498"/>
              <a:ext cx="2095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+mj-ea"/>
                  <a:ea typeface="+mj-ea"/>
                </a:rPr>
                <a:t>第一部分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456314" y="2331435"/>
              <a:ext cx="7516262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zh-CN" sz="7200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什么是雷锋精神</a:t>
              </a:r>
              <a:endParaRPr lang="zh-CN" altLang="zh-CN" sz="54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709892" y="4171533"/>
            <a:ext cx="877221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—    </a:t>
            </a:r>
            <a:r>
              <a:rPr lang="zh-CN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争做新时代好少年</a:t>
            </a:r>
            <a:r>
              <a:rPr lang="zh-CN" altLang="en-US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主题班会</a:t>
            </a:r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  —</a:t>
            </a:r>
            <a:endParaRPr lang="en-US" altLang="zh-CN" sz="2400" b="1" kern="100" dirty="0">
              <a:solidFill>
                <a:schemeClr val="accent2">
                  <a:lumMod val="50000"/>
                </a:schemeClr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3270505" y="4629873"/>
            <a:ext cx="8226170" cy="1527859"/>
          </a:xfrm>
          <a:prstGeom prst="rect">
            <a:avLst/>
          </a:prstGeom>
          <a:solidFill>
            <a:schemeClr val="accent2">
              <a:lumMod val="40000"/>
              <a:lumOff val="6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什么是雷锋精神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第一部分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01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926664" y="4910208"/>
            <a:ext cx="6224333" cy="9671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20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微软雅黑" panose="020B0503020204020204" pitchFamily="34" charset="-122"/>
                <a:ea typeface="等线" panose="02010600030101010101" pitchFamily="2" charset="-122"/>
                <a:cs typeface="Times New Roman" panose="02020603050405020304" pitchFamily="18" charset="0"/>
              </a:rPr>
              <a:t> </a:t>
            </a:r>
            <a:r>
              <a:rPr lang="zh-CN" altLang="zh-CN" sz="20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“爱憎分明的阶级立场、言行一致的革命精神、公而忘私的共产主义风格、奋不顾身的无产阶级斗志”。</a:t>
            </a:r>
            <a:endParaRPr lang="zh-CN" altLang="zh-CN" sz="1400" b="1" kern="100" dirty="0">
              <a:solidFill>
                <a:schemeClr val="accent2">
                  <a:lumMod val="50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939076" y="1767644"/>
            <a:ext cx="3127258" cy="739775"/>
            <a:chOff x="2411529" y="1679575"/>
            <a:chExt cx="2472025" cy="584775"/>
          </a:xfrm>
        </p:grpSpPr>
        <p:sp>
          <p:nvSpPr>
            <p:cNvPr id="12" name="矩形 11"/>
            <p:cNvSpPr/>
            <p:nvPr/>
          </p:nvSpPr>
          <p:spPr>
            <a:xfrm>
              <a:off x="2411529" y="1679575"/>
              <a:ext cx="584775" cy="584775"/>
            </a:xfrm>
            <a:prstGeom prst="rect">
              <a:avLst/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13" name="矩形 12"/>
            <p:cNvSpPr/>
            <p:nvPr/>
          </p:nvSpPr>
          <p:spPr>
            <a:xfrm>
              <a:off x="3040612" y="1679575"/>
              <a:ext cx="584775" cy="584775"/>
            </a:xfrm>
            <a:prstGeom prst="rect">
              <a:avLst/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14" name="矩形 13"/>
            <p:cNvSpPr/>
            <p:nvPr/>
          </p:nvSpPr>
          <p:spPr>
            <a:xfrm>
              <a:off x="3669695" y="1679575"/>
              <a:ext cx="584775" cy="584775"/>
            </a:xfrm>
            <a:prstGeom prst="rect">
              <a:avLst/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15" name="矩形 14"/>
            <p:cNvSpPr/>
            <p:nvPr/>
          </p:nvSpPr>
          <p:spPr>
            <a:xfrm>
              <a:off x="4298779" y="1679575"/>
              <a:ext cx="584775" cy="584775"/>
            </a:xfrm>
            <a:prstGeom prst="rect">
              <a:avLst/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400" dirty="0"/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2524380" y="1756519"/>
              <a:ext cx="364935" cy="437923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>
                <a:defRPr kern="100"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sz="3600" b="1" dirty="0">
                  <a:solidFill>
                    <a:srgbClr val="FFDA65"/>
                  </a:solidFill>
                </a:rPr>
                <a:t>雷</a:t>
              </a:r>
              <a:endParaRPr lang="zh-CN" altLang="en-US" sz="3600" b="1" dirty="0">
                <a:solidFill>
                  <a:srgbClr val="FFDA65"/>
                </a:solidFill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3153463" y="1756519"/>
              <a:ext cx="364935" cy="437923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>
                <a:defRPr kern="100"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sz="3600" b="1">
                  <a:solidFill>
                    <a:srgbClr val="FFDA65"/>
                  </a:solidFill>
                </a:rPr>
                <a:t>锋</a:t>
              </a:r>
              <a:endParaRPr lang="zh-CN" altLang="en-US" sz="3600" b="1">
                <a:solidFill>
                  <a:srgbClr val="FFDA65"/>
                </a:solidFill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3782546" y="1756519"/>
              <a:ext cx="364935" cy="437923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>
                <a:defRPr kern="100"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sz="3600" b="1">
                  <a:solidFill>
                    <a:srgbClr val="FFDA65"/>
                  </a:solidFill>
                </a:rPr>
                <a:t>精</a:t>
              </a:r>
              <a:endParaRPr lang="zh-CN" altLang="en-US" sz="3600" b="1">
                <a:solidFill>
                  <a:srgbClr val="FFDA65"/>
                </a:solidFill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4411630" y="1756519"/>
              <a:ext cx="364935" cy="437923"/>
            </a:xfrm>
            <a:prstGeom prst="rect">
              <a:avLst/>
            </a:prstGeom>
            <a:noFill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>
                <a:defRPr kern="100"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defRPr>
              </a:lvl1pPr>
            </a:lstStyle>
            <a:p>
              <a:r>
                <a:rPr lang="zh-CN" altLang="en-US" sz="3600" b="1" dirty="0">
                  <a:solidFill>
                    <a:srgbClr val="FFDA65"/>
                  </a:solidFill>
                </a:rPr>
                <a:t>神</a:t>
              </a:r>
              <a:endParaRPr lang="zh-CN" altLang="en-US" sz="3600" b="1" dirty="0">
                <a:solidFill>
                  <a:srgbClr val="FFDA65"/>
                </a:solidFill>
              </a:endParaRPr>
            </a:p>
          </p:txBody>
        </p:sp>
      </p:grpSp>
      <p:sp>
        <p:nvSpPr>
          <p:cNvPr id="18" name="文本框 17"/>
          <p:cNvSpPr txBox="1"/>
          <p:nvPr/>
        </p:nvSpPr>
        <p:spPr>
          <a:xfrm>
            <a:off x="4706763" y="1733235"/>
            <a:ext cx="6403397" cy="8384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zh-CN" sz="2200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是以雷锋的名字命名，以雷锋的精神为基本内涵，在实践中不断丰富和发展着的革命精神。</a:t>
            </a:r>
            <a:endParaRPr lang="zh-CN" altLang="en-US" sz="2200" dirty="0"/>
          </a:p>
        </p:txBody>
      </p:sp>
      <p:sp>
        <p:nvSpPr>
          <p:cNvPr id="21" name="图文框 20"/>
          <p:cNvSpPr/>
          <p:nvPr/>
        </p:nvSpPr>
        <p:spPr>
          <a:xfrm>
            <a:off x="695325" y="1446835"/>
            <a:ext cx="10801350" cy="1411301"/>
          </a:xfrm>
          <a:prstGeom prst="frame">
            <a:avLst>
              <a:gd name="adj1" fmla="val 1838"/>
            </a:avLst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613603" y="2952403"/>
            <a:ext cx="7166022" cy="1525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zh-CN" sz="28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其实质和核心是全心全意为人民服务</a:t>
            </a:r>
            <a:endParaRPr lang="en-US" altLang="zh-CN" sz="2800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r>
              <a:rPr lang="zh-CN" altLang="zh-CN" kern="100" dirty="0"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为了人民的事业无私奉献，它已经成为我们这个时代精神文明的同义语、先进文化的表征。</a:t>
            </a:r>
            <a:endParaRPr lang="zh-CN" altLang="zh-CN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695325" y="4917552"/>
            <a:ext cx="2439833" cy="952500"/>
          </a:xfrm>
          <a:prstGeom prst="rec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直角三角形 24"/>
          <p:cNvSpPr/>
          <p:nvPr/>
        </p:nvSpPr>
        <p:spPr>
          <a:xfrm rot="13500000">
            <a:off x="3047562" y="5170859"/>
            <a:ext cx="445886" cy="445886"/>
          </a:xfrm>
          <a:prstGeom prst="rtTriangle">
            <a:avLst/>
          </a:prstGeom>
          <a:solidFill>
            <a:srgbClr val="CD001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1002144" y="4995666"/>
            <a:ext cx="182619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zh-CN" altLang="zh-CN" sz="28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周总理</a:t>
            </a:r>
            <a:endParaRPr lang="en-US" altLang="zh-CN" sz="2800" b="1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  <a:p>
            <a:pPr algn="ctr"/>
            <a:r>
              <a:rPr lang="zh-CN" altLang="en-US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总结雷锋精神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 rotWithShape="1">
          <a:blip r:embed="rId1" cstate="print">
            <a:extLst>
              <a:ext uri="{BEBA8EAE-BF5A-486C-A8C5-ECC9F3942E4B}">
                <a14:imgProps xmlns:a14="http://schemas.microsoft.com/office/drawing/2010/main">
                  <a14:imgLayer r:embed="rId2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>
          <a:xfrm>
            <a:off x="9696780" y="2852069"/>
            <a:ext cx="1901542" cy="229748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什么是雷锋精神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第一部分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01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695325" y="1542660"/>
            <a:ext cx="10801350" cy="2050788"/>
          </a:xfrm>
          <a:custGeom>
            <a:avLst/>
            <a:gdLst>
              <a:gd name="connsiteX0" fmla="*/ 0 w 10801350"/>
              <a:gd name="connsiteY0" fmla="*/ 0 h 1852200"/>
              <a:gd name="connsiteX1" fmla="*/ 10801350 w 10801350"/>
              <a:gd name="connsiteY1" fmla="*/ 0 h 1852200"/>
              <a:gd name="connsiteX2" fmla="*/ 10801350 w 10801350"/>
              <a:gd name="connsiteY2" fmla="*/ 1852200 h 1852200"/>
              <a:gd name="connsiteX3" fmla="*/ 0 w 10801350"/>
              <a:gd name="connsiteY3" fmla="*/ 1852200 h 1852200"/>
              <a:gd name="connsiteX4" fmla="*/ 0 w 10801350"/>
              <a:gd name="connsiteY4" fmla="*/ 0 h 185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350" h="1852200">
                <a:moveTo>
                  <a:pt x="0" y="0"/>
                </a:moveTo>
                <a:lnTo>
                  <a:pt x="10801350" y="0"/>
                </a:lnTo>
                <a:lnTo>
                  <a:pt x="10801350" y="1852200"/>
                </a:lnTo>
                <a:lnTo>
                  <a:pt x="0" y="1852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305" tIns="437388" rIns="838305" bIns="149352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sz="2100" kern="1200" dirty="0"/>
          </a:p>
        </p:txBody>
      </p:sp>
      <p:sp>
        <p:nvSpPr>
          <p:cNvPr id="9" name="任意多边形: 形状 8"/>
          <p:cNvSpPr/>
          <p:nvPr/>
        </p:nvSpPr>
        <p:spPr>
          <a:xfrm>
            <a:off x="1235391" y="1232700"/>
            <a:ext cx="9737409" cy="619920"/>
          </a:xfrm>
          <a:custGeom>
            <a:avLst/>
            <a:gdLst>
              <a:gd name="connsiteX0" fmla="*/ 0 w 7560945"/>
              <a:gd name="connsiteY0" fmla="*/ 103322 h 619920"/>
              <a:gd name="connsiteX1" fmla="*/ 103322 w 7560945"/>
              <a:gd name="connsiteY1" fmla="*/ 0 h 619920"/>
              <a:gd name="connsiteX2" fmla="*/ 7457623 w 7560945"/>
              <a:gd name="connsiteY2" fmla="*/ 0 h 619920"/>
              <a:gd name="connsiteX3" fmla="*/ 7560945 w 7560945"/>
              <a:gd name="connsiteY3" fmla="*/ 103322 h 619920"/>
              <a:gd name="connsiteX4" fmla="*/ 7560945 w 7560945"/>
              <a:gd name="connsiteY4" fmla="*/ 516598 h 619920"/>
              <a:gd name="connsiteX5" fmla="*/ 7457623 w 7560945"/>
              <a:gd name="connsiteY5" fmla="*/ 619920 h 619920"/>
              <a:gd name="connsiteX6" fmla="*/ 103322 w 7560945"/>
              <a:gd name="connsiteY6" fmla="*/ 619920 h 619920"/>
              <a:gd name="connsiteX7" fmla="*/ 0 w 7560945"/>
              <a:gd name="connsiteY7" fmla="*/ 516598 h 619920"/>
              <a:gd name="connsiteX8" fmla="*/ 0 w 7560945"/>
              <a:gd name="connsiteY8" fmla="*/ 103322 h 619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945" h="619920">
                <a:moveTo>
                  <a:pt x="0" y="103322"/>
                </a:moveTo>
                <a:cubicBezTo>
                  <a:pt x="0" y="46259"/>
                  <a:pt x="46259" y="0"/>
                  <a:pt x="103322" y="0"/>
                </a:cubicBezTo>
                <a:lnTo>
                  <a:pt x="7457623" y="0"/>
                </a:lnTo>
                <a:cubicBezTo>
                  <a:pt x="7514686" y="0"/>
                  <a:pt x="7560945" y="46259"/>
                  <a:pt x="7560945" y="103322"/>
                </a:cubicBezTo>
                <a:lnTo>
                  <a:pt x="7560945" y="516598"/>
                </a:lnTo>
                <a:cubicBezTo>
                  <a:pt x="7560945" y="573661"/>
                  <a:pt x="7514686" y="619920"/>
                  <a:pt x="7457623" y="619920"/>
                </a:cubicBezTo>
                <a:lnTo>
                  <a:pt x="103322" y="619920"/>
                </a:lnTo>
                <a:cubicBezTo>
                  <a:pt x="46259" y="619920"/>
                  <a:pt x="0" y="573661"/>
                  <a:pt x="0" y="516598"/>
                </a:cubicBezTo>
                <a:lnTo>
                  <a:pt x="0" y="103322"/>
                </a:lnTo>
                <a:close/>
              </a:path>
            </a:pathLst>
          </a:custGeom>
          <a:solidFill>
            <a:srgbClr val="CD001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6048" tIns="30262" rIns="316048" bIns="30262" numCol="1" spcCol="1270" anchor="ctr" anchorCtr="0">
            <a:noAutofit/>
          </a:bodyPr>
          <a:lstStyle/>
          <a:p>
            <a:pPr marL="0" lvl="0" indent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400" b="1" kern="1200" dirty="0"/>
              <a:t>爱憎分明的阶级立场</a:t>
            </a:r>
            <a:endParaRPr lang="zh-CN" sz="2400" kern="1200" dirty="0"/>
          </a:p>
        </p:txBody>
      </p:sp>
      <p:sp>
        <p:nvSpPr>
          <p:cNvPr id="10" name="任意多边形: 形状 9"/>
          <p:cNvSpPr/>
          <p:nvPr/>
        </p:nvSpPr>
        <p:spPr>
          <a:xfrm>
            <a:off x="695325" y="4085155"/>
            <a:ext cx="10801350" cy="2249100"/>
          </a:xfrm>
          <a:custGeom>
            <a:avLst/>
            <a:gdLst>
              <a:gd name="connsiteX0" fmla="*/ 0 w 10801350"/>
              <a:gd name="connsiteY0" fmla="*/ 0 h 2249100"/>
              <a:gd name="connsiteX1" fmla="*/ 10801350 w 10801350"/>
              <a:gd name="connsiteY1" fmla="*/ 0 h 2249100"/>
              <a:gd name="connsiteX2" fmla="*/ 10801350 w 10801350"/>
              <a:gd name="connsiteY2" fmla="*/ 2249100 h 2249100"/>
              <a:gd name="connsiteX3" fmla="*/ 0 w 10801350"/>
              <a:gd name="connsiteY3" fmla="*/ 2249100 h 2249100"/>
              <a:gd name="connsiteX4" fmla="*/ 0 w 10801350"/>
              <a:gd name="connsiteY4" fmla="*/ 0 h 224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350" h="2249100">
                <a:moveTo>
                  <a:pt x="0" y="0"/>
                </a:moveTo>
                <a:lnTo>
                  <a:pt x="10801350" y="0"/>
                </a:lnTo>
                <a:lnTo>
                  <a:pt x="10801350" y="2249100"/>
                </a:lnTo>
                <a:lnTo>
                  <a:pt x="0" y="22491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305" tIns="437388" rIns="838305" bIns="149352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sz="2100" kern="1200" dirty="0"/>
          </a:p>
        </p:txBody>
      </p:sp>
      <p:sp>
        <p:nvSpPr>
          <p:cNvPr id="11" name="任意多边形: 形状 10"/>
          <p:cNvSpPr/>
          <p:nvPr/>
        </p:nvSpPr>
        <p:spPr>
          <a:xfrm>
            <a:off x="1235391" y="3775195"/>
            <a:ext cx="9737409" cy="619920"/>
          </a:xfrm>
          <a:custGeom>
            <a:avLst/>
            <a:gdLst>
              <a:gd name="connsiteX0" fmla="*/ 0 w 7560945"/>
              <a:gd name="connsiteY0" fmla="*/ 103322 h 619920"/>
              <a:gd name="connsiteX1" fmla="*/ 103322 w 7560945"/>
              <a:gd name="connsiteY1" fmla="*/ 0 h 619920"/>
              <a:gd name="connsiteX2" fmla="*/ 7457623 w 7560945"/>
              <a:gd name="connsiteY2" fmla="*/ 0 h 619920"/>
              <a:gd name="connsiteX3" fmla="*/ 7560945 w 7560945"/>
              <a:gd name="connsiteY3" fmla="*/ 103322 h 619920"/>
              <a:gd name="connsiteX4" fmla="*/ 7560945 w 7560945"/>
              <a:gd name="connsiteY4" fmla="*/ 516598 h 619920"/>
              <a:gd name="connsiteX5" fmla="*/ 7457623 w 7560945"/>
              <a:gd name="connsiteY5" fmla="*/ 619920 h 619920"/>
              <a:gd name="connsiteX6" fmla="*/ 103322 w 7560945"/>
              <a:gd name="connsiteY6" fmla="*/ 619920 h 619920"/>
              <a:gd name="connsiteX7" fmla="*/ 0 w 7560945"/>
              <a:gd name="connsiteY7" fmla="*/ 516598 h 619920"/>
              <a:gd name="connsiteX8" fmla="*/ 0 w 7560945"/>
              <a:gd name="connsiteY8" fmla="*/ 103322 h 619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945" h="619920">
                <a:moveTo>
                  <a:pt x="0" y="103322"/>
                </a:moveTo>
                <a:cubicBezTo>
                  <a:pt x="0" y="46259"/>
                  <a:pt x="46259" y="0"/>
                  <a:pt x="103322" y="0"/>
                </a:cubicBezTo>
                <a:lnTo>
                  <a:pt x="7457623" y="0"/>
                </a:lnTo>
                <a:cubicBezTo>
                  <a:pt x="7514686" y="0"/>
                  <a:pt x="7560945" y="46259"/>
                  <a:pt x="7560945" y="103322"/>
                </a:cubicBezTo>
                <a:lnTo>
                  <a:pt x="7560945" y="516598"/>
                </a:lnTo>
                <a:cubicBezTo>
                  <a:pt x="7560945" y="573661"/>
                  <a:pt x="7514686" y="619920"/>
                  <a:pt x="7457623" y="619920"/>
                </a:cubicBezTo>
                <a:lnTo>
                  <a:pt x="103322" y="619920"/>
                </a:lnTo>
                <a:cubicBezTo>
                  <a:pt x="46259" y="619920"/>
                  <a:pt x="0" y="573661"/>
                  <a:pt x="0" y="516598"/>
                </a:cubicBezTo>
                <a:lnTo>
                  <a:pt x="0" y="103322"/>
                </a:lnTo>
                <a:close/>
              </a:path>
            </a:pathLst>
          </a:custGeom>
          <a:solidFill>
            <a:srgbClr val="CD001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6048" tIns="30262" rIns="316048" bIns="30262" numCol="1" spcCol="1270" anchor="ctr" anchorCtr="0">
            <a:noAutofit/>
          </a:bodyPr>
          <a:lstStyle/>
          <a:p>
            <a:pPr marL="0" lvl="0" indent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sz="2400" b="1" kern="1200" dirty="0"/>
              <a:t>言行一致的革命精神</a:t>
            </a:r>
            <a:endParaRPr lang="zh-CN" sz="2400" kern="1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357130" y="2007240"/>
            <a:ext cx="9523072" cy="1428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457200" algn="l" defTabSz="9334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zh-CN" sz="2000" kern="1200" dirty="0"/>
              <a:t>雷锋一心向着党，他把党比作母亲，把自己的生命看成是党和祖国人民的，无论遇到怎样艰难复杂的情况，都“坚决听党的话，一辈子跟党走”。这是雷锋给我们留下的名言。这种强烈的阶级情感，正是雷锋精神的精髓。</a:t>
            </a:r>
            <a:endParaRPr lang="zh-CN" altLang="zh-CN" sz="2000" kern="1200" dirty="0"/>
          </a:p>
        </p:txBody>
      </p:sp>
      <p:sp>
        <p:nvSpPr>
          <p:cNvPr id="15" name="文本框 14"/>
          <p:cNvSpPr txBox="1"/>
          <p:nvPr/>
        </p:nvSpPr>
        <p:spPr>
          <a:xfrm>
            <a:off x="1357131" y="4681272"/>
            <a:ext cx="9523071" cy="14282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457200" algn="l" defTabSz="933450">
              <a:lnSpc>
                <a:spcPct val="150000"/>
              </a:lnSpc>
              <a:spcBef>
                <a:spcPct val="0"/>
              </a:spcBef>
              <a:spcAft>
                <a:spcPct val="15000"/>
              </a:spcAft>
            </a:pPr>
            <a:r>
              <a:rPr lang="zh-CN" altLang="zh-CN" sz="2000" kern="1200" dirty="0"/>
              <a:t>雷锋是一个实干家，是一个勇于探索的创造者，他总是把实现崇高的理想落实到本职岗位上，说到做到，表里如一。他坚持理想与现实相一致，决心为共产主义奋斗终身，甘愿做一颗永不生锈的“螺丝钉”，干一行，爱一行，钻一行。</a:t>
            </a:r>
            <a:endParaRPr lang="zh-CN" altLang="zh-CN" sz="2000" kern="1200" dirty="0"/>
          </a:p>
        </p:txBody>
      </p:sp>
      <p:grpSp>
        <p:nvGrpSpPr>
          <p:cNvPr id="17" name="组合 16"/>
          <p:cNvGrpSpPr/>
          <p:nvPr/>
        </p:nvGrpSpPr>
        <p:grpSpPr>
          <a:xfrm>
            <a:off x="8936243" y="1232700"/>
            <a:ext cx="1881580" cy="646331"/>
            <a:chOff x="9398445" y="5514632"/>
            <a:chExt cx="2688657" cy="646331"/>
          </a:xfrm>
        </p:grpSpPr>
        <p:sp>
          <p:nvSpPr>
            <p:cNvPr id="18" name="文本框 17"/>
            <p:cNvSpPr txBox="1"/>
            <p:nvPr/>
          </p:nvSpPr>
          <p:spPr>
            <a:xfrm>
              <a:off x="9398445" y="5514632"/>
              <a:ext cx="268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第一点</a:t>
              </a:r>
              <a:endParaRPr lang="zh-CN" altLang="en-US" sz="3600" dirty="0">
                <a:ln w="50800">
                  <a:solidFill>
                    <a:srgbClr val="C00000"/>
                  </a:solidFill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398446" y="5514632"/>
              <a:ext cx="268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第一点</a:t>
              </a:r>
              <a:endParaRPr lang="zh-CN" altLang="en-US" sz="3600" dirty="0">
                <a:ln w="9525">
                  <a:noFill/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936243" y="3775195"/>
            <a:ext cx="1881580" cy="646331"/>
            <a:chOff x="9398445" y="5514632"/>
            <a:chExt cx="2688657" cy="646331"/>
          </a:xfrm>
        </p:grpSpPr>
        <p:sp>
          <p:nvSpPr>
            <p:cNvPr id="21" name="文本框 20"/>
            <p:cNvSpPr txBox="1"/>
            <p:nvPr/>
          </p:nvSpPr>
          <p:spPr>
            <a:xfrm>
              <a:off x="9398445" y="5514632"/>
              <a:ext cx="268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第二点</a:t>
              </a:r>
              <a:endParaRPr lang="zh-CN" altLang="en-US" sz="3600" dirty="0">
                <a:ln w="50800">
                  <a:solidFill>
                    <a:srgbClr val="C00000"/>
                  </a:solidFill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  <p:sp>
          <p:nvSpPr>
            <p:cNvPr id="22" name="文本框 21"/>
            <p:cNvSpPr txBox="1"/>
            <p:nvPr/>
          </p:nvSpPr>
          <p:spPr>
            <a:xfrm>
              <a:off x="9398446" y="5514632"/>
              <a:ext cx="268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第二点</a:t>
              </a:r>
              <a:endParaRPr lang="zh-CN" altLang="en-US" sz="3600" dirty="0">
                <a:ln w="9525">
                  <a:noFill/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什么是雷锋精神</a:t>
            </a:r>
            <a:endParaRPr lang="zh-CN" altLang="en-US" sz="32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第一部分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01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8" name="任意多边形: 形状 7"/>
          <p:cNvSpPr/>
          <p:nvPr/>
        </p:nvSpPr>
        <p:spPr>
          <a:xfrm>
            <a:off x="695325" y="1542660"/>
            <a:ext cx="10801350" cy="4580348"/>
          </a:xfrm>
          <a:custGeom>
            <a:avLst/>
            <a:gdLst>
              <a:gd name="connsiteX0" fmla="*/ 0 w 10801350"/>
              <a:gd name="connsiteY0" fmla="*/ 0 h 1852200"/>
              <a:gd name="connsiteX1" fmla="*/ 10801350 w 10801350"/>
              <a:gd name="connsiteY1" fmla="*/ 0 h 1852200"/>
              <a:gd name="connsiteX2" fmla="*/ 10801350 w 10801350"/>
              <a:gd name="connsiteY2" fmla="*/ 1852200 h 1852200"/>
              <a:gd name="connsiteX3" fmla="*/ 0 w 10801350"/>
              <a:gd name="connsiteY3" fmla="*/ 1852200 h 1852200"/>
              <a:gd name="connsiteX4" fmla="*/ 0 w 10801350"/>
              <a:gd name="connsiteY4" fmla="*/ 0 h 1852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801350" h="1852200">
                <a:moveTo>
                  <a:pt x="0" y="0"/>
                </a:moveTo>
                <a:lnTo>
                  <a:pt x="10801350" y="0"/>
                </a:lnTo>
                <a:lnTo>
                  <a:pt x="10801350" y="1852200"/>
                </a:lnTo>
                <a:lnTo>
                  <a:pt x="0" y="185220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  <a:alpha val="4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838305" tIns="437388" rIns="838305" bIns="149352" numCol="1" spcCol="1270" anchor="t" anchorCtr="0">
            <a:noAutofit/>
          </a:bodyPr>
          <a:lstStyle/>
          <a:p>
            <a:pPr marL="228600" lvl="1" indent="-228600" algn="l" defTabSz="933450">
              <a:lnSpc>
                <a:spcPct val="90000"/>
              </a:lnSpc>
              <a:spcBef>
                <a:spcPct val="0"/>
              </a:spcBef>
              <a:spcAft>
                <a:spcPct val="15000"/>
              </a:spcAft>
              <a:buChar char="•"/>
            </a:pPr>
            <a:endParaRPr lang="zh-CN" sz="2100" kern="1200" dirty="0"/>
          </a:p>
        </p:txBody>
      </p:sp>
      <p:sp>
        <p:nvSpPr>
          <p:cNvPr id="9" name="任意多边形: 形状 8"/>
          <p:cNvSpPr/>
          <p:nvPr/>
        </p:nvSpPr>
        <p:spPr>
          <a:xfrm>
            <a:off x="1235391" y="1232700"/>
            <a:ext cx="9737409" cy="619920"/>
          </a:xfrm>
          <a:custGeom>
            <a:avLst/>
            <a:gdLst>
              <a:gd name="connsiteX0" fmla="*/ 0 w 7560945"/>
              <a:gd name="connsiteY0" fmla="*/ 103322 h 619920"/>
              <a:gd name="connsiteX1" fmla="*/ 103322 w 7560945"/>
              <a:gd name="connsiteY1" fmla="*/ 0 h 619920"/>
              <a:gd name="connsiteX2" fmla="*/ 7457623 w 7560945"/>
              <a:gd name="connsiteY2" fmla="*/ 0 h 619920"/>
              <a:gd name="connsiteX3" fmla="*/ 7560945 w 7560945"/>
              <a:gd name="connsiteY3" fmla="*/ 103322 h 619920"/>
              <a:gd name="connsiteX4" fmla="*/ 7560945 w 7560945"/>
              <a:gd name="connsiteY4" fmla="*/ 516598 h 619920"/>
              <a:gd name="connsiteX5" fmla="*/ 7457623 w 7560945"/>
              <a:gd name="connsiteY5" fmla="*/ 619920 h 619920"/>
              <a:gd name="connsiteX6" fmla="*/ 103322 w 7560945"/>
              <a:gd name="connsiteY6" fmla="*/ 619920 h 619920"/>
              <a:gd name="connsiteX7" fmla="*/ 0 w 7560945"/>
              <a:gd name="connsiteY7" fmla="*/ 516598 h 619920"/>
              <a:gd name="connsiteX8" fmla="*/ 0 w 7560945"/>
              <a:gd name="connsiteY8" fmla="*/ 103322 h 6199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7560945" h="619920">
                <a:moveTo>
                  <a:pt x="0" y="103322"/>
                </a:moveTo>
                <a:cubicBezTo>
                  <a:pt x="0" y="46259"/>
                  <a:pt x="46259" y="0"/>
                  <a:pt x="103322" y="0"/>
                </a:cubicBezTo>
                <a:lnTo>
                  <a:pt x="7457623" y="0"/>
                </a:lnTo>
                <a:cubicBezTo>
                  <a:pt x="7514686" y="0"/>
                  <a:pt x="7560945" y="46259"/>
                  <a:pt x="7560945" y="103322"/>
                </a:cubicBezTo>
                <a:lnTo>
                  <a:pt x="7560945" y="516598"/>
                </a:lnTo>
                <a:cubicBezTo>
                  <a:pt x="7560945" y="573661"/>
                  <a:pt x="7514686" y="619920"/>
                  <a:pt x="7457623" y="619920"/>
                </a:cubicBezTo>
                <a:lnTo>
                  <a:pt x="103322" y="619920"/>
                </a:lnTo>
                <a:cubicBezTo>
                  <a:pt x="46259" y="619920"/>
                  <a:pt x="0" y="573661"/>
                  <a:pt x="0" y="516598"/>
                </a:cubicBezTo>
                <a:lnTo>
                  <a:pt x="0" y="103322"/>
                </a:lnTo>
                <a:close/>
              </a:path>
            </a:pathLst>
          </a:custGeom>
          <a:solidFill>
            <a:srgbClr val="CD0012"/>
          </a:solidFill>
        </p:spPr>
        <p:style>
          <a:lnRef idx="2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316048" tIns="30262" rIns="316048" bIns="30262" numCol="1" spcCol="1270" anchor="ctr" anchorCtr="0">
            <a:noAutofit/>
          </a:bodyPr>
          <a:lstStyle/>
          <a:p>
            <a:pPr marL="0" lvl="0" indent="0" algn="l" defTabSz="9334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r>
              <a:rPr lang="zh-CN" altLang="en-US" sz="2400" b="1" kern="1200" dirty="0"/>
              <a:t>无私奉献风格</a:t>
            </a:r>
            <a:endParaRPr lang="zh-CN" altLang="en-US" sz="2400" b="1" kern="1200" dirty="0"/>
          </a:p>
        </p:txBody>
      </p:sp>
      <p:sp>
        <p:nvSpPr>
          <p:cNvPr id="13" name="文本框 12"/>
          <p:cNvSpPr txBox="1"/>
          <p:nvPr/>
        </p:nvSpPr>
        <p:spPr>
          <a:xfrm>
            <a:off x="1357130" y="2007240"/>
            <a:ext cx="9615670" cy="32036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lvl="1" indent="457200" algn="l" defTabSz="933450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</a:pPr>
            <a:r>
              <a:rPr lang="zh-CN" altLang="en-US" sz="2000" kern="1200" dirty="0"/>
              <a:t>在雷锋看来，“个人和集体的关系，正像细胞和人的整个身体关系一样。当人的身体受到损害的时候，身上的细胞不可避免也要受到损害。同样的，我们每个人的幸福也依赖于祖国的繁荣，如果损害了祖国的利益，我们每个人就得不到幸福！”</a:t>
            </a:r>
            <a:endParaRPr lang="zh-CN" altLang="en-US" sz="2000" kern="1200" dirty="0"/>
          </a:p>
          <a:p>
            <a:pPr marL="0" lvl="1" indent="457200" algn="l" defTabSz="933450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</a:pPr>
            <a:r>
              <a:rPr lang="zh-CN" altLang="en-US" sz="2000" kern="1200" dirty="0"/>
              <a:t>正因为如此，雷锋时时处处都以党、人民和祖国的利益为重，把帮助别人看作是最大的幸福和快乐</a:t>
            </a:r>
            <a:endParaRPr lang="en-US" altLang="zh-CN" sz="2000" kern="1200" dirty="0"/>
          </a:p>
          <a:p>
            <a:pPr marL="0" lvl="1" indent="457200" algn="l" defTabSz="933450">
              <a:lnSpc>
                <a:spcPct val="150000"/>
              </a:lnSpc>
              <a:spcBef>
                <a:spcPct val="0"/>
              </a:spcBef>
              <a:spcAft>
                <a:spcPts val="1000"/>
              </a:spcAft>
            </a:pPr>
            <a:r>
              <a:rPr lang="zh-CN" altLang="en-US" sz="2600" b="1" i="1" u="sng" dirty="0">
                <a:solidFill>
                  <a:schemeClr val="accent2">
                    <a:lumMod val="50000"/>
                  </a:schemeClr>
                </a:solidFill>
              </a:rPr>
              <a:t>把有</a:t>
            </a:r>
            <a:r>
              <a:rPr lang="zh-CN" altLang="en-US" sz="2600" b="1" i="1" u="sng" kern="1200" dirty="0">
                <a:solidFill>
                  <a:schemeClr val="accent2">
                    <a:lumMod val="50000"/>
                  </a:schemeClr>
                </a:solidFill>
              </a:rPr>
              <a:t>限的生命投入到无限的为人民服务中去</a:t>
            </a:r>
            <a:r>
              <a:rPr lang="en-US" altLang="zh-CN" sz="2600" b="1" i="1" u="sng" kern="1200" dirty="0">
                <a:solidFill>
                  <a:schemeClr val="accent2">
                    <a:lumMod val="50000"/>
                  </a:schemeClr>
                </a:solidFill>
              </a:rPr>
              <a:t>(</a:t>
            </a:r>
            <a:r>
              <a:rPr lang="zh-CN" altLang="en-US" sz="2600" b="1" i="1" u="sng" kern="1200" dirty="0">
                <a:solidFill>
                  <a:schemeClr val="accent2">
                    <a:lumMod val="50000"/>
                  </a:schemeClr>
                </a:solidFill>
              </a:rPr>
              <a:t>雷锋人生核心</a:t>
            </a:r>
            <a:r>
              <a:rPr lang="en-US" altLang="zh-CN" sz="2600" b="1" i="1" u="sng" kern="1200" dirty="0">
                <a:solidFill>
                  <a:schemeClr val="accent2">
                    <a:lumMod val="50000"/>
                  </a:schemeClr>
                </a:solidFill>
              </a:rPr>
              <a:t>)</a:t>
            </a:r>
            <a:r>
              <a:rPr lang="zh-CN" altLang="en-US" sz="2600" b="1" i="1" u="sng" kern="1200" dirty="0">
                <a:solidFill>
                  <a:schemeClr val="accent2">
                    <a:lumMod val="50000"/>
                  </a:schemeClr>
                </a:solidFill>
              </a:rPr>
              <a:t>。</a:t>
            </a:r>
            <a:endParaRPr lang="zh-CN" altLang="en-US" sz="2600" b="1" i="1" u="sng" kern="1200" dirty="0">
              <a:solidFill>
                <a:schemeClr val="accent2">
                  <a:lumMod val="50000"/>
                </a:schemeClr>
              </a:solidFill>
            </a:endParaRPr>
          </a:p>
        </p:txBody>
      </p:sp>
      <p:grpSp>
        <p:nvGrpSpPr>
          <p:cNvPr id="17" name="组合 16"/>
          <p:cNvGrpSpPr/>
          <p:nvPr/>
        </p:nvGrpSpPr>
        <p:grpSpPr>
          <a:xfrm>
            <a:off x="8936243" y="1232700"/>
            <a:ext cx="1881580" cy="646331"/>
            <a:chOff x="9398445" y="5514632"/>
            <a:chExt cx="2688657" cy="646331"/>
          </a:xfrm>
        </p:grpSpPr>
        <p:sp>
          <p:nvSpPr>
            <p:cNvPr id="18" name="文本框 17"/>
            <p:cNvSpPr txBox="1"/>
            <p:nvPr/>
          </p:nvSpPr>
          <p:spPr>
            <a:xfrm>
              <a:off x="9398445" y="5514632"/>
              <a:ext cx="268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n w="50800">
                    <a:solidFill>
                      <a:srgbClr val="C00000"/>
                    </a:solidFill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第三点</a:t>
              </a:r>
              <a:endParaRPr lang="zh-CN" altLang="en-US" sz="3600" dirty="0">
                <a:ln w="50800">
                  <a:solidFill>
                    <a:srgbClr val="C00000"/>
                  </a:solidFill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9398446" y="5514632"/>
              <a:ext cx="26886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600" dirty="0">
                  <a:ln w="9525">
                    <a:noFill/>
                  </a:ln>
                  <a:gradFill>
                    <a:gsLst>
                      <a:gs pos="0">
                        <a:srgbClr val="FFFF00"/>
                      </a:gs>
                      <a:gs pos="47000">
                        <a:srgbClr val="FFC000"/>
                      </a:gs>
                    </a:gsLst>
                    <a:lin ang="2700000" scaled="0"/>
                  </a:gradFill>
                  <a:latin typeface="+mj-ea"/>
                  <a:ea typeface="+mj-ea"/>
                </a:rPr>
                <a:t>第三点</a:t>
              </a:r>
              <a:endParaRPr lang="zh-CN" altLang="en-US" sz="3600" dirty="0">
                <a:ln w="9525">
                  <a:noFill/>
                </a:ln>
                <a:gradFill>
                  <a:gsLst>
                    <a:gs pos="0">
                      <a:srgbClr val="FFFF00"/>
                    </a:gs>
                    <a:gs pos="47000">
                      <a:srgbClr val="FFC000"/>
                    </a:gs>
                  </a:gsLst>
                  <a:lin ang="2700000" scaled="0"/>
                </a:gradFill>
                <a:latin typeface="+mj-ea"/>
                <a:ea typeface="+mj-ea"/>
              </a:endParaRP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>
            <a:off x="0" y="5554945"/>
            <a:ext cx="12192000" cy="131752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" name="图片 40"/>
          <p:cNvPicPr>
            <a:picLocks noChangeAspect="1"/>
          </p:cNvPicPr>
          <p:nvPr/>
        </p:nvPicPr>
        <p:blipFill>
          <a:blip r:embed="rId1" cstate="print"/>
          <a:stretch>
            <a:fillRect/>
          </a:stretch>
        </p:blipFill>
        <p:spPr>
          <a:xfrm flipH="1">
            <a:off x="8737600" y="-1"/>
            <a:ext cx="3454400" cy="995863"/>
          </a:xfrm>
          <a:prstGeom prst="rect">
            <a:avLst/>
          </a:prstGeom>
        </p:spPr>
      </p:pic>
      <p:pic>
        <p:nvPicPr>
          <p:cNvPr id="30" name="图片 29"/>
          <p:cNvPicPr>
            <a:picLocks noChangeAspect="1"/>
          </p:cNvPicPr>
          <p:nvPr/>
        </p:nvPicPr>
        <p:blipFill rotWithShape="1">
          <a:blip r:embed="rId2" cstate="print"/>
          <a:srcRect t="-11451"/>
          <a:stretch>
            <a:fillRect/>
          </a:stretch>
        </p:blipFill>
        <p:spPr>
          <a:xfrm>
            <a:off x="0" y="4808698"/>
            <a:ext cx="12192000" cy="204930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print"/>
          <a:srcRect t="-2"/>
          <a:stretch>
            <a:fillRect/>
          </a:stretch>
        </p:blipFill>
        <p:spPr>
          <a:xfrm>
            <a:off x="-380716" y="2049302"/>
            <a:ext cx="3551839" cy="4808697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5000004"/>
            <a:ext cx="3302454" cy="1857995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0877" y="5191061"/>
            <a:ext cx="2922524" cy="1284574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2337869" y="1777748"/>
            <a:ext cx="7516262" cy="2249064"/>
            <a:chOff x="2456314" y="1282700"/>
            <a:chExt cx="7516262" cy="2249064"/>
          </a:xfrm>
        </p:grpSpPr>
        <p:sp>
          <p:nvSpPr>
            <p:cNvPr id="31" name="矩形: 圆角 30"/>
            <p:cNvSpPr/>
            <p:nvPr/>
          </p:nvSpPr>
          <p:spPr>
            <a:xfrm>
              <a:off x="4844976" y="1282700"/>
              <a:ext cx="2738938" cy="666372"/>
            </a:xfrm>
            <a:prstGeom prst="roundRect">
              <a:avLst>
                <a:gd name="adj" fmla="val 50000"/>
              </a:avLst>
            </a:prstGeom>
            <a:solidFill>
              <a:srgbClr val="CD001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 dirty="0"/>
            </a:p>
          </p:txBody>
        </p:sp>
        <p:sp>
          <p:nvSpPr>
            <p:cNvPr id="32" name="文本框 31"/>
            <p:cNvSpPr txBox="1"/>
            <p:nvPr/>
          </p:nvSpPr>
          <p:spPr>
            <a:xfrm>
              <a:off x="5166877" y="1323498"/>
              <a:ext cx="209513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3200" dirty="0">
                  <a:solidFill>
                    <a:schemeClr val="bg1"/>
                  </a:solidFill>
                  <a:latin typeface="+mj-ea"/>
                  <a:ea typeface="+mj-ea"/>
                </a:rPr>
                <a:t>第二部分</a:t>
              </a:r>
              <a:endParaRPr lang="zh-CN" altLang="en-US" sz="3200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2456314" y="2331435"/>
              <a:ext cx="7516262" cy="120032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7200" b="1" kern="100" dirty="0">
                  <a:solidFill>
                    <a:schemeClr val="tx1">
                      <a:lumMod val="85000"/>
                      <a:lumOff val="15000"/>
                    </a:schemeClr>
                  </a:solidFill>
                  <a:effectLst/>
                  <a:latin typeface="等线" panose="02010600030101010101" pitchFamily="2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讲雷锋故事</a:t>
              </a:r>
              <a:endParaRPr lang="zh-CN" altLang="en-US" sz="7200" b="1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13" name="文本框 12"/>
          <p:cNvSpPr txBox="1"/>
          <p:nvPr/>
        </p:nvSpPr>
        <p:spPr>
          <a:xfrm>
            <a:off x="1709892" y="4171533"/>
            <a:ext cx="8772216" cy="4603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—    </a:t>
            </a:r>
            <a:r>
              <a:rPr lang="zh-CN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争做新时代好少年</a:t>
            </a:r>
            <a:r>
              <a:rPr lang="zh-CN" altLang="en-US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主题班会</a:t>
            </a:r>
            <a:r>
              <a:rPr lang="en-US" altLang="zh-CN" sz="2400" b="1" kern="100" dirty="0">
                <a:solidFill>
                  <a:schemeClr val="accent2">
                    <a:lumMod val="50000"/>
                  </a:schemeClr>
                </a:solidFill>
                <a:effectLst/>
                <a:latin typeface="+mj-ea"/>
                <a:ea typeface="+mj-ea"/>
                <a:cs typeface="Times New Roman" panose="02020603050405020304" pitchFamily="18" charset="0"/>
              </a:rPr>
              <a:t>   —</a:t>
            </a:r>
            <a:endParaRPr lang="en-US" altLang="zh-CN" sz="2400" b="1" kern="100" dirty="0">
              <a:solidFill>
                <a:schemeClr val="accent2">
                  <a:lumMod val="50000"/>
                </a:schemeClr>
              </a:solidFill>
              <a:effectLst/>
              <a:latin typeface="+mj-ea"/>
              <a:ea typeface="+mj-ea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95325" y="1295400"/>
            <a:ext cx="10801350" cy="693698"/>
          </a:xfrm>
          <a:prstGeom prst="rect">
            <a:avLst/>
          </a:prstGeom>
          <a:gradFill>
            <a:gsLst>
              <a:gs pos="56000">
                <a:srgbClr val="CD0012"/>
              </a:gs>
              <a:gs pos="100000">
                <a:srgbClr val="FFC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5325" y="2133858"/>
            <a:ext cx="10801350" cy="4031992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讲</a:t>
            </a:r>
            <a:r>
              <a:rPr lang="zh-CN" altLang="zh-CN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</a:t>
            </a:r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故事</a:t>
            </a:r>
            <a:endParaRPr lang="zh-CN" altLang="zh-CN" sz="20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第二部分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02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98550" y="2445629"/>
            <a:ext cx="9994900" cy="3432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zh-CN" sz="2000" kern="100" dirty="0">
                <a:effectLst/>
                <a:latin typeface="+mn-ea"/>
                <a:cs typeface="Times New Roman" panose="02020603050405020304" pitchFamily="18" charset="0"/>
              </a:rPr>
              <a:t>有一次，雷锋外出执行任务，在沈阳火车站换车，在检票口， 发现一群人围看一个中年妇女，妇女的背后还背着一个小孩呢。这个妇女坐在地上嚎啕大哭，雷锋上前询问怎么回事，这女的才哭哭啼啼说了事情经过，原来她娘家在山东，可她不小心将火车票丢了，身上又没钱，已经在车站饿了一天。雷锋一听，赶紧去买了一张去山东的火车票塞到大嫂手里， 还顺带着十元钱。大嫂激动的说：：“大兄弟</a:t>
            </a:r>
            <a:r>
              <a:rPr lang="zh-CN" altLang="en-US" sz="2000" kern="100" dirty="0">
                <a:effectLst/>
                <a:latin typeface="+mn-ea"/>
                <a:cs typeface="Times New Roman" panose="02020603050405020304" pitchFamily="18" charset="0"/>
              </a:rPr>
              <a:t>，</a:t>
            </a:r>
            <a:r>
              <a:rPr lang="zh-CN" altLang="zh-CN" sz="2000" kern="100" dirty="0">
                <a:effectLst/>
                <a:latin typeface="+mn-ea"/>
                <a:cs typeface="Times New Roman" panose="02020603050405020304" pitchFamily="18" charset="0"/>
              </a:rPr>
              <a:t>你真是好人啊，你叫什么名字，是哪个单位的</a:t>
            </a:r>
            <a:r>
              <a:rPr lang="en-US" altLang="zh-CN" sz="2000" kern="100" dirty="0">
                <a:effectLst/>
                <a:latin typeface="+mn-ea"/>
                <a:cs typeface="Times New Roman" panose="02020603050405020304" pitchFamily="18" charset="0"/>
              </a:rPr>
              <a:t>?”</a:t>
            </a:r>
            <a:endParaRPr lang="zh-CN" altLang="zh-CN" sz="2000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457200" algn="just">
              <a:lnSpc>
                <a:spcPct val="150000"/>
              </a:lnSpc>
            </a:pPr>
            <a:r>
              <a:rPr lang="zh-CN" altLang="zh-CN" sz="28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雷锋说：“我叫解放军，就住在中国”。</a:t>
            </a:r>
            <a:endParaRPr lang="zh-CN" altLang="zh-CN" sz="2800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46043" y="134986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zh-CN" sz="32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雷锋帮大嫂买火车票</a:t>
            </a:r>
            <a:endParaRPr lang="zh-CN" altLang="zh-CN" sz="2000" b="1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1054" y="1457583"/>
            <a:ext cx="1699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雷锋故事一：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889546" y="5000004"/>
            <a:ext cx="3302454" cy="1857995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/>
        </p:nvSpPr>
        <p:spPr>
          <a:xfrm>
            <a:off x="695325" y="1295400"/>
            <a:ext cx="10801350" cy="693698"/>
          </a:xfrm>
          <a:prstGeom prst="rect">
            <a:avLst/>
          </a:prstGeom>
          <a:gradFill>
            <a:gsLst>
              <a:gs pos="56000">
                <a:srgbClr val="CD0012"/>
              </a:gs>
              <a:gs pos="100000">
                <a:srgbClr val="FFC000"/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695325" y="2133858"/>
            <a:ext cx="10801350" cy="4031992"/>
          </a:xfrm>
          <a:prstGeom prst="rect">
            <a:avLst/>
          </a:prstGeom>
          <a:solidFill>
            <a:schemeClr val="accent2">
              <a:lumMod val="20000"/>
              <a:lumOff val="80000"/>
              <a:alpha val="1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411529" y="151567"/>
            <a:ext cx="357017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讲</a:t>
            </a:r>
            <a:r>
              <a:rPr lang="zh-CN" altLang="zh-CN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</a:t>
            </a:r>
            <a:r>
              <a:rPr lang="zh-CN" altLang="en-US" sz="3200" kern="1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故事</a:t>
            </a:r>
            <a:endParaRPr lang="zh-CN" altLang="zh-CN" sz="2000" kern="100" dirty="0">
              <a:solidFill>
                <a:schemeClr val="tx1">
                  <a:lumMod val="85000"/>
                  <a:lumOff val="15000"/>
                </a:schemeClr>
              </a:solidFill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9494" y="182344"/>
            <a:ext cx="114903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b="1" dirty="0">
                <a:solidFill>
                  <a:schemeClr val="accent2">
                    <a:lumMod val="50000"/>
                  </a:schemeClr>
                </a:solidFill>
                <a:latin typeface="+mn-ea"/>
              </a:rPr>
              <a:t>第二部分</a:t>
            </a:r>
            <a:endParaRPr lang="en-US" altLang="zh-CN" b="1" dirty="0">
              <a:solidFill>
                <a:schemeClr val="accent2">
                  <a:lumMod val="50000"/>
                </a:schemeClr>
              </a:solidFill>
              <a:latin typeface="+mn-ea"/>
            </a:endParaRPr>
          </a:p>
          <a:p>
            <a:r>
              <a:rPr lang="en-US" altLang="zh-CN" sz="1200" dirty="0">
                <a:solidFill>
                  <a:srgbClr val="CD0012"/>
                </a:solidFill>
                <a:latin typeface="+mn-ea"/>
              </a:rPr>
              <a:t>//</a:t>
            </a:r>
            <a:r>
              <a:rPr lang="en-US" altLang="zh-CN" sz="1200" dirty="0">
                <a:solidFill>
                  <a:srgbClr val="CD0012"/>
                </a:solidFill>
                <a:latin typeface="Hero" panose="02000506000000020004" pitchFamily="50" charset="0"/>
              </a:rPr>
              <a:t>PART 02</a:t>
            </a:r>
            <a:endParaRPr lang="zh-CN" altLang="en-US" sz="1200" dirty="0">
              <a:solidFill>
                <a:srgbClr val="CD0012"/>
              </a:solidFill>
              <a:latin typeface="Hero" panose="02000506000000020004" pitchFamily="50" charset="0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963313" y="2364333"/>
            <a:ext cx="10265375" cy="35710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有一次，雷锋和战友执行森林防火巡查任务，在一个深山里， 有一个小山村，一条小河从村中间穿过，以前这条河上有一座木桥，可不久前被河上游漂下来的木头给撞跨了。村民就只好从水  里的石头上过河。雷锋和他的战友经过这条河时，看到河上没有桥，有只好从水里的石头上过河。雷锋正在过河的时候，河边来了一个人，一个残疾人，从地上爬过来的。</a:t>
            </a:r>
            <a:endParaRPr lang="en-US" altLang="zh-CN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雷锋的战友看到这个人都捂着鼻子，赶紧走开。因为这个人一身猪粪狗屎，披头散发。那个残疾人在河边停下来，嘴里喊：“解放军同志们，帮帮我，我要过河</a:t>
            </a:r>
            <a:r>
              <a:rPr lang="en-US" altLang="zh-CN" kern="100" dirty="0">
                <a:effectLst/>
                <a:latin typeface="+mn-ea"/>
                <a:cs typeface="Times New Roman" panose="02020603050405020304" pitchFamily="18" charset="0"/>
              </a:rPr>
              <a:t>!”</a:t>
            </a:r>
            <a:r>
              <a:rPr lang="zh-CN" altLang="en-US" kern="100" dirty="0">
                <a:effectLst/>
                <a:latin typeface="+mn-ea"/>
                <a:cs typeface="Times New Roman" panose="02020603050405020304" pitchFamily="18" charset="0"/>
              </a:rPr>
              <a:t>其他的战友都躲，这人太脏了，只有雷锋不躲，他一把将残疾人背过河，还专门等这个人办事完，又帮忙把他背回来。</a:t>
            </a:r>
            <a:endParaRPr lang="zh-CN" altLang="en-US" kern="100" dirty="0">
              <a:effectLst/>
              <a:latin typeface="+mn-ea"/>
              <a:cs typeface="Times New Roman" panose="02020603050405020304" pitchFamily="18" charset="0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2000" kern="100" dirty="0">
                <a:effectLst/>
                <a:latin typeface="+mn-ea"/>
                <a:cs typeface="Times New Roman" panose="02020603050405020304" pitchFamily="18" charset="0"/>
              </a:rPr>
              <a:t>战友们都对雷锋同志竖起大拇指，说：</a:t>
            </a:r>
            <a:r>
              <a:rPr lang="zh-CN" altLang="en-US" sz="28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“雷锋同志真是好样的</a:t>
            </a:r>
            <a:r>
              <a:rPr lang="en-US" altLang="zh-CN" sz="2800" b="1" i="1" u="sng" kern="100" dirty="0">
                <a:solidFill>
                  <a:schemeClr val="accent2">
                    <a:lumMod val="50000"/>
                  </a:schemeClr>
                </a:solidFill>
                <a:effectLst/>
                <a:latin typeface="+mn-ea"/>
                <a:cs typeface="Times New Roman" panose="02020603050405020304" pitchFamily="18" charset="0"/>
              </a:rPr>
              <a:t>!”</a:t>
            </a:r>
            <a:endParaRPr lang="en-US" altLang="zh-CN" sz="2000" b="1" i="1" u="sng" kern="100" dirty="0">
              <a:solidFill>
                <a:schemeClr val="accent2">
                  <a:lumMod val="50000"/>
                </a:schemeClr>
              </a:solidFill>
              <a:effectLst/>
              <a:latin typeface="+mn-ea"/>
              <a:cs typeface="Times New Roman" panose="02020603050405020304" pitchFamily="18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746043" y="1349862"/>
            <a:ext cx="6096000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zh-CN" altLang="en-US" sz="3200" b="1" kern="100" dirty="0">
                <a:solidFill>
                  <a:schemeClr val="bg1"/>
                </a:solidFill>
                <a:effectLst/>
                <a:latin typeface="等线" panose="02010600030101010101" pitchFamily="2" charset="-122"/>
                <a:ea typeface="微软雅黑" panose="020B0503020204020204" pitchFamily="34" charset="-122"/>
                <a:cs typeface="Times New Roman" panose="02020603050405020304" pitchFamily="18" charset="0"/>
              </a:rPr>
              <a:t>雷锋背残疾人过河</a:t>
            </a:r>
            <a:endParaRPr lang="zh-CN" altLang="en-US" sz="3200" b="1" kern="100" dirty="0">
              <a:solidFill>
                <a:schemeClr val="bg1"/>
              </a:solidFill>
              <a:effectLst/>
              <a:latin typeface="等线" panose="02010600030101010101" pitchFamily="2" charset="-122"/>
              <a:ea typeface="微软雅黑" panose="020B0503020204020204" pitchFamily="34" charset="-122"/>
              <a:cs typeface="Times New Roman" panose="02020603050405020304" pitchFamily="18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871054" y="1457583"/>
            <a:ext cx="16992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bg1"/>
                </a:solidFill>
              </a:rPr>
              <a:t>雷锋故事二：</a:t>
            </a:r>
            <a:endParaRPr lang="zh-CN" altLang="en-US" b="1" dirty="0">
              <a:solidFill>
                <a:schemeClr val="bg1"/>
              </a:solidFill>
            </a:endParaRP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>
            <a:off x="8889546" y="5000004"/>
            <a:ext cx="3302454" cy="1857995"/>
          </a:xfrm>
          <a:prstGeom prst="rect">
            <a:avLst/>
          </a:prstGeom>
        </p:spPr>
      </p:pic>
    </p:spTree>
  </p:cSld>
  <p:clrMapOvr>
    <a:masterClrMapping/>
  </p:clrMapOvr>
</p:sld>
</file>

<file path=ppt/tags/tag1.xml><?xml version="1.0" encoding="utf-8"?>
<p:tagLst xmlns:p="http://schemas.openxmlformats.org/presentationml/2006/main">
  <p:tag name="commondata" val="eyJjb3VudCI6MiwiaGRpZCI6ImQ5YTY4M2JhODI2MTM5YjkzZTVhYWI4MTlmNTMyZDMxIiwidXNlckNvdW50IjoyfQ==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3">
      <a:majorFont>
        <a:latin typeface="Calibri Light"/>
        <a:ea typeface="思源宋体 Heavy"/>
        <a:cs typeface=""/>
      </a:majorFont>
      <a:minorFont>
        <a:latin typeface="Calibri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3394</Words>
  <Application>WPS 演示</Application>
  <PresentationFormat>宽屏</PresentationFormat>
  <Paragraphs>265</Paragraphs>
  <Slides>21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35" baseType="lpstr">
      <vt:lpstr>Arial</vt:lpstr>
      <vt:lpstr>宋体</vt:lpstr>
      <vt:lpstr>Wingdings</vt:lpstr>
      <vt:lpstr>Times New Roman</vt:lpstr>
      <vt:lpstr>汉仪尚巍手书W</vt:lpstr>
      <vt:lpstr>等线</vt:lpstr>
      <vt:lpstr>微软雅黑</vt:lpstr>
      <vt:lpstr>Hero</vt:lpstr>
      <vt:lpstr>Yu Gothic UI</vt:lpstr>
      <vt:lpstr>思源宋体 Heavy</vt:lpstr>
      <vt:lpstr>Calibri</vt:lpstr>
      <vt:lpstr>Arial Unicode MS</vt:lpstr>
      <vt:lpstr>Calibri Light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123</dc:creator>
  <cp:lastModifiedBy>^^遇见</cp:lastModifiedBy>
  <cp:revision>25</cp:revision>
  <dcterms:created xsi:type="dcterms:W3CDTF">2021-03-03T05:05:00Z</dcterms:created>
  <dcterms:modified xsi:type="dcterms:W3CDTF">2024-03-05T06:56:23Z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2052-12.1.0.16399</vt:lpwstr>
  </property>
  <property fmtid="{D5CDD505-2E9C-101B-9397-08002B2CF9AE}" pid="3" name="KSOTemplateUUID">
    <vt:lpwstr>v1.0_mb_yX4w8Ldlswa3KwxWacejEA==</vt:lpwstr>
  </property>
  <property fmtid="{D5CDD505-2E9C-101B-9397-08002B2CF9AE}" pid="4" name="ICV">
    <vt:lpwstr>A591A0D2AFF94978B7C584B71CD323A9_13</vt:lpwstr>
  </property>
</Properties>
</file>