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yYy+JbMijoJnClG17iDZHw==" hashData="9eVQBv9YbYoSpw3u1jsKjzO55EA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121A"/>
    <a:srgbClr val="FAEA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18" autoAdjust="0"/>
    <p:restoredTop sz="94660"/>
  </p:normalViewPr>
  <p:slideViewPr>
    <p:cSldViewPr snapToGrid="0">
      <p:cViewPr varScale="1">
        <p:scale>
          <a:sx n="81" d="100"/>
          <a:sy n="81" d="100"/>
        </p:scale>
        <p:origin x="768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41A449-DD92-4C74-877C-7B0213B4E7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3474" y="-2663477"/>
            <a:ext cx="6865051" cy="12192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604" y="2847975"/>
            <a:ext cx="5037766" cy="40100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69" b="38700"/>
          <a:stretch>
            <a:fillRect/>
          </a:stretch>
        </p:blipFill>
        <p:spPr>
          <a:xfrm>
            <a:off x="1" y="0"/>
            <a:ext cx="2688677" cy="18877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5" t="-1" r="-276" b="32060"/>
          <a:stretch>
            <a:fillRect/>
          </a:stretch>
        </p:blipFill>
        <p:spPr>
          <a:xfrm>
            <a:off x="9542206" y="1"/>
            <a:ext cx="2649795" cy="2062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18"/>
          <a:stretch>
            <a:fillRect/>
          </a:stretch>
        </p:blipFill>
        <p:spPr>
          <a:xfrm>
            <a:off x="981010" y="-550531"/>
            <a:ext cx="6059029" cy="509453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3474" y="-2663477"/>
            <a:ext cx="6865051" cy="12192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" t="50579" r="32" b="233"/>
          <a:stretch>
            <a:fillRect/>
          </a:stretch>
        </p:blipFill>
        <p:spPr>
          <a:xfrm>
            <a:off x="-1" y="3505200"/>
            <a:ext cx="12192001" cy="3352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3474" y="-2663477"/>
            <a:ext cx="6865051" cy="121920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69" b="38700"/>
          <a:stretch>
            <a:fillRect/>
          </a:stretch>
        </p:blipFill>
        <p:spPr>
          <a:xfrm>
            <a:off x="1" y="0"/>
            <a:ext cx="4009531" cy="28152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5" t="-1" r="-276" b="32060"/>
          <a:stretch>
            <a:fillRect/>
          </a:stretch>
        </p:blipFill>
        <p:spPr>
          <a:xfrm>
            <a:off x="8182470" y="0"/>
            <a:ext cx="4009531" cy="312018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297" y="3590868"/>
            <a:ext cx="2506622" cy="250662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74" y="3164355"/>
            <a:ext cx="2601693" cy="25700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烟火, 户外艺术系列&#10;&#10;已生成极高可信度的说明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0" t="46385" r="34892"/>
          <a:stretch>
            <a:fillRect/>
          </a:stretch>
        </p:blipFill>
        <p:spPr>
          <a:xfrm flipH="1">
            <a:off x="3860430" y="-68605"/>
            <a:ext cx="1232102" cy="1369654"/>
          </a:xfrm>
          <a:prstGeom prst="rect">
            <a:avLst/>
          </a:prstGeom>
        </p:spPr>
      </p:pic>
      <p:pic>
        <p:nvPicPr>
          <p:cNvPr id="4" name="图片 3" descr="图片包含 烟火, 户外艺术系列&#10;&#10;已生成极高可信度的说明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0" t="46385" r="34892"/>
          <a:stretch>
            <a:fillRect/>
          </a:stretch>
        </p:blipFill>
        <p:spPr>
          <a:xfrm>
            <a:off x="7316653" y="-168019"/>
            <a:ext cx="804638" cy="8944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8620" y="4079034"/>
            <a:ext cx="2900264" cy="29002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5551" y="6131551"/>
            <a:ext cx="726449" cy="7264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36360" y="-68605"/>
            <a:ext cx="2900264" cy="29002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1.jpe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3474" y="-2663477"/>
            <a:ext cx="6865051" cy="121920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766" b="60556"/>
          <a:stretch>
            <a:fillRect/>
          </a:stretch>
        </p:blipFill>
        <p:spPr>
          <a:xfrm>
            <a:off x="0" y="0"/>
            <a:ext cx="638175" cy="27051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698543" y="1984931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D812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主题班会活动</a:t>
            </a:r>
            <a:endParaRPr lang="zh-CN" altLang="en-US" sz="6000" dirty="0">
              <a:solidFill>
                <a:srgbClr val="D812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45" t="17014" r="25586" b="57813"/>
          <a:stretch>
            <a:fillRect/>
          </a:stretch>
        </p:blipFill>
        <p:spPr>
          <a:xfrm>
            <a:off x="10465068" y="2828041"/>
            <a:ext cx="1174288" cy="6009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45" t="17014" r="25586" b="57813"/>
          <a:stretch>
            <a:fillRect/>
          </a:stretch>
        </p:blipFill>
        <p:spPr>
          <a:xfrm flipH="1">
            <a:off x="4222226" y="4276430"/>
            <a:ext cx="2178574" cy="11149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45" t="17014" r="25586" b="57813"/>
          <a:stretch>
            <a:fillRect/>
          </a:stretch>
        </p:blipFill>
        <p:spPr>
          <a:xfrm>
            <a:off x="0" y="4370698"/>
            <a:ext cx="2178573" cy="11149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演变发展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0751" y="2527454"/>
            <a:ext cx="5966666" cy="285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元宵节的节期与节俗活动，是随历史的发展而延长、扩展的。就节期长短而言，汉代才一天，到唐代已为三天，宋代则长达五天，明代更是自初八点灯，一直到正月十七的夜里才落灯，是中国历史上最长的灯节，与春节相接，白昼为市，热闹非凡，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998" y="2071313"/>
            <a:ext cx="3804723" cy="38047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演变发展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29510" y="2390046"/>
            <a:ext cx="4560327" cy="3125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唐朝，在国力空前强大的唐朝，元宵赏灯十分兴盛，无论是京城或是乡镇，处处张挂彩灯，人们还制作巨大的灯轮、灯树、灯柱等，满城的火树银花，十分繁华热闹。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5" y="1053673"/>
            <a:ext cx="5877753" cy="5806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演变发展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90892" y="2390046"/>
            <a:ext cx="5715988" cy="3125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宋朝，宋代元宵除了“妇女出游街巷，自夜达旦，男女混淆”的狂欢外，还有官员派发利是、君王与百姓同赏元宵；甚至有恐怖色彩，刑狱机构会利用灯饰、图像演绎狱户故事或陈列狱具等。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115" y="1229623"/>
            <a:ext cx="4598164" cy="4598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花灯寄寓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78324" y="2561350"/>
            <a:ext cx="5634975" cy="2382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元宵节花灯种类甚多，或是仿照事物的形象编制的形象灯，如龙灯、虎灯、兔灯等等，或是根据民间故事编制而成的活动灯，如牛郎织女、二十四孝等等，表现忠孝节义的民族精神。各种花灯制作工巧，一展工匠的智慧和技能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41" y="1527524"/>
            <a:ext cx="4930183" cy="4930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46753" y="3216048"/>
            <a:ext cx="5803476" cy="87408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080" b="1" dirty="0">
                <a:solidFill>
                  <a:srgbClr val="C00000"/>
                </a:solidFill>
                <a:latin typeface="禹卫书法行书简体" pitchFamily="2" charset="-122"/>
                <a:ea typeface="禹卫书法行书简体" pitchFamily="2" charset="-122"/>
              </a:rPr>
              <a:t>元宵节习俗</a:t>
            </a:r>
            <a:endParaRPr lang="zh-CN" altLang="en-US" sz="5080" b="1" dirty="0">
              <a:solidFill>
                <a:srgbClr val="C0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6229" y="2101697"/>
            <a:ext cx="2579542" cy="87408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080" b="1" dirty="0">
                <a:solidFill>
                  <a:srgbClr val="C00000"/>
                </a:solidFill>
                <a:latin typeface="禹卫书法行书简体" pitchFamily="2" charset="-122"/>
                <a:ea typeface="禹卫书法行书简体" pitchFamily="2" charset="-122"/>
              </a:rPr>
              <a:t>第三章</a:t>
            </a:r>
            <a:endParaRPr lang="zh-CN" altLang="en-US" sz="5080" b="1" dirty="0">
              <a:solidFill>
                <a:srgbClr val="C0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297" y="3590868"/>
            <a:ext cx="2506622" cy="250662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74" y="3164355"/>
            <a:ext cx="2601693" cy="257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民间习俗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4403" y="2321711"/>
            <a:ext cx="9791215" cy="975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中国幅员辽阔，历史悠久，所以关于元宵节的习俗在全国各地也不尽相同，其中吃元宵、赏花灯、舞龙、舞狮子等是元宵节几项重要民间习俗。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174" y="1558064"/>
            <a:ext cx="5806354" cy="5806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1585627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吃元宵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3189" y="2269538"/>
            <a:ext cx="6180386" cy="3320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正月十五吃元宵，“元宵”作为食品，在我国也由来已久。宋代，民间即流行一种元宵节吃 的新奇食品。这种食品，最早叫“ 浮元子”后称“元宵” ，生意人还美其名曰“元宝” 。元宵即</a:t>
            </a:r>
            <a:r>
              <a:rPr lang="en-US" altLang="zh-CN" sz="2030" spc="85" dirty="0"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汤圆</a:t>
            </a:r>
            <a:r>
              <a:rPr lang="en-US" altLang="zh-CN" sz="2030" spc="85" dirty="0"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以白糖、玫瑰、芝麻、豆沙等为馅，用糯米粉包成圆形，可荤可素，风味各异。可汤煮、油炸、蒸食，有团圆美满之意。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576" y="1653054"/>
            <a:ext cx="4338953" cy="4338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7" name="矩形 6"/>
          <p:cNvSpPr/>
          <p:nvPr/>
        </p:nvSpPr>
        <p:spPr>
          <a:xfrm>
            <a:off x="4912646" y="1393890"/>
            <a:ext cx="1585627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闹花灯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69985" y="2321711"/>
            <a:ext cx="5128223" cy="3125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农历正月十五是“元宵节”，此节日民间有挂灯、打灯、观灯灯习俗，故也称灯节。闹花灯是元宵节传统节日习俗，始于西汉，兴盛于隋唐。隋唐以后，历代灯火之风盛行，并沿袭传于后世。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573" y="2321712"/>
            <a:ext cx="3845182" cy="3845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7" name="矩形 6"/>
          <p:cNvSpPr/>
          <p:nvPr/>
        </p:nvSpPr>
        <p:spPr>
          <a:xfrm>
            <a:off x="4912646" y="1393890"/>
            <a:ext cx="1585627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猜灯谜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4352" y="2226710"/>
            <a:ext cx="6467756" cy="3320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打灯谜，是中国独有的富有民族风格的一种传统民俗文娱活动形式，是从古代就开始流传的元宵节特色活动。每逢农历正月十五，传统民间都要挂起彩灯，燃放焰火，后来有好事者把谜语写在纸条上，贴在五光十色的彩灯上供人猜。因为谜语能启迪智慧又迎合节日气氛，所以响应的人众多，而后猜谜逐渐成为元宵节不可缺少的节目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108" y="1693557"/>
            <a:ext cx="4105468" cy="4105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7" name="矩形 6"/>
          <p:cNvSpPr/>
          <p:nvPr/>
        </p:nvSpPr>
        <p:spPr>
          <a:xfrm>
            <a:off x="2531455" y="1710600"/>
            <a:ext cx="1585627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舞龙灯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282" y="2725774"/>
            <a:ext cx="2850393" cy="285039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03799" y="1710600"/>
            <a:ext cx="1585627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踩高跷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001" y="2555689"/>
            <a:ext cx="3190562" cy="3190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980730" y="1074846"/>
            <a:ext cx="1255069" cy="3915641"/>
            <a:chOff x="4348447" y="1314876"/>
            <a:chExt cx="1255069" cy="3915641"/>
          </a:xfrm>
        </p:grpSpPr>
        <p:grpSp>
          <p:nvGrpSpPr>
            <p:cNvPr id="28" name="组合 27"/>
            <p:cNvGrpSpPr/>
            <p:nvPr/>
          </p:nvGrpSpPr>
          <p:grpSpPr>
            <a:xfrm>
              <a:off x="4348447" y="1314876"/>
              <a:ext cx="683833" cy="1638300"/>
              <a:chOff x="3854505" y="1181100"/>
              <a:chExt cx="683833" cy="1638300"/>
            </a:xfrm>
          </p:grpSpPr>
          <p:pic>
            <p:nvPicPr>
              <p:cNvPr id="31" name="图片 30" descr="图片包含 物体&#10;&#10;已生成高可信度的说明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213" r="27838" b="49810"/>
              <a:stretch>
                <a:fillRect/>
              </a:stretch>
            </p:blipFill>
            <p:spPr>
              <a:xfrm>
                <a:off x="3854505" y="1181100"/>
                <a:ext cx="683833" cy="1638300"/>
              </a:xfrm>
              <a:custGeom>
                <a:avLst/>
                <a:gdLst>
                  <a:gd name="connsiteX0" fmla="*/ 0 w 283369"/>
                  <a:gd name="connsiteY0" fmla="*/ 0 h 678884"/>
                  <a:gd name="connsiteX1" fmla="*/ 283369 w 283369"/>
                  <a:gd name="connsiteY1" fmla="*/ 0 h 678884"/>
                  <a:gd name="connsiteX2" fmla="*/ 283369 w 283369"/>
                  <a:gd name="connsiteY2" fmla="*/ 678884 h 678884"/>
                  <a:gd name="connsiteX3" fmla="*/ 100012 w 283369"/>
                  <a:gd name="connsiteY3" fmla="*/ 678884 h 678884"/>
                  <a:gd name="connsiteX4" fmla="*/ 100012 w 283369"/>
                  <a:gd name="connsiteY4" fmla="*/ 588396 h 678884"/>
                  <a:gd name="connsiteX5" fmla="*/ 0 w 283369"/>
                  <a:gd name="connsiteY5" fmla="*/ 588396 h 678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369" h="678884">
                    <a:moveTo>
                      <a:pt x="0" y="0"/>
                    </a:moveTo>
                    <a:lnTo>
                      <a:pt x="283369" y="0"/>
                    </a:lnTo>
                    <a:lnTo>
                      <a:pt x="283369" y="678884"/>
                    </a:lnTo>
                    <a:lnTo>
                      <a:pt x="100012" y="678884"/>
                    </a:lnTo>
                    <a:lnTo>
                      <a:pt x="100012" y="588396"/>
                    </a:lnTo>
                    <a:lnTo>
                      <a:pt x="0" y="588396"/>
                    </a:lnTo>
                    <a:close/>
                  </a:path>
                </a:pathLst>
              </a:custGeom>
            </p:spPr>
          </p:pic>
          <p:sp>
            <p:nvSpPr>
              <p:cNvPr id="32" name="文本框 31"/>
              <p:cNvSpPr txBox="1"/>
              <p:nvPr/>
            </p:nvSpPr>
            <p:spPr>
              <a:xfrm>
                <a:off x="3979023" y="1981200"/>
                <a:ext cx="49244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lang="zh-CN" altLang="en-US" sz="2400" b="1" dirty="0">
                    <a:solidFill>
                      <a:prstClr val="white"/>
                    </a:solidFill>
                    <a:latin typeface="楷体" panose="02010609060101010101" charset="-122"/>
                    <a:ea typeface="楷体" panose="02010609060101010101" charset="-122"/>
                  </a:rPr>
                  <a:t>壹</a:t>
                </a:r>
                <a:endParaRPr lang="zh-CN" altLang="en-US" sz="2400" b="1" dirty="0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4382658" y="2853241"/>
              <a:ext cx="553998" cy="14500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defTabSz="914400"/>
              <a:r>
                <a:rPr lang="en-US" altLang="zh-CN" sz="2400" b="1" spc="300" dirty="0">
                  <a:solidFill>
                    <a:srgbClr val="DA251F">
                      <a:alpha val="80000"/>
                    </a:srgbClr>
                  </a:solidFill>
                  <a:effectLst>
                    <a:outerShdw blurRad="152400" dist="127000" dir="2700000" algn="tl" rotWithShape="0">
                      <a:prstClr val="black">
                        <a:alpha val="60000"/>
                      </a:prst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HISTORY</a:t>
              </a:r>
              <a:endParaRPr lang="en-US" altLang="zh-CN" sz="2400" b="1" spc="300" dirty="0">
                <a:solidFill>
                  <a:srgbClr val="DA251F">
                    <a:alpha val="80000"/>
                  </a:srgbClr>
                </a:solidFill>
                <a:effectLst>
                  <a:outerShdw blurRad="152400" dist="127000" dir="2700000" algn="tl" rotWithShape="0">
                    <a:prstClr val="black">
                      <a:alpha val="6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" name="文本框 26"/>
            <p:cNvSpPr txBox="1">
              <a:spLocks noChangeArrowheads="1"/>
            </p:cNvSpPr>
            <p:nvPr/>
          </p:nvSpPr>
          <p:spPr bwMode="auto">
            <a:xfrm>
              <a:off x="4849453" y="2060418"/>
              <a:ext cx="754063" cy="317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4000" b="1" dirty="0">
                  <a:solidFill>
                    <a:srgbClr val="4F181D"/>
                  </a:solidFill>
                  <a:latin typeface="楷体" panose="02010609060101010101" charset="-122"/>
                  <a:ea typeface="楷体" panose="02010609060101010101" charset="-122"/>
                </a:rPr>
                <a:t>元宵节起源</a:t>
              </a:r>
              <a:endParaRPr lang="zh-CN" altLang="en-US" sz="4000" b="1" dirty="0">
                <a:solidFill>
                  <a:srgbClr val="4F181D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96259" y="1074846"/>
            <a:ext cx="1237859" cy="3915641"/>
            <a:chOff x="6078933" y="1314876"/>
            <a:chExt cx="1237859" cy="3915641"/>
          </a:xfrm>
        </p:grpSpPr>
        <p:grpSp>
          <p:nvGrpSpPr>
            <p:cNvPr id="34" name="组合 33"/>
            <p:cNvGrpSpPr/>
            <p:nvPr/>
          </p:nvGrpSpPr>
          <p:grpSpPr>
            <a:xfrm>
              <a:off x="6078933" y="1314876"/>
              <a:ext cx="683833" cy="1638300"/>
              <a:chOff x="3854505" y="1181100"/>
              <a:chExt cx="683833" cy="1638300"/>
            </a:xfrm>
          </p:grpSpPr>
          <p:pic>
            <p:nvPicPr>
              <p:cNvPr id="37" name="图片 36" descr="图片包含 物体&#10;&#10;已生成高可信度的说明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213" r="27838" b="49810"/>
              <a:stretch>
                <a:fillRect/>
              </a:stretch>
            </p:blipFill>
            <p:spPr>
              <a:xfrm>
                <a:off x="3854505" y="1181100"/>
                <a:ext cx="683833" cy="1638300"/>
              </a:xfrm>
              <a:custGeom>
                <a:avLst/>
                <a:gdLst>
                  <a:gd name="connsiteX0" fmla="*/ 0 w 283369"/>
                  <a:gd name="connsiteY0" fmla="*/ 0 h 678884"/>
                  <a:gd name="connsiteX1" fmla="*/ 283369 w 283369"/>
                  <a:gd name="connsiteY1" fmla="*/ 0 h 678884"/>
                  <a:gd name="connsiteX2" fmla="*/ 283369 w 283369"/>
                  <a:gd name="connsiteY2" fmla="*/ 678884 h 678884"/>
                  <a:gd name="connsiteX3" fmla="*/ 100012 w 283369"/>
                  <a:gd name="connsiteY3" fmla="*/ 678884 h 678884"/>
                  <a:gd name="connsiteX4" fmla="*/ 100012 w 283369"/>
                  <a:gd name="connsiteY4" fmla="*/ 588396 h 678884"/>
                  <a:gd name="connsiteX5" fmla="*/ 0 w 283369"/>
                  <a:gd name="connsiteY5" fmla="*/ 588396 h 678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369" h="678884">
                    <a:moveTo>
                      <a:pt x="0" y="0"/>
                    </a:moveTo>
                    <a:lnTo>
                      <a:pt x="283369" y="0"/>
                    </a:lnTo>
                    <a:lnTo>
                      <a:pt x="283369" y="678884"/>
                    </a:lnTo>
                    <a:lnTo>
                      <a:pt x="100012" y="678884"/>
                    </a:lnTo>
                    <a:lnTo>
                      <a:pt x="100012" y="588396"/>
                    </a:lnTo>
                    <a:lnTo>
                      <a:pt x="0" y="588396"/>
                    </a:lnTo>
                    <a:close/>
                  </a:path>
                </a:pathLst>
              </a:custGeom>
            </p:spPr>
          </p:pic>
          <p:sp>
            <p:nvSpPr>
              <p:cNvPr id="38" name="文本框 37"/>
              <p:cNvSpPr txBox="1"/>
              <p:nvPr/>
            </p:nvSpPr>
            <p:spPr>
              <a:xfrm>
                <a:off x="3979023" y="1981200"/>
                <a:ext cx="49244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lang="zh-CN" altLang="en-US" sz="2400" b="1" dirty="0">
                    <a:solidFill>
                      <a:prstClr val="white"/>
                    </a:solidFill>
                    <a:latin typeface="楷体" panose="02010609060101010101" charset="-122"/>
                    <a:ea typeface="楷体" panose="02010609060101010101" charset="-122"/>
                  </a:rPr>
                  <a:t>贰</a:t>
                </a:r>
                <a:endParaRPr lang="zh-CN" altLang="en-US" sz="2400" b="1" dirty="0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6095948" y="2853241"/>
              <a:ext cx="553998" cy="125611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defTabSz="914400"/>
              <a:r>
                <a:rPr lang="en-US" altLang="zh-CN" sz="2400" b="1" spc="300" dirty="0">
                  <a:solidFill>
                    <a:srgbClr val="DA251F">
                      <a:alpha val="80000"/>
                    </a:srgbClr>
                  </a:solidFill>
                  <a:effectLst>
                    <a:outerShdw blurRad="152400" dist="127000" dir="2700000" algn="tl" rotWithShape="0">
                      <a:prstClr val="black">
                        <a:alpha val="60000"/>
                      </a:prst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LEGEND</a:t>
              </a:r>
              <a:endParaRPr lang="en-US" altLang="zh-CN" sz="2400" b="1" spc="300" dirty="0">
                <a:solidFill>
                  <a:srgbClr val="DA251F">
                    <a:alpha val="80000"/>
                  </a:srgbClr>
                </a:solidFill>
                <a:effectLst>
                  <a:outerShdw blurRad="152400" dist="127000" dir="2700000" algn="tl" rotWithShape="0">
                    <a:prstClr val="black">
                      <a:alpha val="6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6" name="文本框 26"/>
            <p:cNvSpPr txBox="1">
              <a:spLocks noChangeArrowheads="1"/>
            </p:cNvSpPr>
            <p:nvPr/>
          </p:nvSpPr>
          <p:spPr bwMode="auto">
            <a:xfrm>
              <a:off x="6562729" y="2060418"/>
              <a:ext cx="754063" cy="317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4000" b="1" dirty="0">
                  <a:solidFill>
                    <a:srgbClr val="4F181D"/>
                  </a:solidFill>
                  <a:latin typeface="楷体" panose="02010609060101010101" charset="-122"/>
                  <a:ea typeface="楷体" panose="02010609060101010101" charset="-122"/>
                </a:rPr>
                <a:t>元宵节发展</a:t>
              </a:r>
              <a:endParaRPr lang="zh-CN" altLang="en-US" sz="4000" b="1" dirty="0">
                <a:solidFill>
                  <a:srgbClr val="4F181D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194578" y="1074846"/>
            <a:ext cx="1237859" cy="3915641"/>
            <a:chOff x="7792209" y="1314876"/>
            <a:chExt cx="1237859" cy="3915641"/>
          </a:xfrm>
        </p:grpSpPr>
        <p:grpSp>
          <p:nvGrpSpPr>
            <p:cNvPr id="40" name="组合 39"/>
            <p:cNvGrpSpPr/>
            <p:nvPr/>
          </p:nvGrpSpPr>
          <p:grpSpPr>
            <a:xfrm>
              <a:off x="7792209" y="1314876"/>
              <a:ext cx="683833" cy="1638300"/>
              <a:chOff x="3854505" y="1181100"/>
              <a:chExt cx="683833" cy="1638300"/>
            </a:xfrm>
          </p:grpSpPr>
          <p:pic>
            <p:nvPicPr>
              <p:cNvPr id="43" name="图片 42" descr="图片包含 物体&#10;&#10;已生成高可信度的说明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213" r="27838" b="49810"/>
              <a:stretch>
                <a:fillRect/>
              </a:stretch>
            </p:blipFill>
            <p:spPr>
              <a:xfrm>
                <a:off x="3854505" y="1181100"/>
                <a:ext cx="683833" cy="1638300"/>
              </a:xfrm>
              <a:custGeom>
                <a:avLst/>
                <a:gdLst>
                  <a:gd name="connsiteX0" fmla="*/ 0 w 283369"/>
                  <a:gd name="connsiteY0" fmla="*/ 0 h 678884"/>
                  <a:gd name="connsiteX1" fmla="*/ 283369 w 283369"/>
                  <a:gd name="connsiteY1" fmla="*/ 0 h 678884"/>
                  <a:gd name="connsiteX2" fmla="*/ 283369 w 283369"/>
                  <a:gd name="connsiteY2" fmla="*/ 678884 h 678884"/>
                  <a:gd name="connsiteX3" fmla="*/ 100012 w 283369"/>
                  <a:gd name="connsiteY3" fmla="*/ 678884 h 678884"/>
                  <a:gd name="connsiteX4" fmla="*/ 100012 w 283369"/>
                  <a:gd name="connsiteY4" fmla="*/ 588396 h 678884"/>
                  <a:gd name="connsiteX5" fmla="*/ 0 w 283369"/>
                  <a:gd name="connsiteY5" fmla="*/ 588396 h 678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369" h="678884">
                    <a:moveTo>
                      <a:pt x="0" y="0"/>
                    </a:moveTo>
                    <a:lnTo>
                      <a:pt x="283369" y="0"/>
                    </a:lnTo>
                    <a:lnTo>
                      <a:pt x="283369" y="678884"/>
                    </a:lnTo>
                    <a:lnTo>
                      <a:pt x="100012" y="678884"/>
                    </a:lnTo>
                    <a:lnTo>
                      <a:pt x="100012" y="588396"/>
                    </a:lnTo>
                    <a:lnTo>
                      <a:pt x="0" y="588396"/>
                    </a:lnTo>
                    <a:close/>
                  </a:path>
                </a:pathLst>
              </a:custGeom>
            </p:spPr>
          </p:pic>
          <p:sp>
            <p:nvSpPr>
              <p:cNvPr id="44" name="文本框 43"/>
              <p:cNvSpPr txBox="1"/>
              <p:nvPr/>
            </p:nvSpPr>
            <p:spPr>
              <a:xfrm>
                <a:off x="3979023" y="1981200"/>
                <a:ext cx="49244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lang="zh-CN" altLang="en-US" sz="2400" b="1" dirty="0">
                    <a:solidFill>
                      <a:prstClr val="white"/>
                    </a:solidFill>
                    <a:latin typeface="楷体" panose="02010609060101010101" charset="-122"/>
                    <a:ea typeface="楷体" panose="02010609060101010101" charset="-122"/>
                  </a:rPr>
                  <a:t>叁</a:t>
                </a:r>
                <a:endParaRPr lang="zh-CN" altLang="en-US" sz="2400" b="1" dirty="0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7809220" y="2853241"/>
              <a:ext cx="553998" cy="8681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defTabSz="914400"/>
              <a:r>
                <a:rPr lang="en-US" altLang="zh-CN" sz="2400" b="1" spc="300" dirty="0">
                  <a:solidFill>
                    <a:srgbClr val="DA251F">
                      <a:alpha val="80000"/>
                    </a:srgbClr>
                  </a:solidFill>
                  <a:effectLst>
                    <a:outerShdw blurRad="152400" dist="127000" dir="2700000" algn="tl" rotWithShape="0">
                      <a:prstClr val="black">
                        <a:alpha val="60000"/>
                      </a:prst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FOOD</a:t>
              </a:r>
              <a:endParaRPr lang="en-US" altLang="zh-CN" sz="2400" b="1" spc="300" dirty="0">
                <a:solidFill>
                  <a:srgbClr val="DA251F">
                    <a:alpha val="80000"/>
                  </a:srgbClr>
                </a:solidFill>
                <a:effectLst>
                  <a:outerShdw blurRad="152400" dist="127000" dir="2700000" algn="tl" rotWithShape="0">
                    <a:prstClr val="black">
                      <a:alpha val="6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2" name="文本框 26"/>
            <p:cNvSpPr txBox="1">
              <a:spLocks noChangeArrowheads="1"/>
            </p:cNvSpPr>
            <p:nvPr/>
          </p:nvSpPr>
          <p:spPr bwMode="auto">
            <a:xfrm>
              <a:off x="8276005" y="2060418"/>
              <a:ext cx="754063" cy="317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4000" b="1" dirty="0">
                  <a:solidFill>
                    <a:srgbClr val="4F181D"/>
                  </a:solidFill>
                  <a:latin typeface="楷体" panose="02010609060101010101" charset="-122"/>
                  <a:ea typeface="楷体" panose="02010609060101010101" charset="-122"/>
                </a:rPr>
                <a:t>元宵节习俗</a:t>
              </a:r>
              <a:endParaRPr lang="zh-CN" altLang="en-US" sz="4000" b="1" dirty="0">
                <a:solidFill>
                  <a:srgbClr val="4F181D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777023" y="1074846"/>
            <a:ext cx="1237859" cy="3915641"/>
            <a:chOff x="9505485" y="1314876"/>
            <a:chExt cx="1237859" cy="3915641"/>
          </a:xfrm>
        </p:grpSpPr>
        <p:grpSp>
          <p:nvGrpSpPr>
            <p:cNvPr id="46" name="组合 45"/>
            <p:cNvGrpSpPr/>
            <p:nvPr/>
          </p:nvGrpSpPr>
          <p:grpSpPr>
            <a:xfrm>
              <a:off x="9505485" y="1314876"/>
              <a:ext cx="683833" cy="1638300"/>
              <a:chOff x="3854505" y="1181100"/>
              <a:chExt cx="683833" cy="1638300"/>
            </a:xfrm>
          </p:grpSpPr>
          <p:pic>
            <p:nvPicPr>
              <p:cNvPr id="49" name="图片 48" descr="图片包含 物体&#10;&#10;已生成高可信度的说明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213" r="27838" b="49810"/>
              <a:stretch>
                <a:fillRect/>
              </a:stretch>
            </p:blipFill>
            <p:spPr>
              <a:xfrm>
                <a:off x="3854505" y="1181100"/>
                <a:ext cx="683833" cy="1638300"/>
              </a:xfrm>
              <a:custGeom>
                <a:avLst/>
                <a:gdLst>
                  <a:gd name="connsiteX0" fmla="*/ 0 w 283369"/>
                  <a:gd name="connsiteY0" fmla="*/ 0 h 678884"/>
                  <a:gd name="connsiteX1" fmla="*/ 283369 w 283369"/>
                  <a:gd name="connsiteY1" fmla="*/ 0 h 678884"/>
                  <a:gd name="connsiteX2" fmla="*/ 283369 w 283369"/>
                  <a:gd name="connsiteY2" fmla="*/ 678884 h 678884"/>
                  <a:gd name="connsiteX3" fmla="*/ 100012 w 283369"/>
                  <a:gd name="connsiteY3" fmla="*/ 678884 h 678884"/>
                  <a:gd name="connsiteX4" fmla="*/ 100012 w 283369"/>
                  <a:gd name="connsiteY4" fmla="*/ 588396 h 678884"/>
                  <a:gd name="connsiteX5" fmla="*/ 0 w 283369"/>
                  <a:gd name="connsiteY5" fmla="*/ 588396 h 678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369" h="678884">
                    <a:moveTo>
                      <a:pt x="0" y="0"/>
                    </a:moveTo>
                    <a:lnTo>
                      <a:pt x="283369" y="0"/>
                    </a:lnTo>
                    <a:lnTo>
                      <a:pt x="283369" y="678884"/>
                    </a:lnTo>
                    <a:lnTo>
                      <a:pt x="100012" y="678884"/>
                    </a:lnTo>
                    <a:lnTo>
                      <a:pt x="100012" y="588396"/>
                    </a:lnTo>
                    <a:lnTo>
                      <a:pt x="0" y="588396"/>
                    </a:lnTo>
                    <a:close/>
                  </a:path>
                </a:pathLst>
              </a:custGeom>
            </p:spPr>
          </p:pic>
          <p:sp>
            <p:nvSpPr>
              <p:cNvPr id="50" name="文本框 49"/>
              <p:cNvSpPr txBox="1"/>
              <p:nvPr/>
            </p:nvSpPr>
            <p:spPr>
              <a:xfrm>
                <a:off x="3979023" y="1981200"/>
                <a:ext cx="49244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lang="zh-CN" altLang="en-US" sz="2400" b="1" dirty="0">
                    <a:solidFill>
                      <a:prstClr val="white"/>
                    </a:solidFill>
                    <a:latin typeface="楷体" panose="02010609060101010101" charset="-122"/>
                    <a:ea typeface="楷体" panose="02010609060101010101" charset="-122"/>
                  </a:rPr>
                  <a:t>肆</a:t>
                </a:r>
                <a:endParaRPr lang="zh-CN" altLang="en-US" sz="2400" b="1" dirty="0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9522506" y="2853241"/>
              <a:ext cx="553998" cy="8681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defTabSz="914400"/>
              <a:r>
                <a:rPr lang="en-US" altLang="zh-CN" sz="2400" b="1" spc="300" dirty="0">
                  <a:solidFill>
                    <a:srgbClr val="DA251F">
                      <a:alpha val="80000"/>
                    </a:srgbClr>
                  </a:solidFill>
                  <a:effectLst>
                    <a:outerShdw blurRad="152400" dist="127000" dir="2700000" algn="tl" rotWithShape="0">
                      <a:prstClr val="black">
                        <a:alpha val="60000"/>
                      </a:prst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POEM</a:t>
              </a:r>
              <a:endParaRPr lang="en-US" altLang="zh-CN" sz="2400" b="1" spc="300" dirty="0">
                <a:solidFill>
                  <a:srgbClr val="DA251F">
                    <a:alpha val="80000"/>
                  </a:srgbClr>
                </a:solidFill>
                <a:effectLst>
                  <a:outerShdw blurRad="152400" dist="127000" dir="2700000" algn="tl" rotWithShape="0">
                    <a:prstClr val="black">
                      <a:alpha val="6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8" name="文本框 26"/>
            <p:cNvSpPr txBox="1">
              <a:spLocks noChangeArrowheads="1"/>
            </p:cNvSpPr>
            <p:nvPr/>
          </p:nvSpPr>
          <p:spPr bwMode="auto">
            <a:xfrm>
              <a:off x="9989281" y="2060418"/>
              <a:ext cx="754063" cy="317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4000" b="1" dirty="0">
                  <a:solidFill>
                    <a:srgbClr val="4F181D"/>
                  </a:solidFill>
                  <a:latin typeface="楷体" panose="02010609060101010101" charset="-122"/>
                  <a:ea typeface="楷体" panose="02010609060101010101" charset="-122"/>
                </a:rPr>
                <a:t>元宵节意义</a:t>
              </a:r>
              <a:endParaRPr lang="zh-CN" altLang="en-US" sz="4000" b="1" dirty="0">
                <a:solidFill>
                  <a:srgbClr val="4F181D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256400" y="867845"/>
            <a:ext cx="792634" cy="190508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tIns="0" b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40000">
                      <a:srgbClr val="961F23"/>
                    </a:gs>
                    <a:gs pos="100000">
                      <a:srgbClr val="4F181D"/>
                    </a:gs>
                  </a:gsLst>
                  <a:lin ang="2700000" scaled="0"/>
                </a:gra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目录</a:t>
            </a:r>
            <a:endParaRPr kumimoji="0" lang="zh-CN" altLang="en-US" sz="7200" b="1" i="0" u="none" strike="noStrike" kern="0" cap="none" spc="0" normalizeH="0" baseline="0" noProof="0" dirty="0">
              <a:ln>
                <a:noFill/>
              </a:ln>
              <a:gradFill>
                <a:gsLst>
                  <a:gs pos="40000">
                    <a:srgbClr val="961F23"/>
                  </a:gs>
                  <a:gs pos="100000">
                    <a:srgbClr val="4F181D"/>
                  </a:gs>
                </a:gsLst>
                <a:lin ang="2700000" scaled="0"/>
              </a:gra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7" name="矩形 6"/>
          <p:cNvSpPr/>
          <p:nvPr/>
        </p:nvSpPr>
        <p:spPr>
          <a:xfrm>
            <a:off x="5391501" y="1546380"/>
            <a:ext cx="1585627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走百病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665" y="2997668"/>
            <a:ext cx="5215923" cy="191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“走百病”，也叫游百病，散百病，烤百病，走桥等，是一种消灾祈健康的活动。元宵节夜妇女相约出游，结伴而行，见桥必过，认为这样能祛病延年。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924" y="396793"/>
            <a:ext cx="5806354" cy="5806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46753" y="3216048"/>
            <a:ext cx="5803476" cy="87408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080" b="1" dirty="0">
                <a:solidFill>
                  <a:srgbClr val="C00000"/>
                </a:solidFill>
                <a:latin typeface="禹卫书法行书简体" pitchFamily="2" charset="-122"/>
                <a:ea typeface="禹卫书法行书简体" pitchFamily="2" charset="-122"/>
              </a:rPr>
              <a:t>元宵节意义</a:t>
            </a:r>
            <a:endParaRPr lang="zh-CN" altLang="en-US" sz="5080" b="1" dirty="0">
              <a:solidFill>
                <a:srgbClr val="C0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6229" y="2101697"/>
            <a:ext cx="2579542" cy="87408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080" b="1" dirty="0">
                <a:solidFill>
                  <a:srgbClr val="C00000"/>
                </a:solidFill>
                <a:latin typeface="禹卫书法行书简体" pitchFamily="2" charset="-122"/>
                <a:ea typeface="禹卫书法行书简体" pitchFamily="2" charset="-122"/>
              </a:rPr>
              <a:t>第四章</a:t>
            </a:r>
            <a:endParaRPr lang="zh-CN" altLang="en-US" sz="5080" b="1" dirty="0">
              <a:solidFill>
                <a:srgbClr val="C0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297" y="3590868"/>
            <a:ext cx="2506622" cy="250662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74" y="3164355"/>
            <a:ext cx="2601693" cy="257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7" name="矩形 6"/>
          <p:cNvSpPr/>
          <p:nvPr/>
        </p:nvSpPr>
        <p:spPr>
          <a:xfrm>
            <a:off x="5391501" y="154638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文化价值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67493" y="2626691"/>
            <a:ext cx="6098885" cy="285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中国传统节日习俗适应了中国社会广大民众在物质、精神、伦理和审美等方面的综合需要。元宵佳节，全家人在一起吃汤圆，“汤圆”与“团圆”字音相近，象征着团团圆圆，和睦相处。元宵节的文化价值在于它是全民的狂欢节，人人参与，乐在其中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93" y="948098"/>
            <a:ext cx="5161214" cy="5161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7" name="矩形 6"/>
          <p:cNvSpPr/>
          <p:nvPr/>
        </p:nvSpPr>
        <p:spPr>
          <a:xfrm>
            <a:off x="5391501" y="154638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历史价值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9704" y="2622640"/>
            <a:ext cx="5173717" cy="285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元宵节俗的形成有一个较长的过程，如今，随着时代发展，今天的元宵节正从家庭走向社会。不论元宵、彩灯、烟花如何变化出新，这些元宵节延续的古老传统风俗依然没变。这些传统文化的元素，它始终是人们心中割舍不断的情愫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478" y="1817726"/>
            <a:ext cx="4412744" cy="4412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7" name="矩形 6"/>
          <p:cNvSpPr/>
          <p:nvPr/>
        </p:nvSpPr>
        <p:spPr>
          <a:xfrm>
            <a:off x="5391501" y="154638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经济价值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00785" y="2388117"/>
            <a:ext cx="5712514" cy="3320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在元宵节到来时，节日经济再度被搅热，酒店订座爆满，超市元宵卖得火。近年来一些春节期间没来得及聚会的同事、亲友将元宵节作为一起聚餐的机会，使得元宵节酒店的订座率大幅增加，元宵节订餐数量几乎不亚于除夕年夜饭，部分酒店特意在元宵节推出“忆苦思甜”菜肴，粗粮、野菜、窝窝头颇受市民青睐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752" y="1914258"/>
            <a:ext cx="4077749" cy="40777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2177444" y="2195929"/>
            <a:ext cx="7837112" cy="2467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710" spc="254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元宵节与春节、清明节、端午节、中秋节一样，是中国传统节日，事实上其文化内涵和社会价值远远胜于其他节日，有着非同寻常的意义。</a:t>
            </a:r>
            <a:endParaRPr lang="zh-CN" altLang="en-US" sz="2710" spc="254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图片包含 玩偶, 玩具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760" y="3624810"/>
            <a:ext cx="2907977" cy="323319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7416376" y="1972556"/>
            <a:ext cx="3565851" cy="830997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800" b="1" dirty="0">
                <a:solidFill>
                  <a:srgbClr val="FF0000"/>
                </a:solidFill>
                <a:latin typeface="禹卫书法行书简体" pitchFamily="2" charset="-122"/>
                <a:ea typeface="禹卫书法行书简体" pitchFamily="2" charset="-122"/>
              </a:rPr>
              <a:t>谢谢聆听！</a:t>
            </a:r>
            <a:endParaRPr lang="zh-CN" altLang="en-US" sz="4800" b="1" dirty="0">
              <a:solidFill>
                <a:srgbClr val="FF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346753" y="3216048"/>
            <a:ext cx="5803476" cy="87408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080" b="1" dirty="0">
                <a:solidFill>
                  <a:srgbClr val="C00000"/>
                </a:solidFill>
                <a:latin typeface="禹卫书法行书简体" pitchFamily="2" charset="-122"/>
                <a:ea typeface="禹卫书法行书简体" pitchFamily="2" charset="-122"/>
              </a:rPr>
              <a:t>元宵节起源</a:t>
            </a:r>
            <a:endParaRPr lang="zh-CN" altLang="en-US" sz="5080" b="1" dirty="0">
              <a:solidFill>
                <a:srgbClr val="C0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06229" y="2101697"/>
            <a:ext cx="2579542" cy="87408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080" b="1" dirty="0">
                <a:solidFill>
                  <a:srgbClr val="C00000"/>
                </a:solidFill>
                <a:latin typeface="禹卫书法行书简体" pitchFamily="2" charset="-122"/>
                <a:ea typeface="禹卫书法行书简体" pitchFamily="2" charset="-122"/>
              </a:rPr>
              <a:t>第一章</a:t>
            </a:r>
            <a:endParaRPr lang="zh-CN" altLang="en-US" sz="5080" b="1" dirty="0">
              <a:solidFill>
                <a:srgbClr val="C0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6" name="矩形 5"/>
          <p:cNvSpPr/>
          <p:nvPr/>
        </p:nvSpPr>
        <p:spPr>
          <a:xfrm>
            <a:off x="1088023" y="2439010"/>
            <a:ext cx="5848464" cy="3052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 spc="85" dirty="0">
                <a:latin typeface="微软雅黑" panose="020B0503020204020204" charset="-122"/>
                <a:ea typeface="微软雅黑" panose="020B0503020204020204" charset="-122"/>
              </a:rPr>
              <a:t>农历正月十五是元宵节。又称上元节、元夜、灯节。相传，汉文帝（前</a:t>
            </a:r>
            <a:r>
              <a:rPr lang="en-US" altLang="zh-CN" sz="1865" spc="85" dirty="0">
                <a:latin typeface="微软雅黑" panose="020B0503020204020204" charset="-122"/>
                <a:ea typeface="微软雅黑" panose="020B0503020204020204" charset="-122"/>
              </a:rPr>
              <a:t>179—</a:t>
            </a:r>
            <a:r>
              <a:rPr lang="zh-CN" altLang="en-US" sz="1865" spc="85" dirty="0">
                <a:latin typeface="微软雅黑" panose="020B0503020204020204" charset="-122"/>
                <a:ea typeface="微软雅黑" panose="020B0503020204020204" charset="-122"/>
              </a:rPr>
              <a:t>前</a:t>
            </a:r>
            <a:r>
              <a:rPr lang="en-US" altLang="zh-CN" sz="1865" spc="85" dirty="0">
                <a:latin typeface="微软雅黑" panose="020B0503020204020204" charset="-122"/>
                <a:ea typeface="微软雅黑" panose="020B0503020204020204" charset="-122"/>
              </a:rPr>
              <a:t>157</a:t>
            </a:r>
            <a:r>
              <a:rPr lang="zh-CN" altLang="en-US" sz="1865" spc="85" dirty="0">
                <a:latin typeface="微软雅黑" panose="020B0503020204020204" charset="-122"/>
                <a:ea typeface="微软雅黑" panose="020B0503020204020204" charset="-122"/>
              </a:rPr>
              <a:t>年）为庆祝周勃于正月十五勘平诸吕之乱，每逢此夜，必出宫游玩，与民同乐，在古代，夜同宵，正月又称元月，汉文帝就将正月十五定为元宵节，这一夜就叫元宵。当随着社会和时代的变迁，元宵节的风俗习惯早已有了较大的变化，但至今仍是中国民间传统节日。</a:t>
            </a:r>
            <a:endParaRPr lang="zh-CN" altLang="en-US" sz="1865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节日由来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957" y="948098"/>
            <a:ext cx="5161214" cy="5161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9" name="矩形 8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节日纪念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24566" y="2511166"/>
            <a:ext cx="5384075" cy="262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 spc="85" dirty="0">
                <a:latin typeface="微软雅黑" panose="020B0503020204020204" charset="-122"/>
                <a:ea typeface="微软雅黑" panose="020B0503020204020204" charset="-122"/>
              </a:rPr>
              <a:t>传说元宵节是汉文帝时为纪念“平吕”而设。汉高祖刘邦死后，吕后之子刘盈登基为汉惠帝。惠帝生性懦弱，优柔寡断，大权渐渐落在吕后手中．汉惠帝病死后吕后独揽朝政把刘氏天下变成了吕氏天下，朝中老臣，刘氏宗室深感愤慨，但都惧怕吕后残暴而敢怒不敢言。</a:t>
            </a:r>
            <a:endParaRPr lang="zh-CN" altLang="en-US" sz="1865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2" t="16365" r="4755" b="7676"/>
          <a:stretch>
            <a:fillRect/>
          </a:stretch>
        </p:blipFill>
        <p:spPr>
          <a:xfrm>
            <a:off x="968556" y="1693558"/>
            <a:ext cx="4609145" cy="4011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节日起源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3670" y="3182780"/>
            <a:ext cx="6214840" cy="2382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上元，含有新的一年第一次月圆之夜的意思。上元节的由来，</a:t>
            </a:r>
            <a:r>
              <a:rPr lang="en-US" altLang="zh-CN" sz="2030" spc="85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岁时杂记</a:t>
            </a:r>
            <a:r>
              <a:rPr lang="en-US" altLang="zh-CN" sz="2030" spc="85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记载说，这是因循道教的陈规。道教曾把一年中的正月十五称为上元节，七月十五为中元节，十月十五为下元节，合称“三元”。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3670" y="2508447"/>
            <a:ext cx="6253250" cy="457176"/>
          </a:xfrm>
          <a:prstGeom prst="rect">
            <a:avLst/>
          </a:prstGeom>
          <a:solidFill>
            <a:srgbClr val="CD1C25"/>
          </a:solidFill>
          <a:effectLst/>
        </p:spPr>
        <p:txBody>
          <a:bodyPr wrap="none">
            <a:spAutoFit/>
          </a:bodyPr>
          <a:lstStyle/>
          <a:p>
            <a:r>
              <a:rPr lang="zh-CN" altLang="en-US" sz="2370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元宵燃灯的习俗起源于道教的“三元说”</a:t>
            </a:r>
            <a:endParaRPr lang="zh-CN" altLang="en-US" sz="2370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119" y="1313498"/>
            <a:ext cx="4736038" cy="4678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1585627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火把节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78008" y="2546395"/>
            <a:ext cx="5109279" cy="285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元宵节是中国自古的传统节日，元宵赏灯始于上古民众在乡间田野持火把驱赶虫兽，希望减轻虫害，祈祷获得好收成。当随着社会和时代的变迁，元宵节的风俗习惯早已有了较大的变化，但至今仍是中国民间传统节日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421" y="772153"/>
            <a:ext cx="5806354" cy="5806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46753" y="3216048"/>
            <a:ext cx="5803476" cy="87408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080" b="1" dirty="0">
                <a:solidFill>
                  <a:srgbClr val="C00000"/>
                </a:solidFill>
                <a:latin typeface="禹卫书法行书简体" pitchFamily="2" charset="-122"/>
                <a:ea typeface="禹卫书法行书简体" pitchFamily="2" charset="-122"/>
              </a:rPr>
              <a:t>元宵节发展</a:t>
            </a:r>
            <a:endParaRPr lang="zh-CN" altLang="en-US" sz="5080" b="1" dirty="0">
              <a:solidFill>
                <a:srgbClr val="C0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6229" y="2101697"/>
            <a:ext cx="2579542" cy="87408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080" b="1" dirty="0">
                <a:solidFill>
                  <a:srgbClr val="C00000"/>
                </a:solidFill>
                <a:latin typeface="禹卫书法行书简体" pitchFamily="2" charset="-122"/>
                <a:ea typeface="禹卫书法行书简体" pitchFamily="2" charset="-122"/>
              </a:rPr>
              <a:t>第二章</a:t>
            </a:r>
            <a:endParaRPr lang="zh-CN" altLang="en-US" sz="5080" b="1" dirty="0">
              <a:solidFill>
                <a:srgbClr val="C0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74" y="3164355"/>
            <a:ext cx="2601693" cy="257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演变发展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9684" y="2220092"/>
            <a:ext cx="9972855" cy="975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唐朝，在国力空前强大的唐朝，元宵赏灯十分兴盛，无论是京城或是乡镇，处处张挂彩灯，人们还制作巨大的灯轮、灯树、灯柱等，满城的火树银花，十分繁华热闹。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99684" y="3234829"/>
            <a:ext cx="9972855" cy="144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到了元代大部分假期都被取消，元朝统治者认为生命在于运动，工作就是休息，全年假期只有</a:t>
            </a:r>
            <a:r>
              <a:rPr lang="en-US" altLang="zh-CN" sz="2030" spc="85" dirty="0">
                <a:latin typeface="微软雅黑" panose="020B0503020204020204" charset="-122"/>
                <a:ea typeface="微软雅黑" panose="020B0503020204020204" charset="-122"/>
              </a:rPr>
              <a:t>16</a:t>
            </a: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天。明朝的灯节持续的时间更长，自正月初八到十七整整十天，以显示歌舞升平。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9684" y="4755325"/>
            <a:ext cx="9972855" cy="506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现代，日期缩短为五天，一直延续到今天。</a:t>
            </a:r>
            <a:r>
              <a:rPr lang="en-US" altLang="zh-CN" sz="2030" spc="85" dirty="0">
                <a:latin typeface="微软雅黑" panose="020B0503020204020204" charset="-122"/>
                <a:ea typeface="微软雅黑" panose="020B0503020204020204" charset="-122"/>
              </a:rPr>
              <a:t>2015</a:t>
            </a: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年，代表委员</a:t>
            </a:r>
            <a:r>
              <a:rPr lang="zh-CN" altLang="en-US" sz="2030" b="1" spc="85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建议元宵节放假</a:t>
            </a: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commondata" val="eyJjb3VudCI6MSwiaGRpZCI6ImQ5YTY4M2JhODI2MTM5YjkzZTVhYWI4MTlmNTMyZDMxIiwidXNlckNvdW50IjoxfQ==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2110</Words>
  <Application>WPS 演示</Application>
  <PresentationFormat>宽屏</PresentationFormat>
  <Paragraphs>126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华文行楷</vt:lpstr>
      <vt:lpstr>楷体</vt:lpstr>
      <vt:lpstr>Calibri</vt:lpstr>
      <vt:lpstr>禹卫书法行书简体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^^遇见</cp:lastModifiedBy>
  <cp:revision>2</cp:revision>
  <dcterms:created xsi:type="dcterms:W3CDTF">2024-02-22T01:41:00Z</dcterms:created>
  <dcterms:modified xsi:type="dcterms:W3CDTF">2024-02-22T02:06:05Z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KSOTemplateUUID">
    <vt:lpwstr>v1.0_mb_oMkxNFolts0g1yUP1VJK8g==</vt:lpwstr>
  </property>
  <property fmtid="{D5CDD505-2E9C-101B-9397-08002B2CF9AE}" pid="4" name="ICV">
    <vt:lpwstr>517E4FE7153A426FAD78C736998AF7F3_13</vt:lpwstr>
  </property>
</Properties>
</file>