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57" r:id="rId5"/>
    <p:sldId id="258" r:id="rId6"/>
    <p:sldId id="262" r:id="rId7"/>
    <p:sldId id="263" r:id="rId8"/>
    <p:sldId id="264" r:id="rId9"/>
    <p:sldId id="265" r:id="rId10"/>
    <p:sldId id="259" r:id="rId11"/>
    <p:sldId id="266" r:id="rId12"/>
    <p:sldId id="267" r:id="rId13"/>
    <p:sldId id="260" r:id="rId14"/>
    <p:sldId id="268" r:id="rId15"/>
    <p:sldId id="269" r:id="rId16"/>
    <p:sldId id="270" r:id="rId17"/>
    <p:sldId id="261" r:id="rId18"/>
    <p:sldId id="271" r:id="rId19"/>
    <p:sldId id="272" r:id="rId20"/>
    <p:sldId id="273" r:id="rId21"/>
    <p:sldId id="275" r:id="rId22"/>
  </p:sldIdLst>
  <p:sldSz cx="12192000" cy="6858000"/>
  <p:notesSz cx="7103745" cy="10234295"/>
  <p:embeddedFontLst>
    <p:embeddedFont>
      <p:font typeface="汉仪中简黑简" panose="00020600040101010101" charset="-122"/>
      <p:regular r:id="rId27"/>
    </p:embeddedFont>
    <p:embeddedFont>
      <p:font typeface="汉仪雅酷黑简" panose="00020600040101010101" charset="-122"/>
      <p:regular r:id="rId28"/>
    </p:embeddedFont>
    <p:embeddedFont>
      <p:font typeface="汉仪粗宋简" panose="02010600000101010101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aZgTLIwFGsOv1f6TydlFPA==" hashData="Y0pnLXsJ8PqrJi1CW3pfIXZ3rxg="/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3029"/>
    <a:srgbClr val="FC6F68"/>
    <a:srgbClr val="FDB7B3"/>
    <a:srgbClr val="F7C3AB"/>
    <a:srgbClr val="A7BFDB"/>
    <a:srgbClr val="FF8A92"/>
    <a:srgbClr val="90A96C"/>
    <a:srgbClr val="FBB03B"/>
    <a:srgbClr val="212020"/>
    <a:srgbClr val="FCD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20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汉仪中简黑简" panose="00020600040101010101" charset="-122"/>
              </a:rPr>
            </a:fld>
            <a:endParaRPr lang="zh-CN" altLang="en-US">
              <a:ea typeface="汉仪中简黑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汉仪中简黑简" panose="00020600040101010101" charset="-122"/>
              <a:ea typeface="汉仪中简黑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汉仪中简黑简" panose="00020600040101010101" charset="-122"/>
              </a:rPr>
            </a:fld>
            <a:endParaRPr lang="zh-CN" altLang="en-US">
              <a:ea typeface="汉仪中简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简黑简" panose="00020600040101010101" charset="-122"/>
        <a:ea typeface="汉仪中简黑简" panose="0002060004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简黑简" panose="00020600040101010101" charset="-122"/>
        <a:ea typeface="汉仪中简黑简" panose="0002060004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简黑简" panose="00020600040101010101" charset="-122"/>
        <a:ea typeface="汉仪中简黑简" panose="0002060004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简黑简" panose="00020600040101010101" charset="-122"/>
        <a:ea typeface="汉仪中简黑简" panose="0002060004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简黑简" panose="00020600040101010101" charset="-122"/>
        <a:ea typeface="汉仪中简黑简" panose="0002060004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简黑简" panose="00020600040101010101" charset="-122"/>
          <a:ea typeface="汉仪中简黑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2" name="图片 11" descr="/private/var/folders/d7/8qhfwhxx27bdw73lfrbmqmlh0000gn/T/com.kingsoft.wpsoffice.mac/picturecompress_20220726154642/output_1.pngoutput_1"/>
          <p:cNvPicPr>
            <a:picLocks noChangeAspect="1"/>
          </p:cNvPicPr>
          <p:nvPr/>
        </p:nvPicPr>
        <p:blipFill>
          <a:blip r:embed="rId1"/>
          <a:srcRect l="65976" t="85478" r="18316"/>
          <a:stretch>
            <a:fillRect/>
          </a:stretch>
        </p:blipFill>
        <p:spPr>
          <a:xfrm>
            <a:off x="8744585" y="5601970"/>
            <a:ext cx="1431290" cy="728980"/>
          </a:xfrm>
          <a:prstGeom prst="rect">
            <a:avLst/>
          </a:prstGeom>
        </p:spPr>
      </p:pic>
      <p:pic>
        <p:nvPicPr>
          <p:cNvPr id="13" name="图片 12" descr="/private/var/folders/d7/8qhfwhxx27bdw73lfrbmqmlh0000gn/T/com.kingsoft.wpsoffice.mac/picturecompress_20220726154642/output_1.pngoutput_1"/>
          <p:cNvPicPr>
            <a:picLocks noChangeAspect="1"/>
          </p:cNvPicPr>
          <p:nvPr/>
        </p:nvPicPr>
        <p:blipFill>
          <a:blip r:embed="rId1"/>
          <a:srcRect l="20423" t="54382" r="62834" b="-350"/>
          <a:stretch>
            <a:fillRect/>
          </a:stretch>
        </p:blipFill>
        <p:spPr>
          <a:xfrm>
            <a:off x="2176780" y="4318635"/>
            <a:ext cx="1322705" cy="200152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890520" y="1910080"/>
            <a:ext cx="6410960" cy="1487170"/>
            <a:chOff x="4552" y="3295"/>
            <a:chExt cx="10096" cy="2342"/>
          </a:xfrm>
        </p:grpSpPr>
        <p:sp>
          <p:nvSpPr>
            <p:cNvPr id="30" name="任意多边形 29"/>
            <p:cNvSpPr/>
            <p:nvPr/>
          </p:nvSpPr>
          <p:spPr>
            <a:xfrm>
              <a:off x="5618" y="3695"/>
              <a:ext cx="8178" cy="194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6792" h="1591">
                  <a:moveTo>
                    <a:pt x="5347" y="340"/>
                  </a:moveTo>
                  <a:cubicBezTo>
                    <a:pt x="5473" y="137"/>
                    <a:pt x="5768" y="-10"/>
                    <a:pt x="5998" y="0"/>
                  </a:cubicBezTo>
                  <a:cubicBezTo>
                    <a:pt x="6443" y="-14"/>
                    <a:pt x="6802" y="395"/>
                    <a:pt x="6791" y="795"/>
                  </a:cubicBezTo>
                  <a:cubicBezTo>
                    <a:pt x="6805" y="1241"/>
                    <a:pt x="6397" y="1601"/>
                    <a:pt x="5998" y="1590"/>
                  </a:cubicBezTo>
                  <a:cubicBezTo>
                    <a:pt x="5729" y="1603"/>
                    <a:pt x="5457" y="1420"/>
                    <a:pt x="5347" y="1250"/>
                  </a:cubicBezTo>
                  <a:cubicBezTo>
                    <a:pt x="5222" y="1453"/>
                    <a:pt x="4927" y="1600"/>
                    <a:pt x="4697" y="1590"/>
                  </a:cubicBezTo>
                  <a:cubicBezTo>
                    <a:pt x="4428" y="1603"/>
                    <a:pt x="4156" y="1420"/>
                    <a:pt x="4046" y="1250"/>
                  </a:cubicBezTo>
                  <a:cubicBezTo>
                    <a:pt x="3921" y="1453"/>
                    <a:pt x="3626" y="1600"/>
                    <a:pt x="3396" y="1590"/>
                  </a:cubicBezTo>
                  <a:cubicBezTo>
                    <a:pt x="3127" y="1603"/>
                    <a:pt x="2855" y="1420"/>
                    <a:pt x="2745" y="1250"/>
                  </a:cubicBezTo>
                  <a:cubicBezTo>
                    <a:pt x="2620" y="1453"/>
                    <a:pt x="2325" y="1600"/>
                    <a:pt x="2095" y="1590"/>
                  </a:cubicBezTo>
                  <a:cubicBezTo>
                    <a:pt x="1826" y="1603"/>
                    <a:pt x="1554" y="1420"/>
                    <a:pt x="1444" y="1250"/>
                  </a:cubicBezTo>
                  <a:cubicBezTo>
                    <a:pt x="1319" y="1453"/>
                    <a:pt x="1023" y="1600"/>
                    <a:pt x="794" y="1590"/>
                  </a:cubicBezTo>
                  <a:cubicBezTo>
                    <a:pt x="348" y="1604"/>
                    <a:pt x="-11" y="1195"/>
                    <a:pt x="0" y="795"/>
                  </a:cubicBezTo>
                  <a:cubicBezTo>
                    <a:pt x="-14" y="349"/>
                    <a:pt x="394" y="-11"/>
                    <a:pt x="794" y="0"/>
                  </a:cubicBezTo>
                  <a:cubicBezTo>
                    <a:pt x="1063" y="-13"/>
                    <a:pt x="1335" y="170"/>
                    <a:pt x="1444" y="340"/>
                  </a:cubicBezTo>
                  <a:cubicBezTo>
                    <a:pt x="1570" y="137"/>
                    <a:pt x="1865" y="-10"/>
                    <a:pt x="2095" y="0"/>
                  </a:cubicBezTo>
                  <a:cubicBezTo>
                    <a:pt x="2364" y="-13"/>
                    <a:pt x="2636" y="170"/>
                    <a:pt x="2745" y="340"/>
                  </a:cubicBezTo>
                  <a:cubicBezTo>
                    <a:pt x="2871" y="137"/>
                    <a:pt x="3166" y="-10"/>
                    <a:pt x="3396" y="0"/>
                  </a:cubicBezTo>
                  <a:cubicBezTo>
                    <a:pt x="3665" y="-13"/>
                    <a:pt x="3937" y="170"/>
                    <a:pt x="4046" y="340"/>
                  </a:cubicBezTo>
                  <a:cubicBezTo>
                    <a:pt x="4172" y="137"/>
                    <a:pt x="4467" y="-10"/>
                    <a:pt x="4697" y="0"/>
                  </a:cubicBezTo>
                  <a:cubicBezTo>
                    <a:pt x="4966" y="-13"/>
                    <a:pt x="5238" y="170"/>
                    <a:pt x="5347" y="340"/>
                  </a:cubicBezTo>
                  <a:close/>
                </a:path>
              </a:pathLst>
            </a:custGeom>
            <a:solidFill>
              <a:srgbClr val="F7C3AB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2400"/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4552" y="3295"/>
              <a:ext cx="10096" cy="2139"/>
              <a:chOff x="4779" y="3295"/>
              <a:chExt cx="8967" cy="190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732" y="3470"/>
                <a:ext cx="7263" cy="1725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6792" h="1591">
                    <a:moveTo>
                      <a:pt x="5347" y="340"/>
                    </a:moveTo>
                    <a:cubicBezTo>
                      <a:pt x="5473" y="137"/>
                      <a:pt x="5768" y="-10"/>
                      <a:pt x="5998" y="0"/>
                    </a:cubicBezTo>
                    <a:cubicBezTo>
                      <a:pt x="6443" y="-14"/>
                      <a:pt x="6802" y="395"/>
                      <a:pt x="6791" y="795"/>
                    </a:cubicBezTo>
                    <a:cubicBezTo>
                      <a:pt x="6805" y="1241"/>
                      <a:pt x="6397" y="1601"/>
                      <a:pt x="5998" y="1590"/>
                    </a:cubicBezTo>
                    <a:cubicBezTo>
                      <a:pt x="5729" y="1603"/>
                      <a:pt x="5457" y="1420"/>
                      <a:pt x="5347" y="1250"/>
                    </a:cubicBezTo>
                    <a:cubicBezTo>
                      <a:pt x="5222" y="1453"/>
                      <a:pt x="4927" y="1600"/>
                      <a:pt x="4697" y="1590"/>
                    </a:cubicBezTo>
                    <a:cubicBezTo>
                      <a:pt x="4428" y="1603"/>
                      <a:pt x="4156" y="1420"/>
                      <a:pt x="4046" y="1250"/>
                    </a:cubicBezTo>
                    <a:cubicBezTo>
                      <a:pt x="3921" y="1453"/>
                      <a:pt x="3626" y="1600"/>
                      <a:pt x="3396" y="1590"/>
                    </a:cubicBezTo>
                    <a:cubicBezTo>
                      <a:pt x="3127" y="1603"/>
                      <a:pt x="2855" y="1420"/>
                      <a:pt x="2745" y="1250"/>
                    </a:cubicBezTo>
                    <a:cubicBezTo>
                      <a:pt x="2620" y="1453"/>
                      <a:pt x="2325" y="1600"/>
                      <a:pt x="2095" y="1590"/>
                    </a:cubicBezTo>
                    <a:cubicBezTo>
                      <a:pt x="1826" y="1603"/>
                      <a:pt x="1554" y="1420"/>
                      <a:pt x="1444" y="1250"/>
                    </a:cubicBezTo>
                    <a:cubicBezTo>
                      <a:pt x="1319" y="1453"/>
                      <a:pt x="1023" y="1600"/>
                      <a:pt x="794" y="1590"/>
                    </a:cubicBezTo>
                    <a:cubicBezTo>
                      <a:pt x="348" y="1604"/>
                      <a:pt x="-11" y="1195"/>
                      <a:pt x="0" y="795"/>
                    </a:cubicBezTo>
                    <a:cubicBezTo>
                      <a:pt x="-14" y="349"/>
                      <a:pt x="394" y="-11"/>
                      <a:pt x="794" y="0"/>
                    </a:cubicBezTo>
                    <a:cubicBezTo>
                      <a:pt x="1063" y="-13"/>
                      <a:pt x="1335" y="170"/>
                      <a:pt x="1444" y="340"/>
                    </a:cubicBezTo>
                    <a:cubicBezTo>
                      <a:pt x="1570" y="137"/>
                      <a:pt x="1865" y="-10"/>
                      <a:pt x="2095" y="0"/>
                    </a:cubicBezTo>
                    <a:cubicBezTo>
                      <a:pt x="2364" y="-13"/>
                      <a:pt x="2636" y="170"/>
                      <a:pt x="2745" y="340"/>
                    </a:cubicBezTo>
                    <a:cubicBezTo>
                      <a:pt x="2871" y="137"/>
                      <a:pt x="3166" y="-10"/>
                      <a:pt x="3396" y="0"/>
                    </a:cubicBezTo>
                    <a:cubicBezTo>
                      <a:pt x="3665" y="-13"/>
                      <a:pt x="3937" y="170"/>
                      <a:pt x="4046" y="340"/>
                    </a:cubicBezTo>
                    <a:cubicBezTo>
                      <a:pt x="4172" y="137"/>
                      <a:pt x="4467" y="-10"/>
                      <a:pt x="4697" y="0"/>
                    </a:cubicBezTo>
                    <a:cubicBezTo>
                      <a:pt x="4966" y="-13"/>
                      <a:pt x="5238" y="170"/>
                      <a:pt x="5347" y="3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4925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 sz="2400"/>
              </a:p>
            </p:txBody>
          </p:sp>
          <p:pic>
            <p:nvPicPr>
              <p:cNvPr id="24" name="图片 23" descr="1"/>
              <p:cNvPicPr>
                <a:picLocks noChangeAspect="1"/>
              </p:cNvPicPr>
              <p:nvPr/>
            </p:nvPicPr>
            <p:blipFill>
              <a:blip r:embed="rId2"/>
              <a:srcRect l="6859" t="6850" r="83677" b="69134"/>
              <a:stretch>
                <a:fillRect/>
              </a:stretch>
            </p:blipFill>
            <p:spPr>
              <a:xfrm rot="20340000">
                <a:off x="4779" y="3841"/>
                <a:ext cx="1370" cy="1312"/>
              </a:xfrm>
              <a:prstGeom prst="rect">
                <a:avLst/>
              </a:prstGeom>
            </p:spPr>
          </p:pic>
          <p:sp>
            <p:nvSpPr>
              <p:cNvPr id="28" name="椭圆 27"/>
              <p:cNvSpPr/>
              <p:nvPr/>
            </p:nvSpPr>
            <p:spPr>
              <a:xfrm>
                <a:off x="10130" y="3723"/>
                <a:ext cx="1247" cy="1247"/>
              </a:xfrm>
              <a:prstGeom prst="ellipse">
                <a:avLst/>
              </a:prstGeom>
              <a:solidFill>
                <a:srgbClr val="FDB7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769" y="3723"/>
                <a:ext cx="1247" cy="1247"/>
              </a:xfrm>
              <a:prstGeom prst="ellipse">
                <a:avLst/>
              </a:prstGeom>
              <a:solidFill>
                <a:srgbClr val="F7C3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/>
              </a:p>
            </p:txBody>
          </p:sp>
          <p:pic>
            <p:nvPicPr>
              <p:cNvPr id="25" name="图片 24" descr="1"/>
              <p:cNvPicPr>
                <a:picLocks noChangeAspect="1"/>
              </p:cNvPicPr>
              <p:nvPr/>
            </p:nvPicPr>
            <p:blipFill>
              <a:blip r:embed="rId2"/>
              <a:srcRect l="91800" t="21000" r="-1264" b="54984"/>
              <a:stretch>
                <a:fillRect/>
              </a:stretch>
            </p:blipFill>
            <p:spPr>
              <a:xfrm rot="20340000">
                <a:off x="12376" y="3295"/>
                <a:ext cx="1370" cy="1312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6077" y="3723"/>
                <a:ext cx="6633" cy="1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我们</a:t>
                </a:r>
                <a:r>
                  <a:rPr lang="zh-CN" altLang="en-US" sz="5400">
                    <a:solidFill>
                      <a:schemeClr val="bg1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开学</a:t>
                </a:r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啦</a:t>
                </a:r>
                <a:endPara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3306000" y="3573145"/>
            <a:ext cx="5580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开学第一课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 | 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新学期安全主题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教育班会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汉仪粗宋简" panose="02010600000101010101" charset="-122"/>
              <a:ea typeface="汉仪粗宋简" panose="02010600000101010101" charset="-122"/>
              <a:cs typeface="汉仪粗宋简" panose="02010600000101010101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907915" y="4588510"/>
            <a:ext cx="2520950" cy="575945"/>
          </a:xfrm>
          <a:prstGeom prst="roundRect">
            <a:avLst/>
          </a:prstGeom>
          <a:solidFill>
            <a:srgbClr val="F7C3AB"/>
          </a:solidFill>
          <a:ln w="25400">
            <a:solidFill>
              <a:srgbClr val="5430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汉仪粗宋简" panose="02010600000101010101" charset="-122"/>
                <a:ea typeface="汉仪粗宋简" panose="02010600000101010101" charset="-122"/>
              </a:rPr>
              <a:t>新创信息科技</a:t>
            </a:r>
            <a:endParaRPr lang="zh-CN" altLang="en-US"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63" name="图片 62" descr="3"/>
          <p:cNvPicPr>
            <a:picLocks noChangeAspect="1"/>
          </p:cNvPicPr>
          <p:nvPr/>
        </p:nvPicPr>
        <p:blipFill>
          <a:blip r:embed="rId3"/>
          <a:srcRect l="67593" t="11758" r="-2441"/>
          <a:stretch>
            <a:fillRect/>
          </a:stretch>
        </p:blipFill>
        <p:spPr>
          <a:xfrm>
            <a:off x="868045" y="3573145"/>
            <a:ext cx="1251585" cy="2797810"/>
          </a:xfrm>
          <a:prstGeom prst="rect">
            <a:avLst/>
          </a:prstGeom>
        </p:spPr>
      </p:pic>
      <p:pic>
        <p:nvPicPr>
          <p:cNvPr id="64" name="图片 63" descr="3"/>
          <p:cNvPicPr>
            <a:picLocks noChangeAspect="1"/>
          </p:cNvPicPr>
          <p:nvPr/>
        </p:nvPicPr>
        <p:blipFill>
          <a:blip r:embed="rId3"/>
          <a:srcRect l="-1873" t="-759" r="64815" b="14540"/>
          <a:stretch>
            <a:fillRect/>
          </a:stretch>
        </p:blipFill>
        <p:spPr>
          <a:xfrm>
            <a:off x="10114915" y="3732530"/>
            <a:ext cx="133096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校园安全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51305" y="1769110"/>
            <a:ext cx="2559050" cy="3832225"/>
            <a:chOff x="2543" y="2786"/>
            <a:chExt cx="4030" cy="6035"/>
          </a:xfrm>
        </p:grpSpPr>
        <p:grpSp>
          <p:nvGrpSpPr>
            <p:cNvPr id="15" name="组合 14"/>
            <p:cNvGrpSpPr/>
            <p:nvPr/>
          </p:nvGrpSpPr>
          <p:grpSpPr>
            <a:xfrm>
              <a:off x="3344" y="2786"/>
              <a:ext cx="2428" cy="3355"/>
              <a:chOff x="2904" y="2786"/>
              <a:chExt cx="2428" cy="3355"/>
            </a:xfrm>
          </p:grpSpPr>
          <p:pic>
            <p:nvPicPr>
              <p:cNvPr id="21" name="图片 20" descr="/private/var/folders/d7/8qhfwhxx27bdw73lfrbmqmlh0000gn/T/com.kingsoft.wpsoffice.mac/picturecompress_20220726165919/output_1.pngoutput_1"/>
              <p:cNvPicPr>
                <a:picLocks noChangeAspect="1"/>
              </p:cNvPicPr>
              <p:nvPr/>
            </p:nvPicPr>
            <p:blipFill>
              <a:blip r:embed="rId1"/>
              <a:srcRect l="1353" t="36056" r="75994" b="32879"/>
              <a:stretch>
                <a:fillRect/>
              </a:stretch>
            </p:blipFill>
            <p:spPr>
              <a:xfrm>
                <a:off x="2904" y="2786"/>
                <a:ext cx="2428" cy="3355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3658" y="4512"/>
                <a:ext cx="91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0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01</a:t>
                </a:r>
                <a:endParaRPr lang="en-US" altLang="zh-CN" sz="2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43" y="6391"/>
              <a:ext cx="4030" cy="2431"/>
              <a:chOff x="2295" y="6391"/>
              <a:chExt cx="4030" cy="2431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295" y="6391"/>
                <a:ext cx="403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禁止在校园、教室内追逐、打闹、嬉戏和做危险的游戏，防止发生踩踏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现象。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194" y="8086"/>
                <a:ext cx="2233" cy="737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校园安全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792345" y="1769745"/>
            <a:ext cx="2559050" cy="3831590"/>
            <a:chOff x="7585" y="2787"/>
            <a:chExt cx="4030" cy="6034"/>
          </a:xfrm>
        </p:grpSpPr>
        <p:grpSp>
          <p:nvGrpSpPr>
            <p:cNvPr id="13" name="组合 12"/>
            <p:cNvGrpSpPr/>
            <p:nvPr/>
          </p:nvGrpSpPr>
          <p:grpSpPr>
            <a:xfrm>
              <a:off x="8449" y="2787"/>
              <a:ext cx="2302" cy="3354"/>
              <a:chOff x="8449" y="2787"/>
              <a:chExt cx="2302" cy="335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8449" y="2787"/>
                <a:ext cx="2302" cy="3354"/>
                <a:chOff x="7688" y="2787"/>
                <a:chExt cx="2302" cy="3354"/>
              </a:xfrm>
            </p:grpSpPr>
            <p:pic>
              <p:nvPicPr>
                <p:cNvPr id="3" name="图片 2" descr="/Users/weiqingqing/Desktop/4.png4"/>
                <p:cNvPicPr>
                  <a:picLocks noChangeAspect="1"/>
                </p:cNvPicPr>
                <p:nvPr/>
              </p:nvPicPr>
              <p:blipFill>
                <a:blip r:embed="rId2"/>
                <a:srcRect r="55892"/>
                <a:stretch>
                  <a:fillRect/>
                </a:stretch>
              </p:blipFill>
              <p:spPr>
                <a:xfrm>
                  <a:off x="7688" y="2787"/>
                  <a:ext cx="2302" cy="3354"/>
                </a:xfrm>
                <a:prstGeom prst="rect">
                  <a:avLst/>
                </a:prstGeom>
              </p:spPr>
            </p:pic>
            <p:pic>
              <p:nvPicPr>
                <p:cNvPr id="4" name="图片 3" descr="/Users/weiqingqing/Desktop/4.png4"/>
                <p:cNvPicPr>
                  <a:picLocks noChangeAspect="1"/>
                </p:cNvPicPr>
                <p:nvPr/>
              </p:nvPicPr>
              <p:blipFill>
                <a:blip r:embed="rId2"/>
                <a:srcRect l="70454" t="37806" r="-1935" b="28742"/>
                <a:stretch>
                  <a:fillRect/>
                </a:stretch>
              </p:blipFill>
              <p:spPr>
                <a:xfrm>
                  <a:off x="7992" y="4179"/>
                  <a:ext cx="1643" cy="1122"/>
                </a:xfrm>
                <a:prstGeom prst="rect">
                  <a:avLst/>
                </a:prstGeom>
              </p:spPr>
            </p:pic>
          </p:grpSp>
          <p:sp>
            <p:nvSpPr>
              <p:cNvPr id="11" name="文本框 10"/>
              <p:cNvSpPr txBox="1"/>
              <p:nvPr/>
            </p:nvSpPr>
            <p:spPr>
              <a:xfrm>
                <a:off x="9082" y="4462"/>
                <a:ext cx="91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0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02</a:t>
                </a:r>
                <a:endParaRPr lang="en-US" altLang="zh-CN" sz="2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585" y="6391"/>
              <a:ext cx="4030" cy="2431"/>
              <a:chOff x="7523" y="6391"/>
              <a:chExt cx="4030" cy="2431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523" y="6391"/>
                <a:ext cx="403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在学校各种劳动中注意安全，不摸教室内电脑、电器及校内各种开关，预防发生触电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危险。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8422" y="8086"/>
                <a:ext cx="2233" cy="737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校园安全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033385" y="1832610"/>
            <a:ext cx="2559050" cy="3768725"/>
            <a:chOff x="12750" y="2886"/>
            <a:chExt cx="4030" cy="5935"/>
          </a:xfrm>
        </p:grpSpPr>
        <p:grpSp>
          <p:nvGrpSpPr>
            <p:cNvPr id="14" name="组合 13"/>
            <p:cNvGrpSpPr/>
            <p:nvPr/>
          </p:nvGrpSpPr>
          <p:grpSpPr>
            <a:xfrm>
              <a:off x="13551" y="2886"/>
              <a:ext cx="2428" cy="3355"/>
              <a:chOff x="13551" y="2886"/>
              <a:chExt cx="2428" cy="3355"/>
            </a:xfrm>
          </p:grpSpPr>
          <p:pic>
            <p:nvPicPr>
              <p:cNvPr id="22" name="图片 21" descr="/private/var/folders/d7/8qhfwhxx27bdw73lfrbmqmlh0000gn/T/com.kingsoft.wpsoffice.mac/picturecompress_20220726165919/output_1.pngoutput_1"/>
              <p:cNvPicPr>
                <a:picLocks noChangeAspect="1"/>
              </p:cNvPicPr>
              <p:nvPr/>
            </p:nvPicPr>
            <p:blipFill>
              <a:blip r:embed="rId1"/>
              <a:srcRect l="39018" t="70315" r="38329" b="-1380"/>
              <a:stretch>
                <a:fillRect/>
              </a:stretch>
            </p:blipFill>
            <p:spPr>
              <a:xfrm>
                <a:off x="13551" y="2886"/>
                <a:ext cx="2428" cy="3355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14241" y="4387"/>
                <a:ext cx="913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0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03</a:t>
                </a:r>
                <a:endParaRPr lang="en-US" altLang="zh-CN" sz="2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2750" y="6391"/>
              <a:ext cx="4030" cy="2431"/>
              <a:chOff x="12689" y="6391"/>
              <a:chExt cx="4030" cy="2431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12689" y="6391"/>
                <a:ext cx="4031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禁止学生家长的车辆驶入校园；下午放学后，禁止在学校和路上逗留；禁止学生私自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离校。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3588" y="8086"/>
                <a:ext cx="2233" cy="737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校园安全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10180" y="2018030"/>
            <a:ext cx="6771640" cy="1875155"/>
            <a:chOff x="4268" y="3382"/>
            <a:chExt cx="10664" cy="2953"/>
          </a:xfrm>
        </p:grpSpPr>
        <p:grpSp>
          <p:nvGrpSpPr>
            <p:cNvPr id="15" name="组合 14"/>
            <p:cNvGrpSpPr/>
            <p:nvPr/>
          </p:nvGrpSpPr>
          <p:grpSpPr>
            <a:xfrm>
              <a:off x="4926" y="3382"/>
              <a:ext cx="9077" cy="2293"/>
              <a:chOff x="4960" y="3450"/>
              <a:chExt cx="9077" cy="2293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6086" y="37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rgbClr val="F7C3A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086" y="35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022" y="3797"/>
                <a:ext cx="1474" cy="1474"/>
              </a:xfrm>
              <a:prstGeom prst="ellipse">
                <a:avLst/>
              </a:prstGeom>
              <a:solidFill>
                <a:srgbClr val="F7C3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722" y="3797"/>
                <a:ext cx="1474" cy="1474"/>
              </a:xfrm>
              <a:prstGeom prst="ellipse">
                <a:avLst/>
              </a:prstGeom>
              <a:solidFill>
                <a:srgbClr val="FDB7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397" y="3831"/>
                <a:ext cx="640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食</a:t>
                </a:r>
                <a:r>
                  <a:rPr lang="zh-CN" altLang="en-US" sz="5400">
                    <a:solidFill>
                      <a:schemeClr val="bg1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品安</a:t>
                </a:r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全</a:t>
                </a:r>
                <a:endPara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endParaRPr>
              </a:p>
            </p:txBody>
          </p:sp>
          <p:pic>
            <p:nvPicPr>
              <p:cNvPr id="24" name="图片 23" descr="1"/>
              <p:cNvPicPr>
                <a:picLocks noChangeAspect="1"/>
              </p:cNvPicPr>
              <p:nvPr/>
            </p:nvPicPr>
            <p:blipFill>
              <a:blip r:embed="rId1"/>
              <a:srcRect l="6859" t="6850" r="83677" b="69134"/>
              <a:stretch>
                <a:fillRect/>
              </a:stretch>
            </p:blipFill>
            <p:spPr>
              <a:xfrm rot="20340000">
                <a:off x="4960" y="4065"/>
                <a:ext cx="1543" cy="1477"/>
              </a:xfrm>
              <a:prstGeom prst="rect">
                <a:avLst/>
              </a:prstGeom>
            </p:spPr>
          </p:pic>
          <p:pic>
            <p:nvPicPr>
              <p:cNvPr id="25" name="图片 24" descr="1"/>
              <p:cNvPicPr>
                <a:picLocks noChangeAspect="1"/>
              </p:cNvPicPr>
              <p:nvPr/>
            </p:nvPicPr>
            <p:blipFill>
              <a:blip r:embed="rId1"/>
              <a:srcRect l="91800" t="21000" r="-1264" b="54984"/>
              <a:stretch>
                <a:fillRect/>
              </a:stretch>
            </p:blipFill>
            <p:spPr>
              <a:xfrm rot="20340000">
                <a:off x="12494" y="3450"/>
                <a:ext cx="1543" cy="1477"/>
              </a:xfrm>
              <a:prstGeom prst="rect">
                <a:avLst/>
              </a:prstGeom>
            </p:spPr>
          </p:pic>
        </p:grpSp>
        <p:sp>
          <p:nvSpPr>
            <p:cNvPr id="16" name="文本框 15"/>
            <p:cNvSpPr txBox="1"/>
            <p:nvPr/>
          </p:nvSpPr>
          <p:spPr>
            <a:xfrm>
              <a:off x="4268" y="5843"/>
              <a:ext cx="10664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68435" y="4286885"/>
            <a:ext cx="2585720" cy="2044065"/>
            <a:chOff x="14179" y="6751"/>
            <a:chExt cx="4072" cy="3219"/>
          </a:xfrm>
        </p:grpSpPr>
        <p:pic>
          <p:nvPicPr>
            <p:cNvPr id="35" name="图片 34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36" name="图片 35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538480" y="4286885"/>
            <a:ext cx="2585720" cy="2044065"/>
            <a:chOff x="14179" y="6751"/>
            <a:chExt cx="4072" cy="3219"/>
          </a:xfrm>
        </p:grpSpPr>
        <p:pic>
          <p:nvPicPr>
            <p:cNvPr id="39" name="图片 38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40" name="图片 39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pic>
        <p:nvPicPr>
          <p:cNvPr id="42" name="图片 41" descr="cuteanimated_503 [转换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513" y="4477385"/>
            <a:ext cx="5136974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食品安全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56410" y="2056765"/>
            <a:ext cx="4352290" cy="1656080"/>
            <a:chOff x="2781" y="3239"/>
            <a:chExt cx="6854" cy="2608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2781" y="3239"/>
              <a:ext cx="6855" cy="2608"/>
              <a:chOff x="2781" y="3239"/>
              <a:chExt cx="7173" cy="2729"/>
            </a:xfrm>
          </p:grpSpPr>
          <p:grpSp>
            <p:nvGrpSpPr>
              <p:cNvPr id="5" name="组合 4"/>
              <p:cNvGrpSpPr/>
              <p:nvPr/>
            </p:nvGrpSpPr>
            <p:grpSpPr>
              <a:xfrm rot="0">
                <a:off x="2781" y="3239"/>
                <a:ext cx="6583" cy="2634"/>
                <a:chOff x="2781" y="3096"/>
                <a:chExt cx="13604" cy="1373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2913" y="3228"/>
                  <a:ext cx="13472" cy="1241"/>
                </a:xfrm>
                <a:prstGeom prst="roundRect">
                  <a:avLst>
                    <a:gd name="adj" fmla="val 7770"/>
                  </a:avLst>
                </a:prstGeom>
                <a:solidFill>
                  <a:srgbClr val="F7C3AB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" name="圆角矩形 2"/>
                <p:cNvSpPr/>
                <p:nvPr/>
              </p:nvSpPr>
              <p:spPr>
                <a:xfrm>
                  <a:off x="2781" y="3096"/>
                  <a:ext cx="13329" cy="1304"/>
                </a:xfrm>
                <a:prstGeom prst="roundRect">
                  <a:avLst>
                    <a:gd name="adj" fmla="val 7770"/>
                  </a:avLst>
                </a:prstGeom>
                <a:solidFill>
                  <a:schemeClr val="bg1"/>
                </a:solidFill>
                <a:ln w="22225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 rot="0">
                <a:off x="3133" y="3583"/>
                <a:ext cx="650" cy="624"/>
                <a:chOff x="2376" y="3115"/>
                <a:chExt cx="834" cy="80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" name="图片 1" descr="/private/var/folders/d7/8qhfwhxx27bdw73lfrbmqmlh0000gn/T/com.kingsoft.wpsoffice.mac/picturecompress_20220726190158/output_1.pngoutput_1"/>
              <p:cNvPicPr>
                <a:picLocks noChangeAspect="1"/>
              </p:cNvPicPr>
              <p:nvPr/>
            </p:nvPicPr>
            <p:blipFill>
              <a:blip r:embed="rId1"/>
              <a:srcRect l="14525" t="-315" r="66136" b="72000"/>
              <a:stretch>
                <a:fillRect/>
              </a:stretch>
            </p:blipFill>
            <p:spPr>
              <a:xfrm>
                <a:off x="8376" y="4208"/>
                <a:ext cx="1579" cy="1760"/>
              </a:xfrm>
              <a:prstGeom prst="rect">
                <a:avLst/>
              </a:prstGeom>
            </p:spPr>
          </p:pic>
        </p:grpSp>
        <p:sp>
          <p:nvSpPr>
            <p:cNvPr id="38" name="文本框 37"/>
            <p:cNvSpPr txBox="1"/>
            <p:nvPr/>
          </p:nvSpPr>
          <p:spPr>
            <a:xfrm>
              <a:off x="3845" y="3434"/>
              <a:ext cx="444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养成良好的饮食习惯。吃东西时不要狼吞虎咽；吃东西时不要同时做别的事情，更不要相互追逐、打闹；一日三餐定时定量，不暴饮暴食。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69050" y="2056765"/>
            <a:ext cx="4283744" cy="1656080"/>
            <a:chOff x="2781" y="3239"/>
            <a:chExt cx="6746" cy="2608"/>
          </a:xfrm>
        </p:grpSpPr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2781" y="3239"/>
              <a:ext cx="6746" cy="2608"/>
              <a:chOff x="2781" y="3239"/>
              <a:chExt cx="7059" cy="2729"/>
            </a:xfrm>
          </p:grpSpPr>
          <p:grpSp>
            <p:nvGrpSpPr>
              <p:cNvPr id="15" name="组合 14"/>
              <p:cNvGrpSpPr/>
              <p:nvPr/>
            </p:nvGrpSpPr>
            <p:grpSpPr>
              <a:xfrm rot="0">
                <a:off x="2781" y="3239"/>
                <a:ext cx="6583" cy="2634"/>
                <a:chOff x="2781" y="3096"/>
                <a:chExt cx="13604" cy="1373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2913" y="3228"/>
                  <a:ext cx="13472" cy="1241"/>
                </a:xfrm>
                <a:prstGeom prst="roundRect">
                  <a:avLst>
                    <a:gd name="adj" fmla="val 7770"/>
                  </a:avLst>
                </a:prstGeom>
                <a:solidFill>
                  <a:srgbClr val="F7C3AB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2781" y="3096"/>
                  <a:ext cx="13329" cy="1304"/>
                </a:xfrm>
                <a:prstGeom prst="roundRect">
                  <a:avLst>
                    <a:gd name="adj" fmla="val 7770"/>
                  </a:avLst>
                </a:prstGeom>
                <a:solidFill>
                  <a:schemeClr val="bg1"/>
                </a:solidFill>
                <a:ln w="22225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 rot="0">
                <a:off x="3133" y="3583"/>
                <a:ext cx="650" cy="624"/>
                <a:chOff x="2376" y="3115"/>
                <a:chExt cx="834" cy="800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0" name="图片 29" descr="/private/var/folders/d7/8qhfwhxx27bdw73lfrbmqmlh0000gn/T/com.kingsoft.wpsoffice.mac/picturecompress_20220726190158/output_1.pngoutput_1"/>
              <p:cNvPicPr>
                <a:picLocks noChangeAspect="1"/>
              </p:cNvPicPr>
              <p:nvPr/>
            </p:nvPicPr>
            <p:blipFill>
              <a:blip r:embed="rId1"/>
              <a:srcRect l="33774" t="914" r="48284" b="70771"/>
              <a:stretch>
                <a:fillRect/>
              </a:stretch>
            </p:blipFill>
            <p:spPr>
              <a:xfrm>
                <a:off x="8375" y="4208"/>
                <a:ext cx="1465" cy="1760"/>
              </a:xfrm>
              <a:prstGeom prst="rect">
                <a:avLst/>
              </a:prstGeom>
            </p:spPr>
          </p:pic>
        </p:grpSp>
        <p:sp>
          <p:nvSpPr>
            <p:cNvPr id="31" name="文本框 30"/>
            <p:cNvSpPr txBox="1"/>
            <p:nvPr/>
          </p:nvSpPr>
          <p:spPr>
            <a:xfrm>
              <a:off x="3845" y="3434"/>
              <a:ext cx="444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吃东西前先洗手。人的双手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接触各种各样的东西。会沾染病菌、病毒和寄生虫卵。吃东西以前认真用肥皂洗净双手，才能减少“病从口入”的可能。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56410" y="3954145"/>
            <a:ext cx="4321369" cy="1656080"/>
            <a:chOff x="2781" y="3239"/>
            <a:chExt cx="6805" cy="2608"/>
          </a:xfrm>
        </p:grpSpPr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2781" y="3239"/>
              <a:ext cx="6805" cy="2608"/>
              <a:chOff x="2781" y="3239"/>
              <a:chExt cx="7121" cy="2729"/>
            </a:xfrm>
          </p:grpSpPr>
          <p:grpSp>
            <p:nvGrpSpPr>
              <p:cNvPr id="35" name="组合 34"/>
              <p:cNvGrpSpPr/>
              <p:nvPr/>
            </p:nvGrpSpPr>
            <p:grpSpPr>
              <a:xfrm rot="0">
                <a:off x="2781" y="3239"/>
                <a:ext cx="6583" cy="2634"/>
                <a:chOff x="2781" y="3096"/>
                <a:chExt cx="13604" cy="1373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2913" y="3228"/>
                  <a:ext cx="13472" cy="1241"/>
                </a:xfrm>
                <a:prstGeom prst="roundRect">
                  <a:avLst>
                    <a:gd name="adj" fmla="val 7770"/>
                  </a:avLst>
                </a:prstGeom>
                <a:solidFill>
                  <a:srgbClr val="F7C3AB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2781" y="3096"/>
                  <a:ext cx="13329" cy="1304"/>
                </a:xfrm>
                <a:prstGeom prst="roundRect">
                  <a:avLst>
                    <a:gd name="adj" fmla="val 7770"/>
                  </a:avLst>
                </a:prstGeom>
                <a:solidFill>
                  <a:schemeClr val="bg1"/>
                </a:solidFill>
                <a:ln w="22225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 rot="0">
                <a:off x="3133" y="3583"/>
                <a:ext cx="650" cy="624"/>
                <a:chOff x="2376" y="3115"/>
                <a:chExt cx="834" cy="800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42" name="图片 41" descr="/private/var/folders/d7/8qhfwhxx27bdw73lfrbmqmlh0000gn/T/com.kingsoft.wpsoffice.mac/picturecompress_20220726190158/output_1.pngoutput_1"/>
              <p:cNvPicPr>
                <a:picLocks noChangeAspect="1"/>
              </p:cNvPicPr>
              <p:nvPr/>
            </p:nvPicPr>
            <p:blipFill>
              <a:blip r:embed="rId1"/>
              <a:srcRect l="52101" t="291" r="30867" b="71394"/>
              <a:stretch>
                <a:fillRect/>
              </a:stretch>
            </p:blipFill>
            <p:spPr>
              <a:xfrm>
                <a:off x="8511" y="4208"/>
                <a:ext cx="1391" cy="1760"/>
              </a:xfrm>
              <a:prstGeom prst="rect">
                <a:avLst/>
              </a:prstGeom>
            </p:spPr>
          </p:pic>
        </p:grpSp>
        <p:sp>
          <p:nvSpPr>
            <p:cNvPr id="43" name="文本框 42"/>
            <p:cNvSpPr txBox="1"/>
            <p:nvPr/>
          </p:nvSpPr>
          <p:spPr>
            <a:xfrm>
              <a:off x="3845" y="3434"/>
              <a:ext cx="444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生吃瓜果要洗净。瓜果蔬菜在生长过程中不仅会沾染病菌、病毒、寄生虫卵，还有残留的农药、杀虫剂等，如果不清洗干净，不仅可能染上疾病。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69050" y="3954145"/>
            <a:ext cx="4283744" cy="1656080"/>
            <a:chOff x="2781" y="3239"/>
            <a:chExt cx="6746" cy="2608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2781" y="3239"/>
              <a:ext cx="6746" cy="2608"/>
              <a:chOff x="2781" y="3239"/>
              <a:chExt cx="7059" cy="2729"/>
            </a:xfrm>
          </p:grpSpPr>
          <p:grpSp>
            <p:nvGrpSpPr>
              <p:cNvPr id="46" name="组合 45"/>
              <p:cNvGrpSpPr/>
              <p:nvPr/>
            </p:nvGrpSpPr>
            <p:grpSpPr>
              <a:xfrm rot="0">
                <a:off x="2781" y="3239"/>
                <a:ext cx="6583" cy="2634"/>
                <a:chOff x="2781" y="3096"/>
                <a:chExt cx="13604" cy="1373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913" y="3228"/>
                  <a:ext cx="13472" cy="1241"/>
                </a:xfrm>
                <a:prstGeom prst="roundRect">
                  <a:avLst>
                    <a:gd name="adj" fmla="val 7770"/>
                  </a:avLst>
                </a:prstGeom>
                <a:solidFill>
                  <a:srgbClr val="F7C3AB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2781" y="3096"/>
                  <a:ext cx="13329" cy="1304"/>
                </a:xfrm>
                <a:prstGeom prst="roundRect">
                  <a:avLst>
                    <a:gd name="adj" fmla="val 7770"/>
                  </a:avLst>
                </a:prstGeom>
                <a:solidFill>
                  <a:schemeClr val="bg1"/>
                </a:solidFill>
                <a:ln w="22225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>
                <a:grpSpLocks noChangeAspect="1"/>
              </p:cNvGrpSpPr>
              <p:nvPr/>
            </p:nvGrpSpPr>
            <p:grpSpPr>
              <a:xfrm rot="0">
                <a:off x="3133" y="3583"/>
                <a:ext cx="650" cy="624"/>
                <a:chOff x="2376" y="3115"/>
                <a:chExt cx="834" cy="800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2" name="图片 51" descr="/private/var/folders/d7/8qhfwhxx27bdw73lfrbmqmlh0000gn/T/com.kingsoft.wpsoffice.mac/picturecompress_20220726190158/output_1.pngoutput_1"/>
              <p:cNvPicPr>
                <a:picLocks noChangeAspect="1"/>
              </p:cNvPicPr>
              <p:nvPr/>
            </p:nvPicPr>
            <p:blipFill>
              <a:blip r:embed="rId1"/>
              <a:srcRect l="68338" t="5" r="13720" b="71680"/>
              <a:stretch>
                <a:fillRect/>
              </a:stretch>
            </p:blipFill>
            <p:spPr>
              <a:xfrm>
                <a:off x="8375" y="4208"/>
                <a:ext cx="1465" cy="1760"/>
              </a:xfrm>
              <a:prstGeom prst="rect">
                <a:avLst/>
              </a:prstGeom>
            </p:spPr>
          </p:pic>
        </p:grpSp>
        <p:sp>
          <p:nvSpPr>
            <p:cNvPr id="53" name="文本框 52"/>
            <p:cNvSpPr txBox="1"/>
            <p:nvPr/>
          </p:nvSpPr>
          <p:spPr>
            <a:xfrm>
              <a:off x="3845" y="3434"/>
              <a:ext cx="444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不随便吃野菜、野果，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sym typeface="+mn-ea"/>
                </a:rPr>
                <a:t>避免中毒，确保安全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。野菜、野果的种类很多，其中有的含有对人体有害的毒素，缺乏经验的人很难辨别清楚。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食品安全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99895" y="2028825"/>
            <a:ext cx="2700020" cy="3526790"/>
            <a:chOff x="2829" y="3195"/>
            <a:chExt cx="4252" cy="5554"/>
          </a:xfrm>
        </p:grpSpPr>
        <p:grpSp>
          <p:nvGrpSpPr>
            <p:cNvPr id="11" name="组合 10"/>
            <p:cNvGrpSpPr/>
            <p:nvPr/>
          </p:nvGrpSpPr>
          <p:grpSpPr>
            <a:xfrm>
              <a:off x="2829" y="3195"/>
              <a:ext cx="4252" cy="5554"/>
              <a:chOff x="2829" y="3195"/>
              <a:chExt cx="4252" cy="5554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829" y="3195"/>
                <a:ext cx="4252" cy="5554"/>
              </a:xfrm>
              <a:prstGeom prst="roundRect">
                <a:avLst>
                  <a:gd name="adj" fmla="val 2643"/>
                </a:avLst>
              </a:prstGeom>
              <a:solidFill>
                <a:schemeClr val="bg1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708" y="3609"/>
                <a:ext cx="2494" cy="850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食品安全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027" y="4563"/>
                <a:ext cx="3855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不吃腐烂变质的食物。食物腐烂变质，就会味道变酸、变苦，散发出异味儿，这是因为细菌大量繁殖引起的，吃了这些食物会造成食物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中毒。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pic>
          <p:nvPicPr>
            <p:cNvPr id="5" name="图片 4" descr="/private/var/folders/d7/8qhfwhxx27bdw73lfrbmqmlh0000gn/T/com.kingsoft.wpsoffice.mac/picturecompress_20220726191327/output_1.pngoutput_1"/>
            <p:cNvPicPr>
              <a:picLocks noChangeAspect="1"/>
            </p:cNvPicPr>
            <p:nvPr/>
          </p:nvPicPr>
          <p:blipFill>
            <a:blip r:embed="rId1"/>
            <a:srcRect r="78453"/>
            <a:stretch>
              <a:fillRect/>
            </a:stretch>
          </p:blipFill>
          <p:spPr>
            <a:xfrm>
              <a:off x="4412" y="6935"/>
              <a:ext cx="1441" cy="180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4748530" y="2028825"/>
            <a:ext cx="2700020" cy="3526790"/>
            <a:chOff x="2829" y="3195"/>
            <a:chExt cx="4252" cy="5554"/>
          </a:xfrm>
        </p:grpSpPr>
        <p:grpSp>
          <p:nvGrpSpPr>
            <p:cNvPr id="24" name="组合 23"/>
            <p:cNvGrpSpPr/>
            <p:nvPr/>
          </p:nvGrpSpPr>
          <p:grpSpPr>
            <a:xfrm>
              <a:off x="2829" y="3195"/>
              <a:ext cx="4252" cy="5554"/>
              <a:chOff x="2829" y="3195"/>
              <a:chExt cx="4252" cy="5554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829" y="3195"/>
                <a:ext cx="4252" cy="5554"/>
              </a:xfrm>
              <a:prstGeom prst="roundRect">
                <a:avLst>
                  <a:gd name="adj" fmla="val 2643"/>
                </a:avLst>
              </a:prstGeom>
              <a:solidFill>
                <a:schemeClr val="bg1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3708" y="3609"/>
                <a:ext cx="2494" cy="850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食品安全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3027" y="4563"/>
                <a:ext cx="3855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不随意购买、食用街头小摊贩出售的劣质食品、饮料。这些劣质食品、饮料往往卫生不合格，食用、饮用之后会危害我们的身体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健康。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pic>
          <p:nvPicPr>
            <p:cNvPr id="29" name="图片 28" descr="/private/var/folders/d7/8qhfwhxx27bdw73lfrbmqmlh0000gn/T/com.kingsoft.wpsoffice.mac/picturecompress_20220726191327/output_1.pngoutput_1"/>
            <p:cNvPicPr>
              <a:picLocks noChangeAspect="1"/>
            </p:cNvPicPr>
            <p:nvPr/>
          </p:nvPicPr>
          <p:blipFill>
            <a:blip r:embed="rId1"/>
            <a:srcRect r="78453"/>
            <a:stretch>
              <a:fillRect/>
            </a:stretch>
          </p:blipFill>
          <p:spPr>
            <a:xfrm>
              <a:off x="4412" y="6935"/>
              <a:ext cx="1441" cy="1807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7797165" y="2028825"/>
            <a:ext cx="2700020" cy="3526790"/>
            <a:chOff x="2829" y="3195"/>
            <a:chExt cx="4252" cy="5554"/>
          </a:xfrm>
        </p:grpSpPr>
        <p:grpSp>
          <p:nvGrpSpPr>
            <p:cNvPr id="31" name="组合 30"/>
            <p:cNvGrpSpPr/>
            <p:nvPr/>
          </p:nvGrpSpPr>
          <p:grpSpPr>
            <a:xfrm>
              <a:off x="2829" y="3195"/>
              <a:ext cx="4252" cy="5554"/>
              <a:chOff x="2829" y="3195"/>
              <a:chExt cx="4252" cy="5554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829" y="3195"/>
                <a:ext cx="4252" cy="5554"/>
              </a:xfrm>
              <a:prstGeom prst="roundRect">
                <a:avLst>
                  <a:gd name="adj" fmla="val 2643"/>
                </a:avLst>
              </a:prstGeom>
              <a:solidFill>
                <a:schemeClr val="bg1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3708" y="3609"/>
                <a:ext cx="2494" cy="850"/>
              </a:xfrm>
              <a:prstGeom prst="roundRect">
                <a:avLst/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>
                    <a:latin typeface="汉仪粗宋简" panose="02010600000101010101" charset="-122"/>
                    <a:ea typeface="汉仪粗宋简" panose="02010600000101010101" charset="-122"/>
                  </a:rPr>
                  <a:t>食品安全</a:t>
                </a:r>
                <a:endParaRPr lang="zh-CN" altLang="en-US"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027" y="4563"/>
                <a:ext cx="3855" cy="2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购买袋装食品时要看清楚商品的生产日期、保质期、生产厂家及地址相关信息，不购买“三无”食品，避免食用后危害我们的身体</a:t>
                </a:r>
                <a:r>
                  <a:rPr lang="zh-CN" altLang="en-US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中简黑简" panose="00020600040101010101" charset="-122"/>
                    <a:ea typeface="汉仪中简黑简" panose="00020600040101010101" charset="-122"/>
                  </a:rPr>
                  <a:t>健康。</a:t>
                </a:r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endParaRPr>
              </a:p>
            </p:txBody>
          </p:sp>
        </p:grpSp>
        <p:pic>
          <p:nvPicPr>
            <p:cNvPr id="36" name="图片 35" descr="/private/var/folders/d7/8qhfwhxx27bdw73lfrbmqmlh0000gn/T/com.kingsoft.wpsoffice.mac/picturecompress_20220726191327/output_1.pngoutput_1"/>
            <p:cNvPicPr>
              <a:picLocks noChangeAspect="1"/>
            </p:cNvPicPr>
            <p:nvPr/>
          </p:nvPicPr>
          <p:blipFill>
            <a:blip r:embed="rId1"/>
            <a:srcRect r="78453"/>
            <a:stretch>
              <a:fillRect/>
            </a:stretch>
          </p:blipFill>
          <p:spPr>
            <a:xfrm>
              <a:off x="4412" y="6935"/>
              <a:ext cx="1441" cy="180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食品安全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75780" y="2084070"/>
            <a:ext cx="3746500" cy="3444240"/>
            <a:chOff x="6650" y="3257"/>
            <a:chExt cx="5900" cy="5424"/>
          </a:xfrm>
        </p:grpSpPr>
        <p:pic>
          <p:nvPicPr>
            <p:cNvPr id="2" name="图片 1" descr="/Users/weiqingqing/Desktop/handdrawn_vector_163 [转换].pnghanddrawn_vector_163 [转换]"/>
            <p:cNvPicPr>
              <a:picLocks noChangeAspect="1"/>
            </p:cNvPicPr>
            <p:nvPr/>
          </p:nvPicPr>
          <p:blipFill>
            <a:blip r:embed="rId1"/>
            <a:srcRect t="42824" r="-1419"/>
            <a:stretch>
              <a:fillRect/>
            </a:stretch>
          </p:blipFill>
          <p:spPr>
            <a:xfrm>
              <a:off x="6650" y="3257"/>
              <a:ext cx="5900" cy="542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0221" y="3547"/>
              <a:ext cx="1982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2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日常生活行为规范</a:t>
              </a:r>
              <a:endParaRPr lang="zh-CN" altLang="en-US" sz="2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01140" y="1906270"/>
            <a:ext cx="7047230" cy="2792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讲究个人卫生，饭前便后要洗手；勤洗头、洗衣服、剪指甲，被褥要整洁并要常晒、换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洗。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加强体育锻炼，按时集队、跑步或做操，增强身体免疫能力，强身健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体。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人群密集的地方容易感染病菌，不随地吐痰，不随地抛包装袋、废纸等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杂物。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教室的值日生每天清扫室内卫生，开门开窗，保证室内的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通风。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早晚洗脸、刷牙、清洗鼻腔，在外用餐使用公</a:t>
            </a: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筷。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593850" y="5019040"/>
            <a:ext cx="5018146" cy="504190"/>
            <a:chOff x="2615" y="7995"/>
            <a:chExt cx="8045" cy="794"/>
          </a:xfrm>
        </p:grpSpPr>
        <p:sp>
          <p:nvSpPr>
            <p:cNvPr id="39" name="圆角矩形 38"/>
            <p:cNvSpPr/>
            <p:nvPr/>
          </p:nvSpPr>
          <p:spPr>
            <a:xfrm>
              <a:off x="2615" y="7995"/>
              <a:ext cx="2482" cy="794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讲究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卫生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396" y="7995"/>
              <a:ext cx="2482" cy="794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锻炼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身体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8178" y="7995"/>
              <a:ext cx="2482" cy="794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健身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生活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10180" y="2018030"/>
            <a:ext cx="6771640" cy="1875155"/>
            <a:chOff x="4268" y="3382"/>
            <a:chExt cx="10664" cy="2953"/>
          </a:xfrm>
        </p:grpSpPr>
        <p:grpSp>
          <p:nvGrpSpPr>
            <p:cNvPr id="15" name="组合 14"/>
            <p:cNvGrpSpPr/>
            <p:nvPr/>
          </p:nvGrpSpPr>
          <p:grpSpPr>
            <a:xfrm>
              <a:off x="4926" y="3382"/>
              <a:ext cx="9077" cy="2293"/>
              <a:chOff x="4960" y="3450"/>
              <a:chExt cx="9077" cy="2293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6086" y="37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rgbClr val="F7C3A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086" y="35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022" y="3797"/>
                <a:ext cx="1474" cy="1474"/>
              </a:xfrm>
              <a:prstGeom prst="ellipse">
                <a:avLst/>
              </a:prstGeom>
              <a:solidFill>
                <a:srgbClr val="F7C3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722" y="3797"/>
                <a:ext cx="1474" cy="1474"/>
              </a:xfrm>
              <a:prstGeom prst="ellipse">
                <a:avLst/>
              </a:prstGeom>
              <a:solidFill>
                <a:srgbClr val="FDB7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397" y="3831"/>
                <a:ext cx="640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其</a:t>
                </a:r>
                <a:r>
                  <a:rPr lang="zh-CN" altLang="en-US" sz="5400">
                    <a:solidFill>
                      <a:schemeClr val="bg1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它安</a:t>
                </a:r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全</a:t>
                </a:r>
                <a:endPara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endParaRPr>
              </a:p>
            </p:txBody>
          </p:sp>
          <p:pic>
            <p:nvPicPr>
              <p:cNvPr id="24" name="图片 23" descr="1"/>
              <p:cNvPicPr>
                <a:picLocks noChangeAspect="1"/>
              </p:cNvPicPr>
              <p:nvPr/>
            </p:nvPicPr>
            <p:blipFill>
              <a:blip r:embed="rId1"/>
              <a:srcRect l="6859" t="6850" r="83677" b="69134"/>
              <a:stretch>
                <a:fillRect/>
              </a:stretch>
            </p:blipFill>
            <p:spPr>
              <a:xfrm rot="20340000">
                <a:off x="4960" y="4065"/>
                <a:ext cx="1543" cy="1477"/>
              </a:xfrm>
              <a:prstGeom prst="rect">
                <a:avLst/>
              </a:prstGeom>
            </p:spPr>
          </p:pic>
          <p:pic>
            <p:nvPicPr>
              <p:cNvPr id="25" name="图片 24" descr="1"/>
              <p:cNvPicPr>
                <a:picLocks noChangeAspect="1"/>
              </p:cNvPicPr>
              <p:nvPr/>
            </p:nvPicPr>
            <p:blipFill>
              <a:blip r:embed="rId1"/>
              <a:srcRect l="91800" t="21000" r="-1264" b="54984"/>
              <a:stretch>
                <a:fillRect/>
              </a:stretch>
            </p:blipFill>
            <p:spPr>
              <a:xfrm rot="20340000">
                <a:off x="12494" y="3450"/>
                <a:ext cx="1543" cy="1477"/>
              </a:xfrm>
              <a:prstGeom prst="rect">
                <a:avLst/>
              </a:prstGeom>
            </p:spPr>
          </p:pic>
        </p:grpSp>
        <p:sp>
          <p:nvSpPr>
            <p:cNvPr id="16" name="文本框 15"/>
            <p:cNvSpPr txBox="1"/>
            <p:nvPr/>
          </p:nvSpPr>
          <p:spPr>
            <a:xfrm>
              <a:off x="4268" y="5843"/>
              <a:ext cx="10664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68435" y="4286885"/>
            <a:ext cx="2585720" cy="2044065"/>
            <a:chOff x="14179" y="6751"/>
            <a:chExt cx="4072" cy="3219"/>
          </a:xfrm>
        </p:grpSpPr>
        <p:pic>
          <p:nvPicPr>
            <p:cNvPr id="35" name="图片 34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36" name="图片 35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538480" y="4286885"/>
            <a:ext cx="2585720" cy="2044065"/>
            <a:chOff x="14179" y="6751"/>
            <a:chExt cx="4072" cy="3219"/>
          </a:xfrm>
        </p:grpSpPr>
        <p:pic>
          <p:nvPicPr>
            <p:cNvPr id="39" name="图片 38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40" name="图片 39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pic>
        <p:nvPicPr>
          <p:cNvPr id="42" name="图片 41" descr="cuteanimated_503 [转换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513" y="4477385"/>
            <a:ext cx="5136974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其它安全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pic>
        <p:nvPicPr>
          <p:cNvPr id="2" name="图片 1" descr="cartooncreation_7 [转换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383" y="1925955"/>
            <a:ext cx="1753235" cy="379857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501140" y="2037080"/>
            <a:ext cx="3490595" cy="3550285"/>
            <a:chOff x="2364" y="3033"/>
            <a:chExt cx="5497" cy="5591"/>
          </a:xfrm>
        </p:grpSpPr>
        <p:sp>
          <p:nvSpPr>
            <p:cNvPr id="13" name="文本框 12"/>
            <p:cNvSpPr txBox="1"/>
            <p:nvPr/>
          </p:nvSpPr>
          <p:spPr>
            <a:xfrm>
              <a:off x="2364" y="4227"/>
              <a:ext cx="5497" cy="4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不能接近、触摸电源和电器；不要用湿手、湿布触摸、擦拭电器外壳，更不能在电线上晾晒衣服或悬挂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物品。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发现绝缘层损坏的电线、灯头、插座要及时报告老师或家长，请电工师傅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检修。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万一遇到电气设备设施引起的火灾，要迅速切断电源，然后再灭火。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675" y="3033"/>
              <a:ext cx="3202" cy="90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用</a:t>
              </a:r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电安全</a:t>
              </a:r>
              <a:endParaRPr lang="zh-CN" altLang="en-US" sz="2000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65975" y="2037080"/>
            <a:ext cx="3490595" cy="3550285"/>
            <a:chOff x="2364" y="3033"/>
            <a:chExt cx="5497" cy="5591"/>
          </a:xfrm>
        </p:grpSpPr>
        <p:sp>
          <p:nvSpPr>
            <p:cNvPr id="11" name="文本框 10"/>
            <p:cNvSpPr txBox="1"/>
            <p:nvPr/>
          </p:nvSpPr>
          <p:spPr>
            <a:xfrm>
              <a:off x="2364" y="4227"/>
              <a:ext cx="5497" cy="4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不得在配电房、变压器周围逗留，更不能攀爬变压器，不得把其它物体抛向变压器及配电房内，不得乱动电气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设备。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发现有人触电时，要先切断电源使触电者脱离电源，再采取其它抢救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措施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不要在灯光开关、闸门盒附近放置易燃物品。若发现异味应立即拉闸门，查清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原因。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675" y="3033"/>
              <a:ext cx="3202" cy="90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用</a:t>
              </a:r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电安全</a:t>
              </a:r>
              <a:endParaRPr lang="zh-CN" altLang="en-US" sz="2000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其它安全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83715" y="1922780"/>
            <a:ext cx="8668385" cy="3619500"/>
            <a:chOff x="2809" y="3028"/>
            <a:chExt cx="13651" cy="5700"/>
          </a:xfrm>
        </p:grpSpPr>
        <p:grpSp>
          <p:nvGrpSpPr>
            <p:cNvPr id="5" name="组合 4"/>
            <p:cNvGrpSpPr/>
            <p:nvPr/>
          </p:nvGrpSpPr>
          <p:grpSpPr>
            <a:xfrm>
              <a:off x="2809" y="3028"/>
              <a:ext cx="4150" cy="5700"/>
              <a:chOff x="2809" y="3028"/>
              <a:chExt cx="4150" cy="5700"/>
            </a:xfrm>
          </p:grpSpPr>
          <p:pic>
            <p:nvPicPr>
              <p:cNvPr id="3" name="图片 2" descr="/private/var/folders/d7/8qhfwhxx27bdw73lfrbmqmlh0000gn/T/com.kingsoft.wpsoffice.mac/picturecompress_20220726202045/output_1.pngoutput_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385BBC">
                      <a:alpha val="100000"/>
                    </a:srgbClr>
                  </a:clrFrom>
                  <a:clrTo>
                    <a:srgbClr val="385BBC">
                      <a:alpha val="100000"/>
                      <a:alpha val="0"/>
                    </a:srgbClr>
                  </a:clrTo>
                </a:clrChange>
              </a:blip>
              <a:srcRect t="53463" r="60753"/>
              <a:stretch>
                <a:fillRect/>
              </a:stretch>
            </p:blipFill>
            <p:spPr>
              <a:xfrm>
                <a:off x="2809" y="3028"/>
                <a:ext cx="4151" cy="5700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4578" y="5881"/>
                <a:ext cx="2032" cy="265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ctr" fontAlgn="auto">
                  <a:lnSpc>
                    <a:spcPct val="150000"/>
                  </a:lnSpc>
                </a:pPr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安全教育之居家安全</a:t>
                </a:r>
                <a:endParaRPr lang="zh-CN" altLang="en-US" sz="24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240" y="3237"/>
              <a:ext cx="9220" cy="3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在家活动要注意安全，特别是父母不在家的时候。活动要远离建筑工地、道路等存在安全隐患的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场所。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不到水渠、施工重地等不安全的地方玩耍；不玩火及易燃易爆物品，不燃放烟花爆竹，防止意外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伤害。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出门一定要告知父母长辈知道，告诉他们你和谁在什么地方玩，要注意时间，不要很晚才回家，以免父母担心，休息日、节假日不到学校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玩耍。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344" y="7746"/>
              <a:ext cx="8773" cy="907"/>
              <a:chOff x="2615" y="7995"/>
              <a:chExt cx="8045" cy="794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615" y="7995"/>
                <a:ext cx="2482" cy="794"/>
              </a:xfrm>
              <a:prstGeom prst="roundRect">
                <a:avLst>
                  <a:gd name="adj" fmla="val 8349"/>
                </a:avLst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防</a:t>
                </a:r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触电</a:t>
                </a:r>
                <a:endPara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5396" y="7995"/>
                <a:ext cx="2482" cy="794"/>
              </a:xfrm>
              <a:prstGeom prst="roundRect">
                <a:avLst>
                  <a:gd name="adj" fmla="val 8349"/>
                </a:avLst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防</a:t>
                </a:r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火灾</a:t>
                </a:r>
                <a:endPara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8178" y="7995"/>
                <a:ext cx="2482" cy="794"/>
              </a:xfrm>
              <a:prstGeom prst="roundRect">
                <a:avLst>
                  <a:gd name="adj" fmla="val 8349"/>
                </a:avLst>
              </a:prstGeom>
              <a:solidFill>
                <a:srgbClr val="FF8A92"/>
              </a:solidFill>
              <a:ln w="19050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防生</a:t>
                </a:r>
                <a:r>
                  <a:rPr lang="zh-CN" altLang="en-US" sz="2000">
                    <a:solidFill>
                      <a:schemeClr val="bg1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人</a:t>
                </a:r>
                <a:endPara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其它安全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671320" y="2200275"/>
            <a:ext cx="8734425" cy="3348990"/>
          </a:xfrm>
          <a:prstGeom prst="roundRect">
            <a:avLst>
              <a:gd name="adj" fmla="val 2046"/>
            </a:avLst>
          </a:prstGeom>
          <a:solidFill>
            <a:schemeClr val="bg1"/>
          </a:solidFill>
          <a:ln w="19050">
            <a:solidFill>
              <a:srgbClr val="5430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4" name="图片 63" descr="3"/>
          <p:cNvPicPr>
            <a:picLocks noChangeAspect="1"/>
          </p:cNvPicPr>
          <p:nvPr/>
        </p:nvPicPr>
        <p:blipFill>
          <a:blip r:embed="rId1"/>
          <a:srcRect l="-1873" t="-759" r="64815" b="14540"/>
          <a:stretch>
            <a:fillRect/>
          </a:stretch>
        </p:blipFill>
        <p:spPr>
          <a:xfrm>
            <a:off x="5208905" y="2021205"/>
            <a:ext cx="1774190" cy="36449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76120" y="2486660"/>
            <a:ext cx="3086100" cy="2927985"/>
            <a:chOff x="2364" y="3033"/>
            <a:chExt cx="4860" cy="4611"/>
          </a:xfrm>
        </p:grpSpPr>
        <p:sp>
          <p:nvSpPr>
            <p:cNvPr id="13" name="文本框 12"/>
            <p:cNvSpPr txBox="1"/>
            <p:nvPr/>
          </p:nvSpPr>
          <p:spPr>
            <a:xfrm>
              <a:off x="2364" y="4192"/>
              <a:ext cx="4860" cy="3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严禁学生私自下河、下沟、下塘洗澡。严禁学生私自在河边、水沟边、池塘边玩耍、追赶，以防滑入水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中。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注意安全警示，不到没有安全设施、没有救护人员、没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有安全保障的水域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游泳。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172" y="3033"/>
              <a:ext cx="3202" cy="90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防溺水安全</a:t>
              </a:r>
              <a:endParaRPr lang="zh-CN" altLang="en-US" sz="2000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79945" y="2539365"/>
            <a:ext cx="3086100" cy="2875280"/>
            <a:chOff x="2364" y="3116"/>
            <a:chExt cx="4860" cy="4528"/>
          </a:xfrm>
        </p:grpSpPr>
        <p:sp>
          <p:nvSpPr>
            <p:cNvPr id="12" name="文本框 11"/>
            <p:cNvSpPr txBox="1"/>
            <p:nvPr/>
          </p:nvSpPr>
          <p:spPr>
            <a:xfrm>
              <a:off x="2364" y="4192"/>
              <a:ext cx="4860" cy="3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严禁学生私自外出钓鱼、抓蝌蚪等，因水边的泥土、沙石长期被水浸泡变得松散、长苔藓，容易滑入水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中。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  <a:p>
              <a:pPr marL="285750" indent="-285750" fontAlgn="auto">
                <a:lnSpc>
                  <a:spcPct val="150000"/>
                </a:lnSpc>
                <a:buClr>
                  <a:srgbClr val="FC6F68"/>
                </a:buClr>
                <a:buFont typeface="汉仪中简黑简" panose="00020600040101010101" charset="-122"/>
                <a:buChar char=""/>
              </a:pP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不私自下水游泳；不擅自与同学结伴游泳；不在没有监护人看护的情况下</a:t>
              </a:r>
              <a:r>
                <a:rPr lang="zh-CN" altLang="en-US" sz="13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  <a:cs typeface="汉仪中简黑简" panose="00020600040101010101" charset="-122"/>
                </a:rPr>
                <a:t>游泳。</a:t>
              </a:r>
              <a:endPara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193" y="3116"/>
              <a:ext cx="3202" cy="90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防溺水</a:t>
              </a:r>
              <a:r>
                <a:rPr lang="zh-CN" altLang="en-US" sz="2000">
                  <a:latin typeface="汉仪粗宋简" panose="02010600000101010101" charset="-122"/>
                  <a:ea typeface="汉仪粗宋简" panose="02010600000101010101" charset="-122"/>
                </a:rPr>
                <a:t>安全</a:t>
              </a:r>
              <a:endParaRPr lang="zh-CN" altLang="en-US" sz="2000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2" name="图片 11" descr="/private/var/folders/d7/8qhfwhxx27bdw73lfrbmqmlh0000gn/T/com.kingsoft.wpsoffice.mac/picturecompress_20220726154642/output_1.pngoutput_1"/>
          <p:cNvPicPr>
            <a:picLocks noChangeAspect="1"/>
          </p:cNvPicPr>
          <p:nvPr/>
        </p:nvPicPr>
        <p:blipFill>
          <a:blip r:embed="rId1"/>
          <a:srcRect l="65976" t="85478" r="18316"/>
          <a:stretch>
            <a:fillRect/>
          </a:stretch>
        </p:blipFill>
        <p:spPr>
          <a:xfrm>
            <a:off x="8744585" y="5601970"/>
            <a:ext cx="1431290" cy="728980"/>
          </a:xfrm>
          <a:prstGeom prst="rect">
            <a:avLst/>
          </a:prstGeom>
        </p:spPr>
      </p:pic>
      <p:pic>
        <p:nvPicPr>
          <p:cNvPr id="13" name="图片 12" descr="/private/var/folders/d7/8qhfwhxx27bdw73lfrbmqmlh0000gn/T/com.kingsoft.wpsoffice.mac/picturecompress_20220726154642/output_1.pngoutput_1"/>
          <p:cNvPicPr>
            <a:picLocks noChangeAspect="1"/>
          </p:cNvPicPr>
          <p:nvPr/>
        </p:nvPicPr>
        <p:blipFill>
          <a:blip r:embed="rId1"/>
          <a:srcRect l="20423" t="54382" r="62834" b="-350"/>
          <a:stretch>
            <a:fillRect/>
          </a:stretch>
        </p:blipFill>
        <p:spPr>
          <a:xfrm>
            <a:off x="2176780" y="4318635"/>
            <a:ext cx="1322705" cy="200152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306000" y="3573145"/>
            <a:ext cx="5580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开学第一课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 | 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新学期安全主题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rPr>
              <a:t>教育班会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汉仪粗宋简" panose="02010600000101010101" charset="-122"/>
              <a:ea typeface="汉仪粗宋简" panose="02010600000101010101" charset="-122"/>
              <a:cs typeface="汉仪粗宋简" panose="0201060000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125720" y="4592955"/>
            <a:ext cx="2329180" cy="575945"/>
          </a:xfrm>
          <a:prstGeom prst="roundRect">
            <a:avLst/>
          </a:prstGeom>
          <a:solidFill>
            <a:srgbClr val="FF8A92"/>
          </a:solidFill>
          <a:ln w="25400">
            <a:solidFill>
              <a:srgbClr val="5430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汉仪粗宋简" panose="02010600000101010101" charset="-122"/>
                <a:ea typeface="汉仪粗宋简" panose="02010600000101010101" charset="-122"/>
              </a:rPr>
              <a:t>新创信息科技</a:t>
            </a:r>
            <a:endParaRPr lang="zh-CN" altLang="en-US"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63" name="图片 62" descr="3"/>
          <p:cNvPicPr>
            <a:picLocks noChangeAspect="1"/>
          </p:cNvPicPr>
          <p:nvPr/>
        </p:nvPicPr>
        <p:blipFill>
          <a:blip r:embed="rId2"/>
          <a:srcRect l="67593" t="11758" r="-2441"/>
          <a:stretch>
            <a:fillRect/>
          </a:stretch>
        </p:blipFill>
        <p:spPr>
          <a:xfrm>
            <a:off x="868045" y="3573145"/>
            <a:ext cx="1251585" cy="2797810"/>
          </a:xfrm>
          <a:prstGeom prst="rect">
            <a:avLst/>
          </a:prstGeom>
        </p:spPr>
      </p:pic>
      <p:pic>
        <p:nvPicPr>
          <p:cNvPr id="64" name="图片 63" descr="3"/>
          <p:cNvPicPr>
            <a:picLocks noChangeAspect="1"/>
          </p:cNvPicPr>
          <p:nvPr/>
        </p:nvPicPr>
        <p:blipFill>
          <a:blip r:embed="rId2"/>
          <a:srcRect l="-1873" t="-759" r="64815" b="14540"/>
          <a:stretch>
            <a:fillRect/>
          </a:stretch>
        </p:blipFill>
        <p:spPr>
          <a:xfrm>
            <a:off x="10114915" y="3732530"/>
            <a:ext cx="1330960" cy="273367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0">
            <a:off x="3128010" y="1974850"/>
            <a:ext cx="5763895" cy="1456055"/>
            <a:chOff x="4960" y="3450"/>
            <a:chExt cx="9077" cy="2293"/>
          </a:xfrm>
        </p:grpSpPr>
        <p:sp>
          <p:nvSpPr>
            <p:cNvPr id="11" name="任意多边形 10"/>
            <p:cNvSpPr/>
            <p:nvPr/>
          </p:nvSpPr>
          <p:spPr>
            <a:xfrm>
              <a:off x="6086" y="3759"/>
              <a:ext cx="7027" cy="198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028" h="1986">
                  <a:moveTo>
                    <a:pt x="5195" y="465"/>
                  </a:moveTo>
                  <a:cubicBezTo>
                    <a:pt x="5349" y="188"/>
                    <a:pt x="5730" y="-12"/>
                    <a:pt x="6035" y="0"/>
                  </a:cubicBezTo>
                  <a:cubicBezTo>
                    <a:pt x="6592" y="-17"/>
                    <a:pt x="7041" y="493"/>
                    <a:pt x="7027" y="992"/>
                  </a:cubicBezTo>
                  <a:cubicBezTo>
                    <a:pt x="7044" y="1549"/>
                    <a:pt x="6534" y="1998"/>
                    <a:pt x="6035" y="1984"/>
                  </a:cubicBezTo>
                  <a:cubicBezTo>
                    <a:pt x="5680" y="2001"/>
                    <a:pt x="5330" y="1753"/>
                    <a:pt x="5195" y="1519"/>
                  </a:cubicBezTo>
                  <a:cubicBezTo>
                    <a:pt x="5041" y="1796"/>
                    <a:pt x="4659" y="1997"/>
                    <a:pt x="4354" y="1984"/>
                  </a:cubicBezTo>
                  <a:cubicBezTo>
                    <a:pt x="3999" y="2001"/>
                    <a:pt x="3649" y="1753"/>
                    <a:pt x="3514" y="1519"/>
                  </a:cubicBezTo>
                  <a:cubicBezTo>
                    <a:pt x="3360" y="1796"/>
                    <a:pt x="2978" y="1997"/>
                    <a:pt x="2673" y="1984"/>
                  </a:cubicBezTo>
                  <a:cubicBezTo>
                    <a:pt x="2318" y="2001"/>
                    <a:pt x="1968" y="1753"/>
                    <a:pt x="1833" y="1519"/>
                  </a:cubicBezTo>
                  <a:cubicBezTo>
                    <a:pt x="1678" y="1796"/>
                    <a:pt x="1297" y="1997"/>
                    <a:pt x="992" y="1984"/>
                  </a:cubicBezTo>
                  <a:cubicBezTo>
                    <a:pt x="435" y="2001"/>
                    <a:pt x="-14" y="1491"/>
                    <a:pt x="0" y="992"/>
                  </a:cubicBezTo>
                  <a:cubicBezTo>
                    <a:pt x="-17" y="435"/>
                    <a:pt x="493" y="-14"/>
                    <a:pt x="992" y="0"/>
                  </a:cubicBezTo>
                  <a:cubicBezTo>
                    <a:pt x="1347" y="-17"/>
                    <a:pt x="1697" y="232"/>
                    <a:pt x="1833" y="465"/>
                  </a:cubicBezTo>
                  <a:cubicBezTo>
                    <a:pt x="1987" y="188"/>
                    <a:pt x="2368" y="-12"/>
                    <a:pt x="2673" y="0"/>
                  </a:cubicBezTo>
                  <a:cubicBezTo>
                    <a:pt x="3028" y="-17"/>
                    <a:pt x="3378" y="232"/>
                    <a:pt x="3514" y="465"/>
                  </a:cubicBezTo>
                  <a:cubicBezTo>
                    <a:pt x="3668" y="188"/>
                    <a:pt x="4049" y="-12"/>
                    <a:pt x="4354" y="0"/>
                  </a:cubicBezTo>
                  <a:cubicBezTo>
                    <a:pt x="4709" y="-17"/>
                    <a:pt x="5059" y="232"/>
                    <a:pt x="5195" y="465"/>
                  </a:cubicBezTo>
                  <a:close/>
                </a:path>
              </a:pathLst>
            </a:custGeom>
            <a:solidFill>
              <a:srgbClr val="F7C3A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86" y="3559"/>
              <a:ext cx="7027" cy="198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028" h="1986">
                  <a:moveTo>
                    <a:pt x="5195" y="465"/>
                  </a:moveTo>
                  <a:cubicBezTo>
                    <a:pt x="5349" y="188"/>
                    <a:pt x="5730" y="-12"/>
                    <a:pt x="6035" y="0"/>
                  </a:cubicBezTo>
                  <a:cubicBezTo>
                    <a:pt x="6592" y="-17"/>
                    <a:pt x="7041" y="493"/>
                    <a:pt x="7027" y="992"/>
                  </a:cubicBezTo>
                  <a:cubicBezTo>
                    <a:pt x="7044" y="1549"/>
                    <a:pt x="6534" y="1998"/>
                    <a:pt x="6035" y="1984"/>
                  </a:cubicBezTo>
                  <a:cubicBezTo>
                    <a:pt x="5680" y="2001"/>
                    <a:pt x="5330" y="1753"/>
                    <a:pt x="5195" y="1519"/>
                  </a:cubicBezTo>
                  <a:cubicBezTo>
                    <a:pt x="5041" y="1796"/>
                    <a:pt x="4659" y="1997"/>
                    <a:pt x="4354" y="1984"/>
                  </a:cubicBezTo>
                  <a:cubicBezTo>
                    <a:pt x="3999" y="2001"/>
                    <a:pt x="3649" y="1753"/>
                    <a:pt x="3514" y="1519"/>
                  </a:cubicBezTo>
                  <a:cubicBezTo>
                    <a:pt x="3360" y="1796"/>
                    <a:pt x="2978" y="1997"/>
                    <a:pt x="2673" y="1984"/>
                  </a:cubicBezTo>
                  <a:cubicBezTo>
                    <a:pt x="2318" y="2001"/>
                    <a:pt x="1968" y="1753"/>
                    <a:pt x="1833" y="1519"/>
                  </a:cubicBezTo>
                  <a:cubicBezTo>
                    <a:pt x="1678" y="1796"/>
                    <a:pt x="1297" y="1997"/>
                    <a:pt x="992" y="1984"/>
                  </a:cubicBezTo>
                  <a:cubicBezTo>
                    <a:pt x="435" y="2001"/>
                    <a:pt x="-14" y="1491"/>
                    <a:pt x="0" y="992"/>
                  </a:cubicBezTo>
                  <a:cubicBezTo>
                    <a:pt x="-17" y="435"/>
                    <a:pt x="493" y="-14"/>
                    <a:pt x="992" y="0"/>
                  </a:cubicBezTo>
                  <a:cubicBezTo>
                    <a:pt x="1347" y="-17"/>
                    <a:pt x="1697" y="232"/>
                    <a:pt x="1833" y="465"/>
                  </a:cubicBezTo>
                  <a:cubicBezTo>
                    <a:pt x="1987" y="188"/>
                    <a:pt x="2368" y="-12"/>
                    <a:pt x="2673" y="0"/>
                  </a:cubicBezTo>
                  <a:cubicBezTo>
                    <a:pt x="3028" y="-17"/>
                    <a:pt x="3378" y="232"/>
                    <a:pt x="3514" y="465"/>
                  </a:cubicBezTo>
                  <a:cubicBezTo>
                    <a:pt x="3668" y="188"/>
                    <a:pt x="4049" y="-12"/>
                    <a:pt x="4354" y="0"/>
                  </a:cubicBezTo>
                  <a:cubicBezTo>
                    <a:pt x="4709" y="-17"/>
                    <a:pt x="5059" y="232"/>
                    <a:pt x="5195" y="46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022" y="3797"/>
              <a:ext cx="1474" cy="1474"/>
            </a:xfrm>
            <a:prstGeom prst="ellipse">
              <a:avLst/>
            </a:prstGeom>
            <a:solidFill>
              <a:srgbClr val="F7C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22" y="3797"/>
              <a:ext cx="1474" cy="1474"/>
            </a:xfrm>
            <a:prstGeom prst="ellipse">
              <a:avLst/>
            </a:prstGeom>
            <a:solidFill>
              <a:srgbClr val="FDB7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397" y="3831"/>
              <a:ext cx="640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谢</a:t>
              </a:r>
              <a:r>
                <a:rPr lang="zh-CN" altLang="en-US" sz="54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谢观</a:t>
              </a:r>
              <a:r>
                <a: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看</a:t>
              </a:r>
              <a:endParaRPr lang="zh-CN" altLang="en-US" sz="5400">
                <a:solidFill>
                  <a:srgbClr val="543029"/>
                </a:solidFill>
                <a:latin typeface="汉仪雅酷黑简" panose="00020600040101010101" charset="-122"/>
                <a:ea typeface="汉仪雅酷黑简" panose="00020600040101010101" charset="-122"/>
              </a:endParaRPr>
            </a:p>
          </p:txBody>
        </p:sp>
        <p:pic>
          <p:nvPicPr>
            <p:cNvPr id="4" name="图片 3" descr="1"/>
            <p:cNvPicPr>
              <a:picLocks noChangeAspect="1"/>
            </p:cNvPicPr>
            <p:nvPr/>
          </p:nvPicPr>
          <p:blipFill>
            <a:blip r:embed="rId3"/>
            <a:srcRect l="6859" t="6850" r="83677" b="69134"/>
            <a:stretch>
              <a:fillRect/>
            </a:stretch>
          </p:blipFill>
          <p:spPr>
            <a:xfrm rot="20340000">
              <a:off x="4960" y="4065"/>
              <a:ext cx="1543" cy="1477"/>
            </a:xfrm>
            <a:prstGeom prst="rect">
              <a:avLst/>
            </a:prstGeom>
          </p:spPr>
        </p:pic>
        <p:pic>
          <p:nvPicPr>
            <p:cNvPr id="5" name="图片 4" descr="1"/>
            <p:cNvPicPr>
              <a:picLocks noChangeAspect="1"/>
            </p:cNvPicPr>
            <p:nvPr/>
          </p:nvPicPr>
          <p:blipFill>
            <a:blip r:embed="rId3"/>
            <a:srcRect l="91800" t="21000" r="-1264" b="54984"/>
            <a:stretch>
              <a:fillRect/>
            </a:stretch>
          </p:blipFill>
          <p:spPr>
            <a:xfrm rot="20340000">
              <a:off x="12494" y="3450"/>
              <a:ext cx="1543" cy="147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928370" y="752158"/>
            <a:ext cx="10335260" cy="5353685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19630" y="429260"/>
            <a:ext cx="740410" cy="1031240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42926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38650" y="1388110"/>
            <a:ext cx="3241040" cy="864235"/>
            <a:chOff x="7020" y="2186"/>
            <a:chExt cx="5104" cy="1361"/>
          </a:xfrm>
        </p:grpSpPr>
        <p:sp>
          <p:nvSpPr>
            <p:cNvPr id="16" name="任意多边形 15"/>
            <p:cNvSpPr/>
            <p:nvPr/>
          </p:nvSpPr>
          <p:spPr>
            <a:xfrm>
              <a:off x="7601" y="2413"/>
              <a:ext cx="3993" cy="113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993" h="1135">
                  <a:moveTo>
                    <a:pt x="2950" y="260"/>
                  </a:moveTo>
                  <a:cubicBezTo>
                    <a:pt x="3030" y="115"/>
                    <a:pt x="3254" y="-11"/>
                    <a:pt x="3426" y="0"/>
                  </a:cubicBezTo>
                  <a:cubicBezTo>
                    <a:pt x="3744" y="-10"/>
                    <a:pt x="4001" y="282"/>
                    <a:pt x="3993" y="567"/>
                  </a:cubicBezTo>
                  <a:cubicBezTo>
                    <a:pt x="4003" y="885"/>
                    <a:pt x="3711" y="1142"/>
                    <a:pt x="3426" y="1134"/>
                  </a:cubicBezTo>
                  <a:cubicBezTo>
                    <a:pt x="3226" y="1147"/>
                    <a:pt x="3019" y="994"/>
                    <a:pt x="2950" y="874"/>
                  </a:cubicBezTo>
                  <a:cubicBezTo>
                    <a:pt x="2870" y="1019"/>
                    <a:pt x="2645" y="1145"/>
                    <a:pt x="2473" y="1134"/>
                  </a:cubicBezTo>
                  <a:cubicBezTo>
                    <a:pt x="2273" y="1147"/>
                    <a:pt x="2066" y="994"/>
                    <a:pt x="1997" y="874"/>
                  </a:cubicBezTo>
                  <a:cubicBezTo>
                    <a:pt x="1917" y="1019"/>
                    <a:pt x="1692" y="1145"/>
                    <a:pt x="1520" y="1134"/>
                  </a:cubicBezTo>
                  <a:cubicBezTo>
                    <a:pt x="1320" y="1147"/>
                    <a:pt x="1113" y="995"/>
                    <a:pt x="1044" y="874"/>
                  </a:cubicBezTo>
                  <a:cubicBezTo>
                    <a:pt x="964" y="1019"/>
                    <a:pt x="739" y="1145"/>
                    <a:pt x="567" y="1134"/>
                  </a:cubicBezTo>
                  <a:cubicBezTo>
                    <a:pt x="249" y="1144"/>
                    <a:pt x="-8" y="852"/>
                    <a:pt x="0" y="567"/>
                  </a:cubicBezTo>
                  <a:cubicBezTo>
                    <a:pt x="-10" y="249"/>
                    <a:pt x="282" y="-8"/>
                    <a:pt x="567" y="0"/>
                  </a:cubicBezTo>
                  <a:cubicBezTo>
                    <a:pt x="768" y="-13"/>
                    <a:pt x="974" y="139"/>
                    <a:pt x="1044" y="260"/>
                  </a:cubicBezTo>
                  <a:cubicBezTo>
                    <a:pt x="1124" y="115"/>
                    <a:pt x="1348" y="-11"/>
                    <a:pt x="1520" y="0"/>
                  </a:cubicBezTo>
                  <a:cubicBezTo>
                    <a:pt x="1721" y="-13"/>
                    <a:pt x="1928" y="139"/>
                    <a:pt x="1997" y="260"/>
                  </a:cubicBezTo>
                  <a:cubicBezTo>
                    <a:pt x="2077" y="115"/>
                    <a:pt x="2301" y="-11"/>
                    <a:pt x="2473" y="0"/>
                  </a:cubicBezTo>
                  <a:cubicBezTo>
                    <a:pt x="2674" y="-13"/>
                    <a:pt x="2881" y="139"/>
                    <a:pt x="2950" y="260"/>
                  </a:cubicBezTo>
                  <a:close/>
                </a:path>
              </a:pathLst>
            </a:custGeom>
            <a:solidFill>
              <a:srgbClr val="F7C3A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604" y="2300"/>
              <a:ext cx="3993" cy="113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3993" h="1135">
                  <a:moveTo>
                    <a:pt x="2950" y="260"/>
                  </a:moveTo>
                  <a:cubicBezTo>
                    <a:pt x="3030" y="115"/>
                    <a:pt x="3254" y="-11"/>
                    <a:pt x="3426" y="0"/>
                  </a:cubicBezTo>
                  <a:cubicBezTo>
                    <a:pt x="3744" y="-10"/>
                    <a:pt x="4001" y="282"/>
                    <a:pt x="3993" y="567"/>
                  </a:cubicBezTo>
                  <a:cubicBezTo>
                    <a:pt x="4003" y="885"/>
                    <a:pt x="3711" y="1142"/>
                    <a:pt x="3426" y="1134"/>
                  </a:cubicBezTo>
                  <a:cubicBezTo>
                    <a:pt x="3226" y="1147"/>
                    <a:pt x="3019" y="994"/>
                    <a:pt x="2950" y="874"/>
                  </a:cubicBezTo>
                  <a:cubicBezTo>
                    <a:pt x="2870" y="1019"/>
                    <a:pt x="2645" y="1145"/>
                    <a:pt x="2473" y="1134"/>
                  </a:cubicBezTo>
                  <a:cubicBezTo>
                    <a:pt x="2273" y="1147"/>
                    <a:pt x="2066" y="994"/>
                    <a:pt x="1997" y="874"/>
                  </a:cubicBezTo>
                  <a:cubicBezTo>
                    <a:pt x="1917" y="1019"/>
                    <a:pt x="1692" y="1145"/>
                    <a:pt x="1520" y="1134"/>
                  </a:cubicBezTo>
                  <a:cubicBezTo>
                    <a:pt x="1320" y="1147"/>
                    <a:pt x="1113" y="995"/>
                    <a:pt x="1044" y="874"/>
                  </a:cubicBezTo>
                  <a:cubicBezTo>
                    <a:pt x="964" y="1019"/>
                    <a:pt x="739" y="1145"/>
                    <a:pt x="567" y="1134"/>
                  </a:cubicBezTo>
                  <a:cubicBezTo>
                    <a:pt x="249" y="1144"/>
                    <a:pt x="-8" y="852"/>
                    <a:pt x="0" y="567"/>
                  </a:cubicBezTo>
                  <a:cubicBezTo>
                    <a:pt x="-10" y="249"/>
                    <a:pt x="282" y="-8"/>
                    <a:pt x="567" y="0"/>
                  </a:cubicBezTo>
                  <a:cubicBezTo>
                    <a:pt x="768" y="-13"/>
                    <a:pt x="974" y="139"/>
                    <a:pt x="1044" y="260"/>
                  </a:cubicBezTo>
                  <a:cubicBezTo>
                    <a:pt x="1124" y="115"/>
                    <a:pt x="1348" y="-11"/>
                    <a:pt x="1520" y="0"/>
                  </a:cubicBezTo>
                  <a:cubicBezTo>
                    <a:pt x="1721" y="-13"/>
                    <a:pt x="1928" y="139"/>
                    <a:pt x="1997" y="260"/>
                  </a:cubicBezTo>
                  <a:cubicBezTo>
                    <a:pt x="2077" y="115"/>
                    <a:pt x="2301" y="-11"/>
                    <a:pt x="2473" y="0"/>
                  </a:cubicBezTo>
                  <a:cubicBezTo>
                    <a:pt x="2674" y="-13"/>
                    <a:pt x="2881" y="139"/>
                    <a:pt x="2950" y="26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696" y="2445"/>
              <a:ext cx="850" cy="850"/>
            </a:xfrm>
            <a:prstGeom prst="ellipse">
              <a:avLst/>
            </a:prstGeom>
            <a:solidFill>
              <a:srgbClr val="F7C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662" y="2445"/>
              <a:ext cx="850" cy="850"/>
            </a:xfrm>
            <a:prstGeom prst="ellipse">
              <a:avLst/>
            </a:prstGeom>
            <a:solidFill>
              <a:srgbClr val="FDB7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720" y="2389"/>
              <a:ext cx="379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2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目</a:t>
              </a:r>
              <a:r>
                <a:rPr lang="zh-CN" altLang="en-US" sz="32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录大</a:t>
              </a:r>
              <a:r>
                <a:rPr lang="zh-CN" altLang="en-US" sz="32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纲</a:t>
              </a:r>
              <a:endParaRPr lang="zh-CN" altLang="en-US" sz="3200">
                <a:solidFill>
                  <a:srgbClr val="543029"/>
                </a:solidFill>
                <a:latin typeface="汉仪雅酷黑简" panose="00020600040101010101" charset="-122"/>
                <a:ea typeface="汉仪雅酷黑简" panose="00020600040101010101" charset="-122"/>
              </a:endParaRPr>
            </a:p>
          </p:txBody>
        </p:sp>
        <p:pic>
          <p:nvPicPr>
            <p:cNvPr id="24" name="图片 23" descr="1"/>
            <p:cNvPicPr>
              <a:picLocks noChangeAspect="1"/>
            </p:cNvPicPr>
            <p:nvPr/>
          </p:nvPicPr>
          <p:blipFill>
            <a:blip r:embed="rId1"/>
            <a:srcRect l="6859" t="6850" r="83677" b="69134"/>
            <a:stretch>
              <a:fillRect/>
            </a:stretch>
          </p:blipFill>
          <p:spPr>
            <a:xfrm rot="20340000">
              <a:off x="7020" y="2532"/>
              <a:ext cx="816" cy="781"/>
            </a:xfrm>
            <a:prstGeom prst="rect">
              <a:avLst/>
            </a:prstGeom>
          </p:spPr>
        </p:pic>
        <p:pic>
          <p:nvPicPr>
            <p:cNvPr id="25" name="图片 24" descr="1"/>
            <p:cNvPicPr>
              <a:picLocks noChangeAspect="1"/>
            </p:cNvPicPr>
            <p:nvPr/>
          </p:nvPicPr>
          <p:blipFill>
            <a:blip r:embed="rId1"/>
            <a:srcRect l="91800" t="21000" r="-1264" b="54984"/>
            <a:stretch>
              <a:fillRect/>
            </a:stretch>
          </p:blipFill>
          <p:spPr>
            <a:xfrm rot="20340000">
              <a:off x="11308" y="2186"/>
              <a:ext cx="816" cy="781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83845" y="4635500"/>
            <a:ext cx="11494770" cy="2130425"/>
            <a:chOff x="447" y="7096"/>
            <a:chExt cx="18102" cy="3355"/>
          </a:xfrm>
        </p:grpSpPr>
        <p:pic>
          <p:nvPicPr>
            <p:cNvPr id="18" name="图片 17" descr="/private/var/folders/d7/8qhfwhxx27bdw73lfrbmqmlh0000gn/T/com.kingsoft.wpsoffice.mac/picturecompress_20220726165919/output_1.pngoutput_1"/>
            <p:cNvPicPr>
              <a:picLocks noChangeAspect="1"/>
            </p:cNvPicPr>
            <p:nvPr/>
          </p:nvPicPr>
          <p:blipFill>
            <a:blip r:embed="rId2"/>
            <a:srcRect r="77347" b="68935"/>
            <a:stretch>
              <a:fillRect/>
            </a:stretch>
          </p:blipFill>
          <p:spPr>
            <a:xfrm>
              <a:off x="447" y="7096"/>
              <a:ext cx="2428" cy="3355"/>
            </a:xfrm>
            <a:prstGeom prst="rect">
              <a:avLst/>
            </a:prstGeom>
          </p:spPr>
        </p:pic>
        <p:pic>
          <p:nvPicPr>
            <p:cNvPr id="19" name="图片 18" descr="/private/var/folders/d7/8qhfwhxx27bdw73lfrbmqmlh0000gn/T/com.kingsoft.wpsoffice.mac/picturecompress_20220726165919/output_1.pngoutput_1"/>
            <p:cNvPicPr>
              <a:picLocks noChangeAspect="1"/>
            </p:cNvPicPr>
            <p:nvPr/>
          </p:nvPicPr>
          <p:blipFill>
            <a:blip r:embed="rId2"/>
            <a:srcRect l="71495" r="-101" b="68935"/>
            <a:stretch>
              <a:fillRect/>
            </a:stretch>
          </p:blipFill>
          <p:spPr>
            <a:xfrm>
              <a:off x="4206" y="7096"/>
              <a:ext cx="3066" cy="3355"/>
            </a:xfrm>
            <a:prstGeom prst="rect">
              <a:avLst/>
            </a:prstGeom>
          </p:spPr>
        </p:pic>
        <p:pic>
          <p:nvPicPr>
            <p:cNvPr id="20" name="图片 19" descr="/private/var/folders/d7/8qhfwhxx27bdw73lfrbmqmlh0000gn/T/com.kingsoft.wpsoffice.mac/picturecompress_20220726165919/output_1.pngoutput_1"/>
            <p:cNvPicPr>
              <a:picLocks noChangeAspect="1"/>
            </p:cNvPicPr>
            <p:nvPr/>
          </p:nvPicPr>
          <p:blipFill>
            <a:blip r:embed="rId2"/>
            <a:srcRect l="1344" t="70334" r="76003" b="-1399"/>
            <a:stretch>
              <a:fillRect/>
            </a:stretch>
          </p:blipFill>
          <p:spPr>
            <a:xfrm>
              <a:off x="16121" y="7096"/>
              <a:ext cx="2428" cy="3355"/>
            </a:xfrm>
            <a:prstGeom prst="rect">
              <a:avLst/>
            </a:prstGeom>
          </p:spPr>
        </p:pic>
        <p:pic>
          <p:nvPicPr>
            <p:cNvPr id="21" name="图片 20" descr="/private/var/folders/d7/8qhfwhxx27bdw73lfrbmqmlh0000gn/T/com.kingsoft.wpsoffice.mac/picturecompress_20220726165919/output_1.pngoutput_1"/>
            <p:cNvPicPr>
              <a:picLocks noChangeAspect="1"/>
            </p:cNvPicPr>
            <p:nvPr/>
          </p:nvPicPr>
          <p:blipFill>
            <a:blip r:embed="rId2"/>
            <a:srcRect l="1353" t="36056" r="75994" b="32879"/>
            <a:stretch>
              <a:fillRect/>
            </a:stretch>
          </p:blipFill>
          <p:spPr>
            <a:xfrm>
              <a:off x="8603" y="7096"/>
              <a:ext cx="2428" cy="3355"/>
            </a:xfrm>
            <a:prstGeom prst="rect">
              <a:avLst/>
            </a:prstGeom>
          </p:spPr>
        </p:pic>
        <p:pic>
          <p:nvPicPr>
            <p:cNvPr id="22" name="图片 21" descr="/private/var/folders/d7/8qhfwhxx27bdw73lfrbmqmlh0000gn/T/com.kingsoft.wpsoffice.mac/picturecompress_20220726165919/output_1.pngoutput_1"/>
            <p:cNvPicPr>
              <a:picLocks noChangeAspect="1"/>
            </p:cNvPicPr>
            <p:nvPr/>
          </p:nvPicPr>
          <p:blipFill>
            <a:blip r:embed="rId2"/>
            <a:srcRect l="39018" t="70315" r="38329" b="-1380"/>
            <a:stretch>
              <a:fillRect/>
            </a:stretch>
          </p:blipFill>
          <p:spPr>
            <a:xfrm>
              <a:off x="12362" y="7096"/>
              <a:ext cx="2428" cy="335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 rot="20520000">
              <a:off x="490" y="7686"/>
              <a:ext cx="12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我</a:t>
              </a:r>
              <a:endParaRPr lang="zh-CN" altLang="en-US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19560000">
              <a:off x="4408" y="8349"/>
              <a:ext cx="12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们</a:t>
              </a:r>
              <a:endParaRPr lang="zh-CN" altLang="en-US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97" y="8806"/>
              <a:ext cx="12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开</a:t>
              </a:r>
              <a:endParaRPr lang="zh-CN" altLang="en-US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863" y="8610"/>
              <a:ext cx="12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学</a:t>
              </a:r>
              <a:endParaRPr lang="zh-CN" altLang="en-US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1420000">
              <a:off x="16526" y="7467"/>
              <a:ext cx="12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啦</a:t>
              </a:r>
              <a:endParaRPr lang="zh-CN" altLang="en-US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252345" y="2649220"/>
            <a:ext cx="7656195" cy="767080"/>
            <a:chOff x="3547" y="4172"/>
            <a:chExt cx="12057" cy="1208"/>
          </a:xfrm>
        </p:grpSpPr>
        <p:grpSp>
          <p:nvGrpSpPr>
            <p:cNvPr id="40" name="组合 39"/>
            <p:cNvGrpSpPr/>
            <p:nvPr/>
          </p:nvGrpSpPr>
          <p:grpSpPr>
            <a:xfrm>
              <a:off x="3547" y="4172"/>
              <a:ext cx="5210" cy="1208"/>
              <a:chOff x="3445" y="4172"/>
              <a:chExt cx="5210" cy="120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3445" y="4172"/>
                <a:ext cx="5211" cy="1208"/>
                <a:chOff x="3445" y="4172"/>
                <a:chExt cx="5211" cy="1208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3684" y="4172"/>
                  <a:ext cx="4972" cy="1208"/>
                  <a:chOff x="3684" y="4172"/>
                  <a:chExt cx="4972" cy="1208"/>
                </a:xfrm>
              </p:grpSpPr>
              <p:sp>
                <p:nvSpPr>
                  <p:cNvPr id="35" name="圆角矩形 34"/>
                  <p:cNvSpPr/>
                  <p:nvPr/>
                </p:nvSpPr>
                <p:spPr>
                  <a:xfrm>
                    <a:off x="3782" y="4304"/>
                    <a:ext cx="4875" cy="1077"/>
                  </a:xfrm>
                  <a:prstGeom prst="roundRect">
                    <a:avLst/>
                  </a:prstGeom>
                  <a:solidFill>
                    <a:srgbClr val="F7C3AB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>
                    <a:off x="3684" y="4172"/>
                    <a:ext cx="4875" cy="1077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25400">
                    <a:solidFill>
                      <a:srgbClr val="5430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7" name="椭圆 36"/>
                <p:cNvSpPr/>
                <p:nvPr/>
              </p:nvSpPr>
              <p:spPr>
                <a:xfrm>
                  <a:off x="3445" y="4510"/>
                  <a:ext cx="409" cy="397"/>
                </a:xfrm>
                <a:prstGeom prst="ellipse">
                  <a:avLst/>
                </a:prstGeom>
                <a:solidFill>
                  <a:srgbClr val="FF8A92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8"/>
              <p:cNvSpPr txBox="1"/>
              <p:nvPr/>
            </p:nvSpPr>
            <p:spPr>
              <a:xfrm>
                <a:off x="3935" y="4342"/>
                <a:ext cx="450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安全教育</a:t>
                </a:r>
                <a:r>
                  <a:rPr lang="en-US" altLang="zh-CN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-</a:t>
                </a:r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交通安全</a:t>
                </a:r>
                <a:endParaRPr lang="zh-CN" altLang="en-US" sz="24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0394" y="4172"/>
              <a:ext cx="5211" cy="1208"/>
              <a:chOff x="3445" y="4172"/>
              <a:chExt cx="5211" cy="1208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445" y="4172"/>
                <a:ext cx="5211" cy="1208"/>
                <a:chOff x="3445" y="4172"/>
                <a:chExt cx="5211" cy="1208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3684" y="4172"/>
                  <a:ext cx="4972" cy="1208"/>
                  <a:chOff x="3684" y="4172"/>
                  <a:chExt cx="4972" cy="1208"/>
                </a:xfrm>
              </p:grpSpPr>
              <p:sp>
                <p:nvSpPr>
                  <p:cNvPr id="44" name="圆角矩形 43"/>
                  <p:cNvSpPr/>
                  <p:nvPr/>
                </p:nvSpPr>
                <p:spPr>
                  <a:xfrm>
                    <a:off x="3782" y="4304"/>
                    <a:ext cx="4875" cy="1077"/>
                  </a:xfrm>
                  <a:prstGeom prst="roundRect">
                    <a:avLst/>
                  </a:prstGeom>
                  <a:solidFill>
                    <a:srgbClr val="F7C3AB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圆角矩形 44"/>
                  <p:cNvSpPr/>
                  <p:nvPr/>
                </p:nvSpPr>
                <p:spPr>
                  <a:xfrm>
                    <a:off x="3684" y="4172"/>
                    <a:ext cx="4875" cy="1077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25400">
                    <a:solidFill>
                      <a:srgbClr val="5430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6" name="椭圆 45"/>
                <p:cNvSpPr/>
                <p:nvPr/>
              </p:nvSpPr>
              <p:spPr>
                <a:xfrm>
                  <a:off x="3445" y="4510"/>
                  <a:ext cx="409" cy="397"/>
                </a:xfrm>
                <a:prstGeom prst="ellipse">
                  <a:avLst/>
                </a:prstGeom>
                <a:solidFill>
                  <a:srgbClr val="FF8A92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文本框 46"/>
              <p:cNvSpPr txBox="1"/>
              <p:nvPr/>
            </p:nvSpPr>
            <p:spPr>
              <a:xfrm>
                <a:off x="3935" y="4342"/>
                <a:ext cx="450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安全教育</a:t>
                </a:r>
                <a:r>
                  <a:rPr lang="en-US" altLang="zh-CN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-</a:t>
                </a:r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校园安全</a:t>
                </a:r>
                <a:endParaRPr lang="zh-CN" altLang="en-US" sz="24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252345" y="3902710"/>
            <a:ext cx="7656830" cy="767080"/>
            <a:chOff x="3547" y="4172"/>
            <a:chExt cx="12058" cy="1208"/>
          </a:xfrm>
        </p:grpSpPr>
        <p:grpSp>
          <p:nvGrpSpPr>
            <p:cNvPr id="50" name="组合 49"/>
            <p:cNvGrpSpPr/>
            <p:nvPr/>
          </p:nvGrpSpPr>
          <p:grpSpPr>
            <a:xfrm>
              <a:off x="3547" y="4172"/>
              <a:ext cx="5211" cy="1208"/>
              <a:chOff x="3445" y="4172"/>
              <a:chExt cx="5211" cy="120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3445" y="4172"/>
                <a:ext cx="5211" cy="1208"/>
                <a:chOff x="3445" y="4172"/>
                <a:chExt cx="5211" cy="1208"/>
              </a:xfrm>
            </p:grpSpPr>
            <p:grpSp>
              <p:nvGrpSpPr>
                <p:cNvPr id="55" name="组合 54"/>
                <p:cNvGrpSpPr/>
                <p:nvPr/>
              </p:nvGrpSpPr>
              <p:grpSpPr>
                <a:xfrm>
                  <a:off x="3684" y="4172"/>
                  <a:ext cx="4972" cy="1208"/>
                  <a:chOff x="3684" y="4172"/>
                  <a:chExt cx="4972" cy="1208"/>
                </a:xfrm>
              </p:grpSpPr>
              <p:sp>
                <p:nvSpPr>
                  <p:cNvPr id="60" name="圆角矩形 59"/>
                  <p:cNvSpPr/>
                  <p:nvPr/>
                </p:nvSpPr>
                <p:spPr>
                  <a:xfrm>
                    <a:off x="3782" y="4304"/>
                    <a:ext cx="4875" cy="1077"/>
                  </a:xfrm>
                  <a:prstGeom prst="roundRect">
                    <a:avLst/>
                  </a:prstGeom>
                  <a:solidFill>
                    <a:srgbClr val="F7C3AB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" name="圆角矩形 60"/>
                  <p:cNvSpPr/>
                  <p:nvPr/>
                </p:nvSpPr>
                <p:spPr>
                  <a:xfrm>
                    <a:off x="3684" y="4172"/>
                    <a:ext cx="4875" cy="1077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25400">
                    <a:solidFill>
                      <a:srgbClr val="5430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2" name="椭圆 61"/>
                <p:cNvSpPr/>
                <p:nvPr/>
              </p:nvSpPr>
              <p:spPr>
                <a:xfrm>
                  <a:off x="3445" y="4510"/>
                  <a:ext cx="409" cy="397"/>
                </a:xfrm>
                <a:prstGeom prst="ellipse">
                  <a:avLst/>
                </a:prstGeom>
                <a:solidFill>
                  <a:srgbClr val="FF8A92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3" name="文本框 62"/>
              <p:cNvSpPr txBox="1"/>
              <p:nvPr/>
            </p:nvSpPr>
            <p:spPr>
              <a:xfrm>
                <a:off x="3935" y="4342"/>
                <a:ext cx="450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安全教育</a:t>
                </a:r>
                <a:r>
                  <a:rPr lang="en-US" altLang="zh-CN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-</a:t>
                </a:r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食品安全</a:t>
                </a:r>
                <a:endParaRPr lang="zh-CN" altLang="en-US" sz="24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10394" y="4172"/>
              <a:ext cx="5211" cy="1208"/>
              <a:chOff x="3445" y="4172"/>
              <a:chExt cx="5211" cy="1208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3445" y="4172"/>
                <a:ext cx="5211" cy="1208"/>
                <a:chOff x="3445" y="4172"/>
                <a:chExt cx="5211" cy="1208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3684" y="4172"/>
                  <a:ext cx="4972" cy="1208"/>
                  <a:chOff x="3684" y="4172"/>
                  <a:chExt cx="4972" cy="1208"/>
                </a:xfrm>
              </p:grpSpPr>
              <p:sp>
                <p:nvSpPr>
                  <p:cNvPr id="67" name="圆角矩形 66"/>
                  <p:cNvSpPr/>
                  <p:nvPr/>
                </p:nvSpPr>
                <p:spPr>
                  <a:xfrm>
                    <a:off x="3782" y="4304"/>
                    <a:ext cx="4875" cy="1077"/>
                  </a:xfrm>
                  <a:prstGeom prst="roundRect">
                    <a:avLst/>
                  </a:prstGeom>
                  <a:solidFill>
                    <a:srgbClr val="F7C3AB"/>
                  </a:solidFill>
                  <a:ln w="254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圆角矩形 67"/>
                  <p:cNvSpPr/>
                  <p:nvPr/>
                </p:nvSpPr>
                <p:spPr>
                  <a:xfrm>
                    <a:off x="3684" y="4172"/>
                    <a:ext cx="4875" cy="1077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25400">
                    <a:solidFill>
                      <a:srgbClr val="54302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9" name="椭圆 68"/>
                <p:cNvSpPr/>
                <p:nvPr/>
              </p:nvSpPr>
              <p:spPr>
                <a:xfrm>
                  <a:off x="3445" y="4510"/>
                  <a:ext cx="409" cy="397"/>
                </a:xfrm>
                <a:prstGeom prst="ellipse">
                  <a:avLst/>
                </a:prstGeom>
                <a:solidFill>
                  <a:srgbClr val="FF8A92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文本框 69"/>
              <p:cNvSpPr txBox="1"/>
              <p:nvPr/>
            </p:nvSpPr>
            <p:spPr>
              <a:xfrm>
                <a:off x="3935" y="4342"/>
                <a:ext cx="4500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安全教育</a:t>
                </a:r>
                <a:r>
                  <a:rPr lang="en-US" altLang="zh-CN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-</a:t>
                </a:r>
                <a:r>
                  <a:rPr lang="zh-CN" altLang="en-US" sz="24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  <a:cs typeface="汉仪粗宋简" panose="02010600000101010101" charset="-122"/>
                  </a:rPr>
                  <a:t>其它安全</a:t>
                </a:r>
                <a:endParaRPr lang="zh-CN" altLang="en-US" sz="24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0">
            <a:off x="3128010" y="2018030"/>
            <a:ext cx="5763260" cy="1456055"/>
            <a:chOff x="4960" y="3450"/>
            <a:chExt cx="9076" cy="2293"/>
          </a:xfrm>
        </p:grpSpPr>
        <p:sp>
          <p:nvSpPr>
            <p:cNvPr id="11" name="任意多边形 10"/>
            <p:cNvSpPr/>
            <p:nvPr/>
          </p:nvSpPr>
          <p:spPr>
            <a:xfrm>
              <a:off x="6086" y="3759"/>
              <a:ext cx="7027" cy="198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028" h="1986">
                  <a:moveTo>
                    <a:pt x="5195" y="465"/>
                  </a:moveTo>
                  <a:cubicBezTo>
                    <a:pt x="5349" y="188"/>
                    <a:pt x="5730" y="-12"/>
                    <a:pt x="6035" y="0"/>
                  </a:cubicBezTo>
                  <a:cubicBezTo>
                    <a:pt x="6592" y="-17"/>
                    <a:pt x="7041" y="493"/>
                    <a:pt x="7027" y="992"/>
                  </a:cubicBezTo>
                  <a:cubicBezTo>
                    <a:pt x="7044" y="1549"/>
                    <a:pt x="6534" y="1998"/>
                    <a:pt x="6035" y="1984"/>
                  </a:cubicBezTo>
                  <a:cubicBezTo>
                    <a:pt x="5680" y="2001"/>
                    <a:pt x="5330" y="1753"/>
                    <a:pt x="5195" y="1519"/>
                  </a:cubicBezTo>
                  <a:cubicBezTo>
                    <a:pt x="5041" y="1796"/>
                    <a:pt x="4659" y="1997"/>
                    <a:pt x="4354" y="1984"/>
                  </a:cubicBezTo>
                  <a:cubicBezTo>
                    <a:pt x="3999" y="2001"/>
                    <a:pt x="3649" y="1753"/>
                    <a:pt x="3514" y="1519"/>
                  </a:cubicBezTo>
                  <a:cubicBezTo>
                    <a:pt x="3360" y="1796"/>
                    <a:pt x="2978" y="1997"/>
                    <a:pt x="2673" y="1984"/>
                  </a:cubicBezTo>
                  <a:cubicBezTo>
                    <a:pt x="2318" y="2001"/>
                    <a:pt x="1968" y="1753"/>
                    <a:pt x="1833" y="1519"/>
                  </a:cubicBezTo>
                  <a:cubicBezTo>
                    <a:pt x="1678" y="1796"/>
                    <a:pt x="1297" y="1997"/>
                    <a:pt x="992" y="1984"/>
                  </a:cubicBezTo>
                  <a:cubicBezTo>
                    <a:pt x="435" y="2001"/>
                    <a:pt x="-14" y="1491"/>
                    <a:pt x="0" y="992"/>
                  </a:cubicBezTo>
                  <a:cubicBezTo>
                    <a:pt x="-17" y="435"/>
                    <a:pt x="493" y="-14"/>
                    <a:pt x="992" y="0"/>
                  </a:cubicBezTo>
                  <a:cubicBezTo>
                    <a:pt x="1347" y="-17"/>
                    <a:pt x="1697" y="232"/>
                    <a:pt x="1833" y="465"/>
                  </a:cubicBezTo>
                  <a:cubicBezTo>
                    <a:pt x="1987" y="188"/>
                    <a:pt x="2368" y="-12"/>
                    <a:pt x="2673" y="0"/>
                  </a:cubicBezTo>
                  <a:cubicBezTo>
                    <a:pt x="3028" y="-17"/>
                    <a:pt x="3378" y="232"/>
                    <a:pt x="3514" y="465"/>
                  </a:cubicBezTo>
                  <a:cubicBezTo>
                    <a:pt x="3668" y="188"/>
                    <a:pt x="4049" y="-12"/>
                    <a:pt x="4354" y="0"/>
                  </a:cubicBezTo>
                  <a:cubicBezTo>
                    <a:pt x="4709" y="-17"/>
                    <a:pt x="5059" y="232"/>
                    <a:pt x="5195" y="465"/>
                  </a:cubicBezTo>
                  <a:close/>
                </a:path>
              </a:pathLst>
            </a:custGeom>
            <a:solidFill>
              <a:srgbClr val="F7C3A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86" y="3559"/>
              <a:ext cx="7027" cy="198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028" h="1986">
                  <a:moveTo>
                    <a:pt x="5195" y="465"/>
                  </a:moveTo>
                  <a:cubicBezTo>
                    <a:pt x="5349" y="188"/>
                    <a:pt x="5730" y="-12"/>
                    <a:pt x="6035" y="0"/>
                  </a:cubicBezTo>
                  <a:cubicBezTo>
                    <a:pt x="6592" y="-17"/>
                    <a:pt x="7041" y="493"/>
                    <a:pt x="7027" y="992"/>
                  </a:cubicBezTo>
                  <a:cubicBezTo>
                    <a:pt x="7044" y="1549"/>
                    <a:pt x="6534" y="1998"/>
                    <a:pt x="6035" y="1984"/>
                  </a:cubicBezTo>
                  <a:cubicBezTo>
                    <a:pt x="5680" y="2001"/>
                    <a:pt x="5330" y="1753"/>
                    <a:pt x="5195" y="1519"/>
                  </a:cubicBezTo>
                  <a:cubicBezTo>
                    <a:pt x="5041" y="1796"/>
                    <a:pt x="4659" y="1997"/>
                    <a:pt x="4354" y="1984"/>
                  </a:cubicBezTo>
                  <a:cubicBezTo>
                    <a:pt x="3999" y="2001"/>
                    <a:pt x="3649" y="1753"/>
                    <a:pt x="3514" y="1519"/>
                  </a:cubicBezTo>
                  <a:cubicBezTo>
                    <a:pt x="3360" y="1796"/>
                    <a:pt x="2978" y="1997"/>
                    <a:pt x="2673" y="1984"/>
                  </a:cubicBezTo>
                  <a:cubicBezTo>
                    <a:pt x="2318" y="2001"/>
                    <a:pt x="1968" y="1753"/>
                    <a:pt x="1833" y="1519"/>
                  </a:cubicBezTo>
                  <a:cubicBezTo>
                    <a:pt x="1678" y="1796"/>
                    <a:pt x="1297" y="1997"/>
                    <a:pt x="992" y="1984"/>
                  </a:cubicBezTo>
                  <a:cubicBezTo>
                    <a:pt x="435" y="2001"/>
                    <a:pt x="-14" y="1491"/>
                    <a:pt x="0" y="992"/>
                  </a:cubicBezTo>
                  <a:cubicBezTo>
                    <a:pt x="-17" y="435"/>
                    <a:pt x="493" y="-14"/>
                    <a:pt x="992" y="0"/>
                  </a:cubicBezTo>
                  <a:cubicBezTo>
                    <a:pt x="1347" y="-17"/>
                    <a:pt x="1697" y="232"/>
                    <a:pt x="1833" y="465"/>
                  </a:cubicBezTo>
                  <a:cubicBezTo>
                    <a:pt x="1987" y="188"/>
                    <a:pt x="2368" y="-12"/>
                    <a:pt x="2673" y="0"/>
                  </a:cubicBezTo>
                  <a:cubicBezTo>
                    <a:pt x="3028" y="-17"/>
                    <a:pt x="3378" y="232"/>
                    <a:pt x="3514" y="465"/>
                  </a:cubicBezTo>
                  <a:cubicBezTo>
                    <a:pt x="3668" y="188"/>
                    <a:pt x="4049" y="-12"/>
                    <a:pt x="4354" y="0"/>
                  </a:cubicBezTo>
                  <a:cubicBezTo>
                    <a:pt x="4709" y="-17"/>
                    <a:pt x="5059" y="232"/>
                    <a:pt x="5195" y="465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022" y="3797"/>
              <a:ext cx="1474" cy="1474"/>
            </a:xfrm>
            <a:prstGeom prst="ellipse">
              <a:avLst/>
            </a:prstGeom>
            <a:solidFill>
              <a:srgbClr val="F7C3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22" y="3797"/>
              <a:ext cx="1474" cy="1474"/>
            </a:xfrm>
            <a:prstGeom prst="ellipse">
              <a:avLst/>
            </a:prstGeom>
            <a:solidFill>
              <a:srgbClr val="FDB7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97" y="3831"/>
              <a:ext cx="6406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交</a:t>
              </a:r>
              <a:r>
                <a:rPr lang="zh-CN" altLang="en-US" sz="54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通安</a:t>
              </a:r>
              <a:r>
                <a: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rPr>
                <a:t>全</a:t>
              </a:r>
              <a:endParaRPr lang="zh-CN" altLang="en-US" sz="5400">
                <a:solidFill>
                  <a:srgbClr val="543029"/>
                </a:solidFill>
                <a:latin typeface="汉仪雅酷黑简" panose="00020600040101010101" charset="-122"/>
                <a:ea typeface="汉仪雅酷黑简" panose="00020600040101010101" charset="-122"/>
              </a:endParaRPr>
            </a:p>
          </p:txBody>
        </p:sp>
        <p:pic>
          <p:nvPicPr>
            <p:cNvPr id="24" name="图片 23" descr="1"/>
            <p:cNvPicPr>
              <a:picLocks noChangeAspect="1"/>
            </p:cNvPicPr>
            <p:nvPr/>
          </p:nvPicPr>
          <p:blipFill>
            <a:blip r:embed="rId1"/>
            <a:srcRect l="6859" t="6850" r="83677" b="69134"/>
            <a:stretch>
              <a:fillRect/>
            </a:stretch>
          </p:blipFill>
          <p:spPr>
            <a:xfrm rot="20340000">
              <a:off x="4960" y="4065"/>
              <a:ext cx="1543" cy="1477"/>
            </a:xfrm>
            <a:prstGeom prst="rect">
              <a:avLst/>
            </a:prstGeom>
          </p:spPr>
        </p:pic>
        <p:pic>
          <p:nvPicPr>
            <p:cNvPr id="25" name="图片 24" descr="1"/>
            <p:cNvPicPr>
              <a:picLocks noChangeAspect="1"/>
            </p:cNvPicPr>
            <p:nvPr/>
          </p:nvPicPr>
          <p:blipFill>
            <a:blip r:embed="rId1"/>
            <a:srcRect l="91800" t="21000" r="-1264" b="54984"/>
            <a:stretch>
              <a:fillRect/>
            </a:stretch>
          </p:blipFill>
          <p:spPr>
            <a:xfrm rot="20340000">
              <a:off x="12494" y="3450"/>
              <a:ext cx="1543" cy="147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068435" y="4286885"/>
            <a:ext cx="2585720" cy="2044065"/>
            <a:chOff x="14179" y="6751"/>
            <a:chExt cx="4072" cy="3219"/>
          </a:xfrm>
        </p:grpSpPr>
        <p:pic>
          <p:nvPicPr>
            <p:cNvPr id="35" name="图片 34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36" name="图片 35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538480" y="4286885"/>
            <a:ext cx="2585720" cy="2044065"/>
            <a:chOff x="14179" y="6751"/>
            <a:chExt cx="4072" cy="3219"/>
          </a:xfrm>
        </p:grpSpPr>
        <p:pic>
          <p:nvPicPr>
            <p:cNvPr id="39" name="图片 38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40" name="图片 39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pic>
        <p:nvPicPr>
          <p:cNvPr id="42" name="图片 41" descr="cuteanimated_503 [转换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513" y="4477385"/>
            <a:ext cx="5136974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2740" cy="767080"/>
            <a:chOff x="5332" y="456"/>
            <a:chExt cx="8524" cy="1208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安全教育—交通安全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pic>
        <p:nvPicPr>
          <p:cNvPr id="21" name="图片 20" descr="/private/var/folders/d7/8qhfwhxx27bdw73lfrbmqmlh0000gn/T/com.kingsoft.wpsoffice.mac/picturecompress_20220726174821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1958975"/>
            <a:ext cx="3040380" cy="368681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580515" y="1944370"/>
            <a:ext cx="5420360" cy="1385570"/>
            <a:chOff x="2282" y="3085"/>
            <a:chExt cx="8536" cy="2182"/>
          </a:xfrm>
        </p:grpSpPr>
        <p:grpSp>
          <p:nvGrpSpPr>
            <p:cNvPr id="27" name="组合 26"/>
            <p:cNvGrpSpPr/>
            <p:nvPr/>
          </p:nvGrpSpPr>
          <p:grpSpPr>
            <a:xfrm>
              <a:off x="2408" y="3085"/>
              <a:ext cx="6693" cy="676"/>
              <a:chOff x="2408" y="3085"/>
              <a:chExt cx="6693" cy="676"/>
            </a:xfrm>
          </p:grpSpPr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>
                <a:off x="2408" y="3115"/>
                <a:ext cx="650" cy="624"/>
                <a:chOff x="2376" y="3115"/>
                <a:chExt cx="834" cy="80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3059" y="3085"/>
                <a:ext cx="6043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不乘坐私揽客员的非法车辆：</a:t>
                </a:r>
                <a:endParaRPr lang="zh-CN" altLang="en-US" sz="22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282" y="3815"/>
              <a:ext cx="853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非法营运车辆无法达到安全技术保准要求，安全系数低；其驾驶人不具备驾驶正规营运车辆的资质，安全意识差；非法营运方不能为乘客投保承运人责任险等必要保险，因此一旦发生交通事故，乘客合法权益也得不到保护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80515" y="3620135"/>
            <a:ext cx="5420995" cy="1108710"/>
            <a:chOff x="2282" y="3085"/>
            <a:chExt cx="8537" cy="1746"/>
          </a:xfrm>
        </p:grpSpPr>
        <p:grpSp>
          <p:nvGrpSpPr>
            <p:cNvPr id="30" name="组合 29"/>
            <p:cNvGrpSpPr/>
            <p:nvPr/>
          </p:nvGrpSpPr>
          <p:grpSpPr>
            <a:xfrm>
              <a:off x="2408" y="3085"/>
              <a:ext cx="6694" cy="677"/>
              <a:chOff x="2408" y="3085"/>
              <a:chExt cx="6694" cy="677"/>
            </a:xfrm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2408" y="3115"/>
                <a:ext cx="650" cy="624"/>
                <a:chOff x="2376" y="3115"/>
                <a:chExt cx="834" cy="800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3059" y="3085"/>
                <a:ext cx="6043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不乘坐超员、超载的</a:t>
                </a:r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车辆：</a:t>
                </a:r>
                <a:endParaRPr lang="zh-CN" altLang="en-US" sz="22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282" y="3815"/>
              <a:ext cx="853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客车超员、超载会加重车身重量，降低车辆安全性能。同时，车内人员拥挤，一旦发生事故，乘客逃生难度也随之增大，极易引发群死群伤的重大事故。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60525" y="5019040"/>
            <a:ext cx="5093970" cy="539750"/>
            <a:chOff x="2615" y="7995"/>
            <a:chExt cx="8022" cy="850"/>
          </a:xfrm>
        </p:grpSpPr>
        <p:sp>
          <p:nvSpPr>
            <p:cNvPr id="39" name="圆角矩形 38"/>
            <p:cNvSpPr/>
            <p:nvPr/>
          </p:nvSpPr>
          <p:spPr>
            <a:xfrm>
              <a:off x="2615" y="7995"/>
              <a:ext cx="2461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行人靠右行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527" y="7995"/>
              <a:ext cx="2199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不闯红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灯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8177" y="7995"/>
              <a:ext cx="2461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不跨越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护栏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0449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2740" cy="767080"/>
            <a:chOff x="5332" y="456"/>
            <a:chExt cx="8524" cy="1208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安全教育—交通安全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pic>
        <p:nvPicPr>
          <p:cNvPr id="3" name="图片 2" descr="cuteanimated_474 [转换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1978025"/>
            <a:ext cx="2809240" cy="360045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09515" y="1964055"/>
            <a:ext cx="5420995" cy="1385570"/>
            <a:chOff x="2282" y="3085"/>
            <a:chExt cx="8537" cy="2182"/>
          </a:xfrm>
        </p:grpSpPr>
        <p:grpSp>
          <p:nvGrpSpPr>
            <p:cNvPr id="27" name="组合 26"/>
            <p:cNvGrpSpPr/>
            <p:nvPr/>
          </p:nvGrpSpPr>
          <p:grpSpPr>
            <a:xfrm>
              <a:off x="2408" y="3085"/>
              <a:ext cx="6694" cy="677"/>
              <a:chOff x="2408" y="3085"/>
              <a:chExt cx="6694" cy="677"/>
            </a:xfrm>
          </p:grpSpPr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>
                <a:off x="2408" y="3115"/>
                <a:ext cx="650" cy="624"/>
                <a:chOff x="2376" y="3115"/>
                <a:chExt cx="834" cy="80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3059" y="3085"/>
                <a:ext cx="6043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全程系好安全带不要中途</a:t>
                </a:r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解开：</a:t>
                </a:r>
                <a:endParaRPr lang="zh-CN" altLang="en-US" sz="22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282" y="3815"/>
              <a:ext cx="853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安全带是防止和降低交通事故损害程度的一种切实有效的装置。安全带把人和汽车结成一个整体，能够避免乘客撞上玻璃窗，或是被抛出车外，乘车时一定要系好安全带。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09515" y="3534410"/>
            <a:ext cx="5420995" cy="1385570"/>
            <a:chOff x="2282" y="3085"/>
            <a:chExt cx="8537" cy="2182"/>
          </a:xfrm>
        </p:grpSpPr>
        <p:grpSp>
          <p:nvGrpSpPr>
            <p:cNvPr id="30" name="组合 29"/>
            <p:cNvGrpSpPr/>
            <p:nvPr/>
          </p:nvGrpSpPr>
          <p:grpSpPr>
            <a:xfrm>
              <a:off x="2408" y="3085"/>
              <a:ext cx="6694" cy="677"/>
              <a:chOff x="2408" y="3085"/>
              <a:chExt cx="6694" cy="677"/>
            </a:xfrm>
          </p:grpSpPr>
          <p:grpSp>
            <p:nvGrpSpPr>
              <p:cNvPr id="31" name="组合 30"/>
              <p:cNvGrpSpPr>
                <a:grpSpLocks noChangeAspect="1"/>
              </p:cNvGrpSpPr>
              <p:nvPr/>
            </p:nvGrpSpPr>
            <p:grpSpPr>
              <a:xfrm>
                <a:off x="2408" y="3115"/>
                <a:ext cx="650" cy="624"/>
                <a:chOff x="2376" y="3115"/>
                <a:chExt cx="834" cy="800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3059" y="3085"/>
                <a:ext cx="6043" cy="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文明乘车，遵守乘车</a:t>
                </a:r>
                <a:r>
                  <a:rPr lang="zh-CN" altLang="en-US" sz="22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规定：</a:t>
                </a:r>
                <a:endParaRPr lang="zh-CN" altLang="en-US" sz="22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282" y="3815"/>
              <a:ext cx="8537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车辆行驶的过程中不要将身体任何部位伸出窗外，以免被对面来车或路边树木等刮伤。在车辆行驶过程中， 不要与驾驶人闲谈或妨碍驾驶人驾车，不要随意开启车门、车厢和车内的应急设施，不要在车内随意走动、打闹。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89525" y="5104765"/>
            <a:ext cx="5093970" cy="467995"/>
            <a:chOff x="2615" y="7995"/>
            <a:chExt cx="8022" cy="850"/>
          </a:xfrm>
        </p:grpSpPr>
        <p:sp>
          <p:nvSpPr>
            <p:cNvPr id="5" name="圆角矩形 4"/>
            <p:cNvSpPr/>
            <p:nvPr/>
          </p:nvSpPr>
          <p:spPr>
            <a:xfrm>
              <a:off x="2615" y="7995"/>
              <a:ext cx="2461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系好安全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带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527" y="7995"/>
              <a:ext cx="2199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坐稳扶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好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8177" y="7995"/>
              <a:ext cx="2461" cy="850"/>
            </a:xfrm>
            <a:prstGeom prst="roundRect">
              <a:avLst>
                <a:gd name="adj" fmla="val 8349"/>
              </a:avLst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车内不走</a:t>
              </a:r>
              <a:r>
                <a:rPr lang="zh-CN" altLang="en-US" sz="2000">
                  <a:solidFill>
                    <a:schemeClr val="bg1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动</a:t>
              </a:r>
              <a:endParaRPr lang="zh-CN" altLang="en-US" sz="200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2740" cy="767080"/>
            <a:chOff x="5332" y="456"/>
            <a:chExt cx="8524" cy="1208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安全教育—交通安全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84820" y="1943735"/>
            <a:ext cx="2363470" cy="1793240"/>
            <a:chOff x="12732" y="3061"/>
            <a:chExt cx="3722" cy="2824"/>
          </a:xfrm>
        </p:grpSpPr>
        <p:pic>
          <p:nvPicPr>
            <p:cNvPr id="2" name="图片 1" descr="/private/var/folders/d7/8qhfwhxx27bdw73lfrbmqmlh0000gn/T/com.kingsoft.wpsoffice.mac/picturecompress_20220726181823/output_1.pngoutput_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732" y="3061"/>
              <a:ext cx="3722" cy="282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072" y="3303"/>
              <a:ext cx="2135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2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骑车注意事项</a:t>
              </a:r>
              <a:endParaRPr lang="zh-CN" altLang="en-US" sz="22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70685" y="1976120"/>
            <a:ext cx="6097905" cy="1466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不满12周岁不能在道路上骑车；没有车闸或没有安全保证的自行车不能上路；不要在人行道、机动车道上骑自行车。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ts val="104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要在非机动车道上行驶，在混行道上要靠右边行驶，不能在机动车道和人行道上行驶。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ts val="104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过较大陡坡或横穿四条以上机动车道时应当推车行走；雨、雾等天气要慢速行驶。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0685" y="3505835"/>
            <a:ext cx="8777605" cy="2153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过较大陡坡或横穿四条以上机动车道时应当推车行走；雨、雾等天气要慢速行驶。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ts val="104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转弯时要提前减速慢行，向后瞭望，伸手示意，不要突然猛拐；超越前方自行车时，不要与其靠的太近，速度不要过猛，不得妨碍被超车辆的正常行驶。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ts val="104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不要手中持物骑车，不要双手离把骑车，不要两人骑一辆车；骑车不要曲折行驶，不要相互竞驶，不要两辆以上并排行驶。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ts val="104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两辆车行驶时，两人不要相互勾肩搭背，相互挤抹，相互追逐；不要骑一辆车，再牵引一辆车，不要紧随机动车后面行驶，不要手扶机动车行驶。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2740" cy="767080"/>
            <a:chOff x="5332" y="456"/>
            <a:chExt cx="8524" cy="1208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安全教育—交通安全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pic>
        <p:nvPicPr>
          <p:cNvPr id="4" name="图片 3" descr="/private/var/folders/d7/8qhfwhxx27bdw73lfrbmqmlh0000gn/T/com.kingsoft.wpsoffice.mac/picturecompress_20220726182658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024" y="1953578"/>
            <a:ext cx="2384457" cy="2286000"/>
          </a:xfrm>
          <a:prstGeom prst="rect">
            <a:avLst/>
          </a:prstGeom>
        </p:spPr>
      </p:pic>
      <p:pic>
        <p:nvPicPr>
          <p:cNvPr id="5" name="图片 4" descr="/private/var/folders/d7/8qhfwhxx27bdw73lfrbmqmlh0000gn/T/com.kingsoft.wpsoffice.mac/picturecompress_20220726182444/output_1.pn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927" y="1954213"/>
            <a:ext cx="2383155" cy="2285365"/>
          </a:xfrm>
          <a:prstGeom prst="rect">
            <a:avLst/>
          </a:prstGeom>
        </p:spPr>
      </p:pic>
      <p:pic>
        <p:nvPicPr>
          <p:cNvPr id="10" name="图片 9" descr="/private/var/folders/d7/8qhfwhxx27bdw73lfrbmqmlh0000gn/T/com.kingsoft.wpsoffice.mac/picturecompress_20220726182658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246142" y="1953578"/>
            <a:ext cx="2384425" cy="2286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502410" y="4364990"/>
            <a:ext cx="2559050" cy="1390015"/>
            <a:chOff x="2366" y="6874"/>
            <a:chExt cx="4030" cy="2189"/>
          </a:xfrm>
        </p:grpSpPr>
        <p:sp>
          <p:nvSpPr>
            <p:cNvPr id="38" name="文本框 37"/>
            <p:cNvSpPr txBox="1"/>
            <p:nvPr/>
          </p:nvSpPr>
          <p:spPr>
            <a:xfrm>
              <a:off x="2366" y="7611"/>
              <a:ext cx="403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行走时要走在人行道内，在没有人行道的地方要靠路边行走，不要和机动车抢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道。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265" y="6874"/>
              <a:ext cx="2233" cy="73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>
                  <a:latin typeface="汉仪粗宋简" panose="02010600000101010101" charset="-122"/>
                  <a:ea typeface="汉仪粗宋简" panose="02010600000101010101" charset="-122"/>
                </a:rPr>
                <a:t>步行安全</a:t>
              </a:r>
              <a:endParaRPr lang="zh-CN" altLang="en-US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16475" y="4364990"/>
            <a:ext cx="2559685" cy="1390015"/>
            <a:chOff x="2366" y="6874"/>
            <a:chExt cx="4031" cy="2189"/>
          </a:xfrm>
        </p:grpSpPr>
        <p:sp>
          <p:nvSpPr>
            <p:cNvPr id="14" name="文本框 13"/>
            <p:cNvSpPr txBox="1"/>
            <p:nvPr/>
          </p:nvSpPr>
          <p:spPr>
            <a:xfrm>
              <a:off x="2366" y="7611"/>
              <a:ext cx="403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过马路时尽量走开桥或地下通道；没有天桥和地下通道的地方，应走斑马线人行横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道。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65" y="6874"/>
              <a:ext cx="2233" cy="73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>
                  <a:latin typeface="汉仪粗宋简" panose="02010600000101010101" charset="-122"/>
                  <a:ea typeface="汉仪粗宋简" panose="02010600000101010101" charset="-122"/>
                </a:rPr>
                <a:t>步行安全</a:t>
              </a:r>
              <a:endParaRPr lang="zh-CN" altLang="en-US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43240" y="4364990"/>
            <a:ext cx="2559685" cy="1390015"/>
            <a:chOff x="2366" y="6874"/>
            <a:chExt cx="4031" cy="2189"/>
          </a:xfrm>
        </p:grpSpPr>
        <p:sp>
          <p:nvSpPr>
            <p:cNvPr id="21" name="文本框 20"/>
            <p:cNvSpPr txBox="1"/>
            <p:nvPr/>
          </p:nvSpPr>
          <p:spPr>
            <a:xfrm>
              <a:off x="2366" y="7611"/>
              <a:ext cx="403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要遵守信号灯的规则，设有护栏或隔离墩的道路上，不要跨越护栏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来过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简黑简" panose="00020600040101010101" charset="-122"/>
                  <a:ea typeface="汉仪中简黑简" panose="00020600040101010101" charset="-122"/>
                </a:rPr>
                <a:t>马路。</a:t>
              </a: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265" y="6874"/>
              <a:ext cx="2233" cy="737"/>
            </a:xfrm>
            <a:prstGeom prst="roundRect">
              <a:avLst/>
            </a:prstGeom>
            <a:solidFill>
              <a:srgbClr val="FF8A92"/>
            </a:solidFill>
            <a:ln w="1905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>
                  <a:latin typeface="汉仪粗宋简" panose="02010600000101010101" charset="-122"/>
                  <a:ea typeface="汉仪粗宋简" panose="02010600000101010101" charset="-122"/>
                </a:rPr>
                <a:t>步行安全</a:t>
              </a:r>
              <a:endParaRPr lang="zh-CN" altLang="en-US"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1284923" y="963295"/>
            <a:ext cx="9622155" cy="4931410"/>
            <a:chOff x="1796" y="1517"/>
            <a:chExt cx="15608" cy="7766"/>
          </a:xfrm>
        </p:grpSpPr>
        <p:sp>
          <p:nvSpPr>
            <p:cNvPr id="8" name="圆角矩形 7"/>
            <p:cNvSpPr/>
            <p:nvPr/>
          </p:nvSpPr>
          <p:spPr>
            <a:xfrm>
              <a:off x="1796" y="1517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315" y="2026"/>
              <a:ext cx="14570" cy="6749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19630" y="650240"/>
            <a:ext cx="740410" cy="1031240"/>
            <a:chOff x="3133" y="1024"/>
            <a:chExt cx="1166" cy="1624"/>
          </a:xfrm>
        </p:grpSpPr>
        <p:sp>
          <p:nvSpPr>
            <p:cNvPr id="52" name="任意多边形 51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32595" y="650240"/>
            <a:ext cx="740410" cy="1031240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10180" y="2018030"/>
            <a:ext cx="6771640" cy="1875155"/>
            <a:chOff x="4268" y="3382"/>
            <a:chExt cx="10664" cy="2953"/>
          </a:xfrm>
        </p:grpSpPr>
        <p:grpSp>
          <p:nvGrpSpPr>
            <p:cNvPr id="15" name="组合 14"/>
            <p:cNvGrpSpPr/>
            <p:nvPr/>
          </p:nvGrpSpPr>
          <p:grpSpPr>
            <a:xfrm>
              <a:off x="4926" y="3382"/>
              <a:ext cx="9077" cy="2293"/>
              <a:chOff x="4960" y="3450"/>
              <a:chExt cx="9077" cy="2293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6086" y="37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rgbClr val="F7C3A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086" y="3559"/>
                <a:ext cx="7027" cy="1984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7028" h="1986">
                    <a:moveTo>
                      <a:pt x="5195" y="465"/>
                    </a:moveTo>
                    <a:cubicBezTo>
                      <a:pt x="5349" y="188"/>
                      <a:pt x="5730" y="-12"/>
                      <a:pt x="6035" y="0"/>
                    </a:cubicBezTo>
                    <a:cubicBezTo>
                      <a:pt x="6592" y="-17"/>
                      <a:pt x="7041" y="493"/>
                      <a:pt x="7027" y="992"/>
                    </a:cubicBezTo>
                    <a:cubicBezTo>
                      <a:pt x="7044" y="1549"/>
                      <a:pt x="6534" y="1998"/>
                      <a:pt x="6035" y="1984"/>
                    </a:cubicBezTo>
                    <a:cubicBezTo>
                      <a:pt x="5680" y="2001"/>
                      <a:pt x="5330" y="1753"/>
                      <a:pt x="5195" y="1519"/>
                    </a:cubicBezTo>
                    <a:cubicBezTo>
                      <a:pt x="5041" y="1796"/>
                      <a:pt x="4659" y="1997"/>
                      <a:pt x="4354" y="1984"/>
                    </a:cubicBezTo>
                    <a:cubicBezTo>
                      <a:pt x="3999" y="2001"/>
                      <a:pt x="3649" y="1753"/>
                      <a:pt x="3514" y="1519"/>
                    </a:cubicBezTo>
                    <a:cubicBezTo>
                      <a:pt x="3360" y="1796"/>
                      <a:pt x="2978" y="1997"/>
                      <a:pt x="2673" y="1984"/>
                    </a:cubicBezTo>
                    <a:cubicBezTo>
                      <a:pt x="2318" y="2001"/>
                      <a:pt x="1968" y="1753"/>
                      <a:pt x="1833" y="1519"/>
                    </a:cubicBezTo>
                    <a:cubicBezTo>
                      <a:pt x="1678" y="1796"/>
                      <a:pt x="1297" y="1997"/>
                      <a:pt x="992" y="1984"/>
                    </a:cubicBezTo>
                    <a:cubicBezTo>
                      <a:pt x="435" y="2001"/>
                      <a:pt x="-14" y="1491"/>
                      <a:pt x="0" y="992"/>
                    </a:cubicBezTo>
                    <a:cubicBezTo>
                      <a:pt x="-17" y="435"/>
                      <a:pt x="493" y="-14"/>
                      <a:pt x="992" y="0"/>
                    </a:cubicBezTo>
                    <a:cubicBezTo>
                      <a:pt x="1347" y="-17"/>
                      <a:pt x="1697" y="232"/>
                      <a:pt x="1833" y="465"/>
                    </a:cubicBezTo>
                    <a:cubicBezTo>
                      <a:pt x="1987" y="188"/>
                      <a:pt x="2368" y="-12"/>
                      <a:pt x="2673" y="0"/>
                    </a:cubicBezTo>
                    <a:cubicBezTo>
                      <a:pt x="3028" y="-17"/>
                      <a:pt x="3378" y="232"/>
                      <a:pt x="3514" y="465"/>
                    </a:cubicBezTo>
                    <a:cubicBezTo>
                      <a:pt x="3668" y="188"/>
                      <a:pt x="4049" y="-12"/>
                      <a:pt x="4354" y="0"/>
                    </a:cubicBezTo>
                    <a:cubicBezTo>
                      <a:pt x="4709" y="-17"/>
                      <a:pt x="5059" y="232"/>
                      <a:pt x="5195" y="465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022" y="3797"/>
                <a:ext cx="1474" cy="1474"/>
              </a:xfrm>
              <a:prstGeom prst="ellipse">
                <a:avLst/>
              </a:prstGeom>
              <a:solidFill>
                <a:srgbClr val="F7C3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9722" y="3797"/>
                <a:ext cx="1474" cy="1474"/>
              </a:xfrm>
              <a:prstGeom prst="ellipse">
                <a:avLst/>
              </a:prstGeom>
              <a:solidFill>
                <a:srgbClr val="FDB7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397" y="3831"/>
                <a:ext cx="6406" cy="14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校</a:t>
                </a:r>
                <a:r>
                  <a:rPr lang="zh-CN" altLang="en-US" sz="5400">
                    <a:solidFill>
                      <a:schemeClr val="bg1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园安</a:t>
                </a:r>
                <a:r>
                  <a:rPr lang="zh-CN" altLang="en-US" sz="5400">
                    <a:solidFill>
                      <a:srgbClr val="543029"/>
                    </a:solidFill>
                    <a:latin typeface="汉仪雅酷黑简" panose="00020600040101010101" charset="-122"/>
                    <a:ea typeface="汉仪雅酷黑简" panose="00020600040101010101" charset="-122"/>
                  </a:rPr>
                  <a:t>全</a:t>
                </a:r>
                <a:endParaRPr lang="zh-CN" altLang="en-US" sz="5400">
                  <a:solidFill>
                    <a:srgbClr val="543029"/>
                  </a:solidFill>
                  <a:latin typeface="汉仪雅酷黑简" panose="00020600040101010101" charset="-122"/>
                  <a:ea typeface="汉仪雅酷黑简" panose="00020600040101010101" charset="-122"/>
                </a:endParaRPr>
              </a:p>
            </p:txBody>
          </p:sp>
          <p:pic>
            <p:nvPicPr>
              <p:cNvPr id="24" name="图片 23" descr="1"/>
              <p:cNvPicPr>
                <a:picLocks noChangeAspect="1"/>
              </p:cNvPicPr>
              <p:nvPr/>
            </p:nvPicPr>
            <p:blipFill>
              <a:blip r:embed="rId1"/>
              <a:srcRect l="6859" t="6850" r="83677" b="69134"/>
              <a:stretch>
                <a:fillRect/>
              </a:stretch>
            </p:blipFill>
            <p:spPr>
              <a:xfrm rot="20340000">
                <a:off x="4960" y="4065"/>
                <a:ext cx="1543" cy="1477"/>
              </a:xfrm>
              <a:prstGeom prst="rect">
                <a:avLst/>
              </a:prstGeom>
            </p:spPr>
          </p:pic>
          <p:pic>
            <p:nvPicPr>
              <p:cNvPr id="25" name="图片 24" descr="1"/>
              <p:cNvPicPr>
                <a:picLocks noChangeAspect="1"/>
              </p:cNvPicPr>
              <p:nvPr/>
            </p:nvPicPr>
            <p:blipFill>
              <a:blip r:embed="rId1"/>
              <a:srcRect l="91800" t="21000" r="-1264" b="54984"/>
              <a:stretch>
                <a:fillRect/>
              </a:stretch>
            </p:blipFill>
            <p:spPr>
              <a:xfrm rot="20340000">
                <a:off x="12494" y="3450"/>
                <a:ext cx="1543" cy="1477"/>
              </a:xfrm>
              <a:prstGeom prst="rect">
                <a:avLst/>
              </a:prstGeom>
            </p:spPr>
          </p:pic>
        </p:grpSp>
        <p:sp>
          <p:nvSpPr>
            <p:cNvPr id="16" name="文本框 15"/>
            <p:cNvSpPr txBox="1"/>
            <p:nvPr/>
          </p:nvSpPr>
          <p:spPr>
            <a:xfrm>
              <a:off x="4268" y="5843"/>
              <a:ext cx="10664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 fontAlgn="auto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68435" y="4286885"/>
            <a:ext cx="2585720" cy="2044065"/>
            <a:chOff x="14179" y="6751"/>
            <a:chExt cx="4072" cy="3219"/>
          </a:xfrm>
        </p:grpSpPr>
        <p:pic>
          <p:nvPicPr>
            <p:cNvPr id="35" name="图片 34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36" name="图片 35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flipH="1">
            <a:off x="538480" y="4286885"/>
            <a:ext cx="2585720" cy="2044065"/>
            <a:chOff x="14179" y="6751"/>
            <a:chExt cx="4072" cy="3219"/>
          </a:xfrm>
        </p:grpSpPr>
        <p:pic>
          <p:nvPicPr>
            <p:cNvPr id="39" name="图片 38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20423" t="54382" r="62834" b="-350"/>
            <a:stretch>
              <a:fillRect/>
            </a:stretch>
          </p:blipFill>
          <p:spPr>
            <a:xfrm>
              <a:off x="16169" y="6751"/>
              <a:ext cx="2083" cy="3152"/>
            </a:xfrm>
            <a:prstGeom prst="rect">
              <a:avLst/>
            </a:prstGeom>
          </p:spPr>
        </p:pic>
        <p:pic>
          <p:nvPicPr>
            <p:cNvPr id="40" name="图片 39" descr="/private/var/folders/d7/8qhfwhxx27bdw73lfrbmqmlh0000gn/T/com.kingsoft.wpsoffice.mac/picturecompress_20220726154642/output_1.pngoutput_1"/>
            <p:cNvPicPr>
              <a:picLocks noChangeAspect="1"/>
            </p:cNvPicPr>
            <p:nvPr/>
          </p:nvPicPr>
          <p:blipFill>
            <a:blip r:embed="rId2"/>
            <a:srcRect l="65976" t="85478" r="18316"/>
            <a:stretch>
              <a:fillRect/>
            </a:stretch>
          </p:blipFill>
          <p:spPr>
            <a:xfrm>
              <a:off x="14179" y="8822"/>
              <a:ext cx="2254" cy="1148"/>
            </a:xfrm>
            <a:prstGeom prst="rect">
              <a:avLst/>
            </a:prstGeom>
          </p:spPr>
        </p:pic>
      </p:grpSp>
      <p:pic>
        <p:nvPicPr>
          <p:cNvPr id="42" name="图片 41" descr="cuteanimated_503 [转换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7513" y="4477385"/>
            <a:ext cx="5136974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-6000" y="-1800"/>
            <a:ext cx="12204000" cy="6861600"/>
          </a:xfrm>
          <a:prstGeom prst="rect">
            <a:avLst/>
          </a:prstGeom>
          <a:solidFill>
            <a:srgbClr val="FCD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40806" y="411084"/>
            <a:ext cx="11310075" cy="6035817"/>
            <a:chOff x="1854" y="1474"/>
            <a:chExt cx="15609" cy="7767"/>
          </a:xfrm>
        </p:grpSpPr>
        <p:sp>
          <p:nvSpPr>
            <p:cNvPr id="8" name="圆角矩形 7"/>
            <p:cNvSpPr/>
            <p:nvPr/>
          </p:nvSpPr>
          <p:spPr>
            <a:xfrm>
              <a:off x="1854" y="1474"/>
              <a:ext cx="15609" cy="7767"/>
            </a:xfrm>
            <a:prstGeom prst="roundRect">
              <a:avLst>
                <a:gd name="adj" fmla="val 3077"/>
              </a:avLst>
            </a:prstGeom>
            <a:solidFill>
              <a:srgbClr val="F7C3AB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136" y="1768"/>
              <a:ext cx="15046" cy="7180"/>
            </a:xfrm>
            <a:prstGeom prst="roundRect">
              <a:avLst>
                <a:gd name="adj" fmla="val 2133"/>
              </a:avLst>
            </a:pr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0">
            <a:off x="2173605" y="83820"/>
            <a:ext cx="633095" cy="902335"/>
            <a:chOff x="3133" y="1024"/>
            <a:chExt cx="1166" cy="1624"/>
          </a:xfrm>
        </p:grpSpPr>
        <p:sp>
          <p:nvSpPr>
            <p:cNvPr id="6" name="任意多边形 5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0" flipH="1">
            <a:off x="9386570" y="83820"/>
            <a:ext cx="633095" cy="902335"/>
            <a:chOff x="3133" y="1024"/>
            <a:chExt cx="1166" cy="1624"/>
          </a:xfrm>
        </p:grpSpPr>
        <p:sp>
          <p:nvSpPr>
            <p:cNvPr id="58" name="任意多边形 57"/>
            <p:cNvSpPr/>
            <p:nvPr/>
          </p:nvSpPr>
          <p:spPr>
            <a:xfrm>
              <a:off x="3133" y="1024"/>
              <a:ext cx="1166" cy="1624"/>
            </a:xfrm>
            <a:custGeom>
              <a:avLst/>
              <a:gdLst>
                <a:gd name="connisteX0" fmla="*/ 290830 w 740410"/>
                <a:gd name="connsiteY0" fmla="*/ 0 h 1031240"/>
                <a:gd name="connisteX1" fmla="*/ 740410 w 740410"/>
                <a:gd name="connsiteY1" fmla="*/ 106045 h 1031240"/>
                <a:gd name="connisteX2" fmla="*/ 370205 w 740410"/>
                <a:gd name="connsiteY2" fmla="*/ 1031240 h 1031240"/>
                <a:gd name="connisteX3" fmla="*/ 290830 w 740410"/>
                <a:gd name="connsiteY3" fmla="*/ 714375 h 1031240"/>
                <a:gd name="connisteX4" fmla="*/ 0 w 740410"/>
                <a:gd name="connsiteY4" fmla="*/ 873125 h 1031240"/>
                <a:gd name="connisteX5" fmla="*/ 290830 w 740410"/>
                <a:gd name="connsiteY5" fmla="*/ 0 h 103124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740410" h="1031240">
                  <a:moveTo>
                    <a:pt x="290830" y="0"/>
                  </a:moveTo>
                  <a:lnTo>
                    <a:pt x="740410" y="106045"/>
                  </a:lnTo>
                  <a:lnTo>
                    <a:pt x="370205" y="1031240"/>
                  </a:lnTo>
                  <a:lnTo>
                    <a:pt x="290830" y="714375"/>
                  </a:lnTo>
                  <a:lnTo>
                    <a:pt x="0" y="873125"/>
                  </a:lnTo>
                  <a:lnTo>
                    <a:pt x="290830" y="0"/>
                  </a:lnTo>
                  <a:close/>
                </a:path>
              </a:pathLst>
            </a:custGeom>
            <a:solidFill>
              <a:srgbClr val="FC6F68"/>
            </a:solidFill>
            <a:ln w="2857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714" y="1310"/>
              <a:ext cx="238" cy="239"/>
            </a:xfrm>
            <a:prstGeom prst="ellipse">
              <a:avLst/>
            </a:prstGeom>
            <a:solidFill>
              <a:srgbClr val="F7C3AB"/>
            </a:solidFill>
            <a:ln w="22225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85820" y="289560"/>
            <a:ext cx="5413375" cy="767715"/>
            <a:chOff x="5332" y="456"/>
            <a:chExt cx="8525" cy="1209"/>
          </a:xfrm>
        </p:grpSpPr>
        <p:sp>
          <p:nvSpPr>
            <p:cNvPr id="18" name="任意多边形 17"/>
            <p:cNvSpPr/>
            <p:nvPr/>
          </p:nvSpPr>
          <p:spPr>
            <a:xfrm>
              <a:off x="5332" y="588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rgbClr val="F7C3AB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332" y="456"/>
              <a:ext cx="8525" cy="10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8526" h="1079">
                  <a:moveTo>
                    <a:pt x="7521" y="268"/>
                  </a:moveTo>
                  <a:cubicBezTo>
                    <a:pt x="7592" y="122"/>
                    <a:pt x="7814" y="-12"/>
                    <a:pt x="7987" y="0"/>
                  </a:cubicBezTo>
                  <a:cubicBezTo>
                    <a:pt x="8289" y="-9"/>
                    <a:pt x="8533" y="268"/>
                    <a:pt x="8525" y="539"/>
                  </a:cubicBezTo>
                  <a:cubicBezTo>
                    <a:pt x="8534" y="841"/>
                    <a:pt x="8258" y="1085"/>
                    <a:pt x="7987" y="1077"/>
                  </a:cubicBezTo>
                  <a:cubicBezTo>
                    <a:pt x="7787" y="1091"/>
                    <a:pt x="7583" y="931"/>
                    <a:pt x="7521" y="810"/>
                  </a:cubicBezTo>
                  <a:cubicBezTo>
                    <a:pt x="7450" y="955"/>
                    <a:pt x="7228" y="1089"/>
                    <a:pt x="7056" y="1077"/>
                  </a:cubicBezTo>
                  <a:cubicBezTo>
                    <a:pt x="6856" y="1091"/>
                    <a:pt x="6652" y="931"/>
                    <a:pt x="6590" y="810"/>
                  </a:cubicBezTo>
                  <a:cubicBezTo>
                    <a:pt x="6519" y="955"/>
                    <a:pt x="6297" y="1089"/>
                    <a:pt x="6125" y="1077"/>
                  </a:cubicBezTo>
                  <a:cubicBezTo>
                    <a:pt x="5925" y="1091"/>
                    <a:pt x="5721" y="931"/>
                    <a:pt x="5659" y="810"/>
                  </a:cubicBezTo>
                  <a:cubicBezTo>
                    <a:pt x="5588" y="955"/>
                    <a:pt x="5366" y="1089"/>
                    <a:pt x="5194" y="1077"/>
                  </a:cubicBezTo>
                  <a:cubicBezTo>
                    <a:pt x="4994" y="1091"/>
                    <a:pt x="4790" y="931"/>
                    <a:pt x="4728" y="810"/>
                  </a:cubicBezTo>
                  <a:cubicBezTo>
                    <a:pt x="4657" y="955"/>
                    <a:pt x="4435" y="1089"/>
                    <a:pt x="4263" y="1077"/>
                  </a:cubicBezTo>
                  <a:cubicBezTo>
                    <a:pt x="4063" y="1091"/>
                    <a:pt x="3859" y="931"/>
                    <a:pt x="3797" y="810"/>
                  </a:cubicBezTo>
                  <a:cubicBezTo>
                    <a:pt x="3726" y="955"/>
                    <a:pt x="3504" y="1089"/>
                    <a:pt x="3332" y="1077"/>
                  </a:cubicBezTo>
                  <a:cubicBezTo>
                    <a:pt x="3132" y="1091"/>
                    <a:pt x="2928" y="931"/>
                    <a:pt x="2866" y="810"/>
                  </a:cubicBezTo>
                  <a:cubicBezTo>
                    <a:pt x="2795" y="955"/>
                    <a:pt x="2573" y="1089"/>
                    <a:pt x="2401" y="1077"/>
                  </a:cubicBezTo>
                  <a:cubicBezTo>
                    <a:pt x="2201" y="1091"/>
                    <a:pt x="1997" y="931"/>
                    <a:pt x="1935" y="810"/>
                  </a:cubicBezTo>
                  <a:cubicBezTo>
                    <a:pt x="1864" y="955"/>
                    <a:pt x="1642" y="1089"/>
                    <a:pt x="1470" y="1077"/>
                  </a:cubicBezTo>
                  <a:cubicBezTo>
                    <a:pt x="1270" y="1091"/>
                    <a:pt x="1066" y="931"/>
                    <a:pt x="1004" y="809"/>
                  </a:cubicBezTo>
                  <a:cubicBezTo>
                    <a:pt x="933" y="955"/>
                    <a:pt x="711" y="1089"/>
                    <a:pt x="539" y="1077"/>
                  </a:cubicBezTo>
                  <a:cubicBezTo>
                    <a:pt x="236" y="1086"/>
                    <a:pt x="-7" y="810"/>
                    <a:pt x="0" y="539"/>
                  </a:cubicBezTo>
                  <a:cubicBezTo>
                    <a:pt x="-9" y="236"/>
                    <a:pt x="268" y="-7"/>
                    <a:pt x="539" y="0"/>
                  </a:cubicBezTo>
                  <a:cubicBezTo>
                    <a:pt x="738" y="-14"/>
                    <a:pt x="943" y="146"/>
                    <a:pt x="1004" y="268"/>
                  </a:cubicBezTo>
                  <a:cubicBezTo>
                    <a:pt x="1075" y="122"/>
                    <a:pt x="1297" y="-12"/>
                    <a:pt x="1470" y="0"/>
                  </a:cubicBezTo>
                  <a:cubicBezTo>
                    <a:pt x="1670" y="-14"/>
                    <a:pt x="1874" y="146"/>
                    <a:pt x="1935" y="268"/>
                  </a:cubicBezTo>
                  <a:cubicBezTo>
                    <a:pt x="2006" y="122"/>
                    <a:pt x="2228" y="-12"/>
                    <a:pt x="2401" y="0"/>
                  </a:cubicBezTo>
                  <a:cubicBezTo>
                    <a:pt x="2601" y="-14"/>
                    <a:pt x="2805" y="146"/>
                    <a:pt x="2866" y="268"/>
                  </a:cubicBezTo>
                  <a:cubicBezTo>
                    <a:pt x="2937" y="122"/>
                    <a:pt x="3159" y="-12"/>
                    <a:pt x="3332" y="0"/>
                  </a:cubicBezTo>
                  <a:cubicBezTo>
                    <a:pt x="3532" y="-14"/>
                    <a:pt x="3736" y="146"/>
                    <a:pt x="3797" y="268"/>
                  </a:cubicBezTo>
                  <a:cubicBezTo>
                    <a:pt x="3868" y="122"/>
                    <a:pt x="4090" y="-12"/>
                    <a:pt x="4263" y="0"/>
                  </a:cubicBezTo>
                  <a:cubicBezTo>
                    <a:pt x="4463" y="-14"/>
                    <a:pt x="4667" y="146"/>
                    <a:pt x="4728" y="268"/>
                  </a:cubicBezTo>
                  <a:cubicBezTo>
                    <a:pt x="4799" y="122"/>
                    <a:pt x="5021" y="-12"/>
                    <a:pt x="5194" y="0"/>
                  </a:cubicBezTo>
                  <a:cubicBezTo>
                    <a:pt x="5394" y="-14"/>
                    <a:pt x="5598" y="146"/>
                    <a:pt x="5659" y="268"/>
                  </a:cubicBezTo>
                  <a:cubicBezTo>
                    <a:pt x="5730" y="122"/>
                    <a:pt x="5952" y="-12"/>
                    <a:pt x="6125" y="0"/>
                  </a:cubicBezTo>
                  <a:cubicBezTo>
                    <a:pt x="6325" y="-14"/>
                    <a:pt x="6529" y="146"/>
                    <a:pt x="6590" y="268"/>
                  </a:cubicBezTo>
                  <a:cubicBezTo>
                    <a:pt x="6661" y="122"/>
                    <a:pt x="6883" y="-12"/>
                    <a:pt x="7056" y="0"/>
                  </a:cubicBezTo>
                  <a:cubicBezTo>
                    <a:pt x="7256" y="-14"/>
                    <a:pt x="7460" y="146"/>
                    <a:pt x="7521" y="268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5430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27" y="559"/>
              <a:ext cx="8334" cy="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安全教育—</a:t>
              </a:r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  <a:cs typeface="汉仪粗宋简" panose="02010600000101010101" charset="-122"/>
                </a:rPr>
                <a:t>校园安全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  <a:cs typeface="汉仪粗宋简" panose="0201060000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65935" y="2056765"/>
            <a:ext cx="8604250" cy="911860"/>
            <a:chOff x="2781" y="3164"/>
            <a:chExt cx="13550" cy="1436"/>
          </a:xfrm>
        </p:grpSpPr>
        <p:grpSp>
          <p:nvGrpSpPr>
            <p:cNvPr id="5" name="组合 4"/>
            <p:cNvGrpSpPr/>
            <p:nvPr/>
          </p:nvGrpSpPr>
          <p:grpSpPr>
            <a:xfrm>
              <a:off x="2781" y="3164"/>
              <a:ext cx="13550" cy="1436"/>
              <a:chOff x="2781" y="3096"/>
              <a:chExt cx="13460" cy="1436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2913" y="3228"/>
                <a:ext cx="13329" cy="1304"/>
              </a:xfrm>
              <a:prstGeom prst="roundRect">
                <a:avLst>
                  <a:gd name="adj" fmla="val 7770"/>
                </a:avLst>
              </a:prstGeom>
              <a:solidFill>
                <a:srgbClr val="F7C3AB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2781" y="3096"/>
                <a:ext cx="13329" cy="1304"/>
              </a:xfrm>
              <a:prstGeom prst="roundRect">
                <a:avLst>
                  <a:gd name="adj" fmla="val 7770"/>
                </a:avLst>
              </a:prstGeom>
              <a:solidFill>
                <a:schemeClr val="bg1"/>
              </a:solidFill>
              <a:ln w="22225">
                <a:solidFill>
                  <a:srgbClr val="5430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0">
              <a:off x="3133" y="3508"/>
              <a:ext cx="13031" cy="656"/>
              <a:chOff x="2408" y="3115"/>
              <a:chExt cx="13031" cy="656"/>
            </a:xfrm>
          </p:grpSpPr>
          <p:grpSp>
            <p:nvGrpSpPr>
              <p:cNvPr id="25" name="组合 24"/>
              <p:cNvGrpSpPr>
                <a:grpSpLocks noChangeAspect="1"/>
              </p:cNvGrpSpPr>
              <p:nvPr/>
            </p:nvGrpSpPr>
            <p:grpSpPr>
              <a:xfrm>
                <a:off x="2408" y="3115"/>
                <a:ext cx="650" cy="624"/>
                <a:chOff x="2376" y="3115"/>
                <a:chExt cx="834" cy="80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474" y="3179"/>
                  <a:ext cx="737" cy="737"/>
                </a:xfrm>
                <a:prstGeom prst="ellipse">
                  <a:avLst/>
                </a:prstGeom>
                <a:solidFill>
                  <a:srgbClr val="F7C3AB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376" y="3115"/>
                  <a:ext cx="737" cy="737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54302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3059" y="3119"/>
                <a:ext cx="12380" cy="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100">
                    <a:solidFill>
                      <a:srgbClr val="543029"/>
                    </a:solidFill>
                    <a:latin typeface="汉仪粗宋简" panose="02010600000101010101" charset="-122"/>
                    <a:ea typeface="汉仪粗宋简" panose="02010600000101010101" charset="-122"/>
                  </a:rPr>
                  <a:t>同学们要遵守《学生日常行为规范》，从小养成良好的生活习惯：</a:t>
                </a:r>
                <a:endParaRPr lang="zh-CN" altLang="en-US" sz="21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496810" y="3247390"/>
            <a:ext cx="3006090" cy="2339340"/>
            <a:chOff x="11806" y="5021"/>
            <a:chExt cx="4734" cy="3684"/>
          </a:xfrm>
        </p:grpSpPr>
        <p:pic>
          <p:nvPicPr>
            <p:cNvPr id="10" name="图片 9" descr="/private/var/folders/d7/8qhfwhxx27bdw73lfrbmqmlh0000gn/T/com.kingsoft.wpsoffice.mac/picturecompress_20220726183559/output_1.pngoutput_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06" y="5021"/>
              <a:ext cx="4734" cy="368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2390" y="5467"/>
              <a:ext cx="1015" cy="2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3000">
                  <a:solidFill>
                    <a:srgbClr val="543029"/>
                  </a:solidFill>
                  <a:latin typeface="汉仪粗宋简" panose="02010600000101010101" charset="-122"/>
                  <a:ea typeface="汉仪粗宋简" panose="02010600000101010101" charset="-122"/>
                </a:rPr>
                <a:t>划重点</a:t>
              </a:r>
              <a:endParaRPr lang="zh-CN" altLang="en-US" sz="3000">
                <a:solidFill>
                  <a:srgbClr val="543029"/>
                </a:solidFill>
                <a:latin typeface="汉仪粗宋简" panose="02010600000101010101" charset="-122"/>
                <a:ea typeface="汉仪粗宋简" panose="02010600000101010101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695450" y="3194685"/>
            <a:ext cx="5413375" cy="219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禁止携带管制刀具、危险玩具和能伤害他人的一切工具进入校园，水果刀也不准带进校园内。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禁止携带火种进入校园，如打火机、鞭炮等等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  <a:p>
            <a:pPr marL="171450" indent="-171450" fontAlgn="auto">
              <a:lnSpc>
                <a:spcPct val="150000"/>
              </a:lnSpc>
              <a:buClr>
                <a:srgbClr val="FC6F68"/>
              </a:buClr>
              <a:buFont typeface="汉仪中简黑简" panose="00020600040101010101" charset="-122"/>
              <a:buChar char=""/>
            </a:pPr>
            <a:r>
              <a:rPr lang="zh-CN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汉仪中简黑简" panose="00020600040101010101" charset="-122"/>
                <a:ea typeface="汉仪中简黑简" panose="00020600040101010101" charset="-122"/>
                <a:cs typeface="汉仪中简黑简" panose="00020600040101010101" charset="-122"/>
              </a:rPr>
              <a:t>与同学要和睦相处，不能因小事而引发矛盾，严禁打架，如有问题、不恰要及时向老师、家长报告，</a:t>
            </a:r>
            <a:endParaRPr lang="zh-CN" altLang="en-US" sz="1300">
              <a:solidFill>
                <a:schemeClr val="tx1">
                  <a:lumMod val="65000"/>
                  <a:lumOff val="35000"/>
                </a:schemeClr>
              </a:solidFill>
              <a:latin typeface="汉仪中简黑简" panose="00020600040101010101" charset="-122"/>
              <a:ea typeface="汉仪中简黑简" panose="00020600040101010101" charset="-122"/>
              <a:cs typeface="汉仪中简黑简" panose="0002060004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1Zjk2MTk1MTI3NDQyZGM5YjViYzg3ZGMxMzc2ZGUifQ=="/>
  <p:tag name="commondata" val="eyJjb3VudCI6MSwiaGRpZCI6ImQ5YTY4M2JhODI2MTM5YjkzZTVhYWI4MTlmNTMyZDMxIiwidXNlckNvdW50Ijox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汉仪中简黑简"/>
        <a:ea typeface=""/>
        <a:cs typeface=""/>
        <a:font script="Jpan" typeface="メイリオ"/>
        <a:font script="Hang" typeface="맑은 고딕"/>
        <a:font script="Hans" typeface="汉仪中简黑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汉仪中简黑简"/>
        <a:ea typeface=""/>
        <a:cs typeface=""/>
        <a:font script="Jpan" typeface="メイリオ"/>
        <a:font script="Hang" typeface="맑은 고딕"/>
        <a:font script="Hans" typeface="汉仪中简黑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简黑简"/>
        <a:ea typeface=""/>
        <a:cs typeface=""/>
        <a:font script="Jpan" typeface="游ゴシック Light"/>
        <a:font script="Hang" typeface="맑은 고딕"/>
        <a:font script="Hans" typeface="汉仪中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简黑简"/>
        <a:ea typeface=""/>
        <a:cs typeface=""/>
        <a:font script="Jpan" typeface="游ゴシック"/>
        <a:font script="Hang" typeface="맑은 고딕"/>
        <a:font script="Hans" typeface="汉仪中简黑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简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简黑简"/>
        <a:ea typeface=""/>
        <a:cs typeface=""/>
        <a:font script="Jpan" typeface="ＭＳ Ｐゴシック"/>
        <a:font script="Hang" typeface="맑은 고딕"/>
        <a:font script="Hans" typeface="汉仪中简黑简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2591</Words>
  <Application>WPS 演示</Application>
  <PresentationFormat>宽屏</PresentationFormat>
  <Paragraphs>228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汉仪中简黑简</vt:lpstr>
      <vt:lpstr>汉仪雅酷黑简</vt:lpstr>
      <vt:lpstr>汉仪粗宋简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weiqingqing</dc:creator>
  <cp:lastModifiedBy>^^遇见</cp:lastModifiedBy>
  <cp:revision>36</cp:revision>
  <dcterms:created xsi:type="dcterms:W3CDTF">2022-07-26T12:39:00Z</dcterms:created>
  <dcterms:modified xsi:type="dcterms:W3CDTF">2024-02-22T01:35:27Z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C320EA92DF9842A6BCA1F12C0487F078_13</vt:lpwstr>
  </property>
  <property fmtid="{D5CDD505-2E9C-101B-9397-08002B2CF9AE}" pid="4" name="KSOTemplateUUID">
    <vt:lpwstr>v1.0_mb_Po6zPUfE6lSYveN38yBoMA==</vt:lpwstr>
  </property>
</Properties>
</file>