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339" r:id="rId3"/>
    <p:sldId id="340" r:id="rId5"/>
    <p:sldId id="341" r:id="rId6"/>
    <p:sldId id="306" r:id="rId7"/>
    <p:sldId id="277" r:id="rId8"/>
    <p:sldId id="323" r:id="rId9"/>
    <p:sldId id="342" r:id="rId10"/>
    <p:sldId id="300" r:id="rId11"/>
    <p:sldId id="304" r:id="rId12"/>
    <p:sldId id="278" r:id="rId13"/>
    <p:sldId id="343" r:id="rId14"/>
    <p:sldId id="280" r:id="rId15"/>
    <p:sldId id="305" r:id="rId16"/>
    <p:sldId id="344" r:id="rId17"/>
    <p:sldId id="282" r:id="rId18"/>
    <p:sldId id="281" r:id="rId19"/>
    <p:sldId id="290" r:id="rId20"/>
    <p:sldId id="287" r:id="rId21"/>
    <p:sldId id="286" r:id="rId22"/>
    <p:sldId id="345" r:id="rId23"/>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AuBJr/thLoxgM3qqUjwV/g==" hashData="aIaJXoTvJF+voq1k6fIEZtkWX4E="/>
  <p:extLst>
    <p:ext uri="{EFAFB233-063F-42B5-8137-9DF3F51BA10A}">
      <p15:sldGuideLst xmlns:p15="http://schemas.microsoft.com/office/powerpoint/2012/main">
        <p15:guide id="1" orient="horz" pos="2143" userDrawn="1">
          <p15:clr>
            <a:srgbClr val="A4A3A4"/>
          </p15:clr>
        </p15:guide>
        <p15:guide id="2" pos="778" userDrawn="1">
          <p15:clr>
            <a:srgbClr val="A4A3A4"/>
          </p15:clr>
        </p15:guide>
        <p15:guide id="3" pos="379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 id="2" name="Author" initials="A" lastIdx="0" clrIdx="1"/>
  <p:cmAuthor id="3" name="fafa" initials="f" lastIdx="2" clrIdx="1"/>
  <p:cmAuthor id="4" name="王习习" initials="王" lastIdx="2"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ABA3"/>
    <a:srgbClr val="2E6C93"/>
    <a:srgbClr val="FFFFFF"/>
    <a:srgbClr val="253566"/>
    <a:srgbClr val="ECB925"/>
    <a:srgbClr val="DFAA13"/>
    <a:srgbClr val="E5E5E5"/>
    <a:srgbClr val="539CC9"/>
    <a:srgbClr val="9FBCCD"/>
    <a:srgbClr val="CDD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4270" autoAdjust="0"/>
  </p:normalViewPr>
  <p:slideViewPr>
    <p:cSldViewPr snapToGrid="0" showGuides="1">
      <p:cViewPr varScale="1">
        <p:scale>
          <a:sx n="110" d="100"/>
          <a:sy n="110" d="100"/>
        </p:scale>
        <p:origin x="594" y="102"/>
      </p:cViewPr>
      <p:guideLst>
        <p:guide orient="horz" pos="2143"/>
        <p:guide pos="778"/>
        <p:guide pos="379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C11328-E932-4978-B593-20E8920056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E81C92-FB04-4531-AA7B-867E9634CAD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任意多边形: 形状 5"/>
          <p:cNvSpPr/>
          <p:nvPr userDrawn="1"/>
        </p:nvSpPr>
        <p:spPr>
          <a:xfrm>
            <a:off x="10479526" y="6238970"/>
            <a:ext cx="1097673" cy="298197"/>
          </a:xfrm>
          <a:custGeom>
            <a:avLst/>
            <a:gdLst>
              <a:gd name="connsiteX0" fmla="*/ 871774 w 1097673"/>
              <a:gd name="connsiteY0" fmla="*/ 0 h 298197"/>
              <a:gd name="connsiteX1" fmla="*/ 948575 w 1097673"/>
              <a:gd name="connsiteY1" fmla="*/ 76800 h 298197"/>
              <a:gd name="connsiteX2" fmla="*/ 1025375 w 1097673"/>
              <a:gd name="connsiteY2" fmla="*/ 0 h 298197"/>
              <a:gd name="connsiteX3" fmla="*/ 1097673 w 1097673"/>
              <a:gd name="connsiteY3" fmla="*/ 72298 h 298197"/>
              <a:gd name="connsiteX4" fmla="*/ 1020873 w 1097673"/>
              <a:gd name="connsiteY4" fmla="*/ 149099 h 298197"/>
              <a:gd name="connsiteX5" fmla="*/ 1097673 w 1097673"/>
              <a:gd name="connsiteY5" fmla="*/ 225899 h 298197"/>
              <a:gd name="connsiteX6" fmla="*/ 1025375 w 1097673"/>
              <a:gd name="connsiteY6" fmla="*/ 298197 h 298197"/>
              <a:gd name="connsiteX7" fmla="*/ 948575 w 1097673"/>
              <a:gd name="connsiteY7" fmla="*/ 221397 h 298197"/>
              <a:gd name="connsiteX8" fmla="*/ 871774 w 1097673"/>
              <a:gd name="connsiteY8" fmla="*/ 298197 h 298197"/>
              <a:gd name="connsiteX9" fmla="*/ 799476 w 1097673"/>
              <a:gd name="connsiteY9" fmla="*/ 225899 h 298197"/>
              <a:gd name="connsiteX10" fmla="*/ 876276 w 1097673"/>
              <a:gd name="connsiteY10" fmla="*/ 149099 h 298197"/>
              <a:gd name="connsiteX11" fmla="*/ 799476 w 1097673"/>
              <a:gd name="connsiteY11" fmla="*/ 72298 h 298197"/>
              <a:gd name="connsiteX12" fmla="*/ 472036 w 1097673"/>
              <a:gd name="connsiteY12" fmla="*/ 0 h 298197"/>
              <a:gd name="connsiteX13" fmla="*/ 548837 w 1097673"/>
              <a:gd name="connsiteY13" fmla="*/ 76800 h 298197"/>
              <a:gd name="connsiteX14" fmla="*/ 625637 w 1097673"/>
              <a:gd name="connsiteY14" fmla="*/ 0 h 298197"/>
              <a:gd name="connsiteX15" fmla="*/ 697935 w 1097673"/>
              <a:gd name="connsiteY15" fmla="*/ 72298 h 298197"/>
              <a:gd name="connsiteX16" fmla="*/ 621135 w 1097673"/>
              <a:gd name="connsiteY16" fmla="*/ 149099 h 298197"/>
              <a:gd name="connsiteX17" fmla="*/ 697935 w 1097673"/>
              <a:gd name="connsiteY17" fmla="*/ 225899 h 298197"/>
              <a:gd name="connsiteX18" fmla="*/ 625637 w 1097673"/>
              <a:gd name="connsiteY18" fmla="*/ 298197 h 298197"/>
              <a:gd name="connsiteX19" fmla="*/ 548837 w 1097673"/>
              <a:gd name="connsiteY19" fmla="*/ 221397 h 298197"/>
              <a:gd name="connsiteX20" fmla="*/ 472036 w 1097673"/>
              <a:gd name="connsiteY20" fmla="*/ 298197 h 298197"/>
              <a:gd name="connsiteX21" fmla="*/ 399738 w 1097673"/>
              <a:gd name="connsiteY21" fmla="*/ 225899 h 298197"/>
              <a:gd name="connsiteX22" fmla="*/ 476538 w 1097673"/>
              <a:gd name="connsiteY22" fmla="*/ 149099 h 298197"/>
              <a:gd name="connsiteX23" fmla="*/ 399738 w 1097673"/>
              <a:gd name="connsiteY23" fmla="*/ 72298 h 298197"/>
              <a:gd name="connsiteX24" fmla="*/ 72298 w 1097673"/>
              <a:gd name="connsiteY24" fmla="*/ 0 h 298197"/>
              <a:gd name="connsiteX25" fmla="*/ 149099 w 1097673"/>
              <a:gd name="connsiteY25" fmla="*/ 76800 h 298197"/>
              <a:gd name="connsiteX26" fmla="*/ 225899 w 1097673"/>
              <a:gd name="connsiteY26" fmla="*/ 0 h 298197"/>
              <a:gd name="connsiteX27" fmla="*/ 298197 w 1097673"/>
              <a:gd name="connsiteY27" fmla="*/ 72298 h 298197"/>
              <a:gd name="connsiteX28" fmla="*/ 221397 w 1097673"/>
              <a:gd name="connsiteY28" fmla="*/ 149099 h 298197"/>
              <a:gd name="connsiteX29" fmla="*/ 298197 w 1097673"/>
              <a:gd name="connsiteY29" fmla="*/ 225899 h 298197"/>
              <a:gd name="connsiteX30" fmla="*/ 225899 w 1097673"/>
              <a:gd name="connsiteY30" fmla="*/ 298197 h 298197"/>
              <a:gd name="connsiteX31" fmla="*/ 149099 w 1097673"/>
              <a:gd name="connsiteY31" fmla="*/ 221397 h 298197"/>
              <a:gd name="connsiteX32" fmla="*/ 72298 w 1097673"/>
              <a:gd name="connsiteY32" fmla="*/ 298197 h 298197"/>
              <a:gd name="connsiteX33" fmla="*/ 0 w 1097673"/>
              <a:gd name="connsiteY33" fmla="*/ 225899 h 298197"/>
              <a:gd name="connsiteX34" fmla="*/ 76800 w 1097673"/>
              <a:gd name="connsiteY34" fmla="*/ 149099 h 298197"/>
              <a:gd name="connsiteX35" fmla="*/ 0 w 1097673"/>
              <a:gd name="connsiteY35" fmla="*/ 72298 h 29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7673" h="298197">
                <a:moveTo>
                  <a:pt x="871774" y="0"/>
                </a:moveTo>
                <a:lnTo>
                  <a:pt x="948575" y="76800"/>
                </a:lnTo>
                <a:lnTo>
                  <a:pt x="1025375" y="0"/>
                </a:lnTo>
                <a:lnTo>
                  <a:pt x="1097673" y="72298"/>
                </a:lnTo>
                <a:lnTo>
                  <a:pt x="1020873" y="149099"/>
                </a:lnTo>
                <a:lnTo>
                  <a:pt x="1097673" y="225899"/>
                </a:lnTo>
                <a:lnTo>
                  <a:pt x="1025375" y="298197"/>
                </a:lnTo>
                <a:lnTo>
                  <a:pt x="948575" y="221397"/>
                </a:lnTo>
                <a:lnTo>
                  <a:pt x="871774" y="298197"/>
                </a:lnTo>
                <a:lnTo>
                  <a:pt x="799476" y="225899"/>
                </a:lnTo>
                <a:lnTo>
                  <a:pt x="876276" y="149099"/>
                </a:lnTo>
                <a:lnTo>
                  <a:pt x="799476" y="72298"/>
                </a:lnTo>
                <a:close/>
                <a:moveTo>
                  <a:pt x="472036" y="0"/>
                </a:moveTo>
                <a:lnTo>
                  <a:pt x="548837" y="76800"/>
                </a:lnTo>
                <a:lnTo>
                  <a:pt x="625637" y="0"/>
                </a:lnTo>
                <a:lnTo>
                  <a:pt x="697935" y="72298"/>
                </a:lnTo>
                <a:lnTo>
                  <a:pt x="621135" y="149099"/>
                </a:lnTo>
                <a:lnTo>
                  <a:pt x="697935" y="225899"/>
                </a:lnTo>
                <a:lnTo>
                  <a:pt x="625637" y="298197"/>
                </a:lnTo>
                <a:lnTo>
                  <a:pt x="548837" y="221397"/>
                </a:lnTo>
                <a:lnTo>
                  <a:pt x="472036" y="298197"/>
                </a:lnTo>
                <a:lnTo>
                  <a:pt x="399738" y="225899"/>
                </a:lnTo>
                <a:lnTo>
                  <a:pt x="476538" y="149099"/>
                </a:lnTo>
                <a:lnTo>
                  <a:pt x="399738" y="72298"/>
                </a:lnTo>
                <a:close/>
                <a:moveTo>
                  <a:pt x="72298" y="0"/>
                </a:moveTo>
                <a:lnTo>
                  <a:pt x="149099" y="76800"/>
                </a:lnTo>
                <a:lnTo>
                  <a:pt x="225899" y="0"/>
                </a:lnTo>
                <a:lnTo>
                  <a:pt x="298197" y="72298"/>
                </a:lnTo>
                <a:lnTo>
                  <a:pt x="221397" y="149099"/>
                </a:lnTo>
                <a:lnTo>
                  <a:pt x="298197" y="225899"/>
                </a:lnTo>
                <a:lnTo>
                  <a:pt x="225899" y="298197"/>
                </a:lnTo>
                <a:lnTo>
                  <a:pt x="149099" y="221397"/>
                </a:lnTo>
                <a:lnTo>
                  <a:pt x="72298" y="298197"/>
                </a:lnTo>
                <a:lnTo>
                  <a:pt x="0" y="225899"/>
                </a:lnTo>
                <a:lnTo>
                  <a:pt x="76800" y="149099"/>
                </a:lnTo>
                <a:lnTo>
                  <a:pt x="0" y="7229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 name="任意多边形: 形状 2"/>
          <p:cNvSpPr/>
          <p:nvPr userDrawn="1"/>
        </p:nvSpPr>
        <p:spPr>
          <a:xfrm>
            <a:off x="318655" y="286023"/>
            <a:ext cx="11554691" cy="6285955"/>
          </a:xfrm>
          <a:custGeom>
            <a:avLst/>
            <a:gdLst>
              <a:gd name="connsiteX0" fmla="*/ 110989 w 11554691"/>
              <a:gd name="connsiteY0" fmla="*/ 0 h 6285955"/>
              <a:gd name="connsiteX1" fmla="*/ 11443702 w 11554691"/>
              <a:gd name="connsiteY1" fmla="*/ 0 h 6285955"/>
              <a:gd name="connsiteX2" fmla="*/ 11554691 w 11554691"/>
              <a:gd name="connsiteY2" fmla="*/ 110989 h 6285955"/>
              <a:gd name="connsiteX3" fmla="*/ 11554691 w 11554691"/>
              <a:gd name="connsiteY3" fmla="*/ 423982 h 6285955"/>
              <a:gd name="connsiteX4" fmla="*/ 11554691 w 11554691"/>
              <a:gd name="connsiteY4" fmla="*/ 554933 h 6285955"/>
              <a:gd name="connsiteX5" fmla="*/ 11554691 w 11554691"/>
              <a:gd name="connsiteY5" fmla="*/ 5731022 h 6285955"/>
              <a:gd name="connsiteX6" fmla="*/ 11554691 w 11554691"/>
              <a:gd name="connsiteY6" fmla="*/ 6105395 h 6285955"/>
              <a:gd name="connsiteX7" fmla="*/ 11554691 w 11554691"/>
              <a:gd name="connsiteY7" fmla="*/ 6174966 h 6285955"/>
              <a:gd name="connsiteX8" fmla="*/ 11443702 w 11554691"/>
              <a:gd name="connsiteY8" fmla="*/ 6285955 h 6285955"/>
              <a:gd name="connsiteX9" fmla="*/ 110989 w 11554691"/>
              <a:gd name="connsiteY9" fmla="*/ 6285955 h 6285955"/>
              <a:gd name="connsiteX10" fmla="*/ 0 w 11554691"/>
              <a:gd name="connsiteY10" fmla="*/ 6174966 h 6285955"/>
              <a:gd name="connsiteX11" fmla="*/ 0 w 11554691"/>
              <a:gd name="connsiteY11" fmla="*/ 6105395 h 6285955"/>
              <a:gd name="connsiteX12" fmla="*/ 0 w 11554691"/>
              <a:gd name="connsiteY12" fmla="*/ 5731022 h 6285955"/>
              <a:gd name="connsiteX13" fmla="*/ 0 w 11554691"/>
              <a:gd name="connsiteY13" fmla="*/ 554934 h 6285955"/>
              <a:gd name="connsiteX14" fmla="*/ 0 w 11554691"/>
              <a:gd name="connsiteY14" fmla="*/ 554933 h 6285955"/>
              <a:gd name="connsiteX15" fmla="*/ 0 w 11554691"/>
              <a:gd name="connsiteY15" fmla="*/ 110989 h 6285955"/>
              <a:gd name="connsiteX16" fmla="*/ 110989 w 11554691"/>
              <a:gd name="connsiteY16" fmla="*/ 0 h 62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54691" h="6285955">
                <a:moveTo>
                  <a:pt x="110989" y="0"/>
                </a:moveTo>
                <a:lnTo>
                  <a:pt x="11443702" y="0"/>
                </a:lnTo>
                <a:cubicBezTo>
                  <a:pt x="11505000" y="0"/>
                  <a:pt x="11554691" y="49691"/>
                  <a:pt x="11554691" y="110989"/>
                </a:cubicBezTo>
                <a:lnTo>
                  <a:pt x="11554691" y="423982"/>
                </a:lnTo>
                <a:lnTo>
                  <a:pt x="11554691" y="554933"/>
                </a:lnTo>
                <a:lnTo>
                  <a:pt x="11554691" y="5731022"/>
                </a:lnTo>
                <a:lnTo>
                  <a:pt x="11554691" y="6105395"/>
                </a:lnTo>
                <a:lnTo>
                  <a:pt x="11554691" y="6174966"/>
                </a:lnTo>
                <a:cubicBezTo>
                  <a:pt x="11554691" y="6236264"/>
                  <a:pt x="11505000" y="6285955"/>
                  <a:pt x="11443702" y="6285955"/>
                </a:cubicBezTo>
                <a:lnTo>
                  <a:pt x="110989" y="6285955"/>
                </a:lnTo>
                <a:cubicBezTo>
                  <a:pt x="49691" y="6285955"/>
                  <a:pt x="0" y="6236264"/>
                  <a:pt x="0" y="6174966"/>
                </a:cubicBezTo>
                <a:lnTo>
                  <a:pt x="0" y="6105395"/>
                </a:lnTo>
                <a:lnTo>
                  <a:pt x="0" y="5731022"/>
                </a:lnTo>
                <a:lnTo>
                  <a:pt x="0" y="554934"/>
                </a:lnTo>
                <a:lnTo>
                  <a:pt x="0" y="554933"/>
                </a:lnTo>
                <a:lnTo>
                  <a:pt x="0" y="110989"/>
                </a:lnTo>
                <a:cubicBezTo>
                  <a:pt x="0" y="49691"/>
                  <a:pt x="49691" y="0"/>
                  <a:pt x="110989" y="0"/>
                </a:cubicBezTo>
                <a:close/>
              </a:path>
            </a:pathLst>
          </a:cu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0008809809"/>
          <p:cNvPicPr>
            <a:picLocks noChangeAspect="1"/>
          </p:cNvPicPr>
          <p:nvPr userDrawn="1"/>
        </p:nvPicPr>
        <p:blipFill>
          <a:blip r:embed="rId4" cstate="print"/>
          <a:stretch>
            <a:fillRect/>
          </a:stretch>
        </p:blipFill>
        <p:spPr>
          <a:xfrm>
            <a:off x="9525" y="0"/>
            <a:ext cx="12192000" cy="687641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978997897"/>
          <p:cNvPicPr>
            <a:picLocks noChangeAspect="1"/>
          </p:cNvPicPr>
          <p:nvPr/>
        </p:nvPicPr>
        <p:blipFill>
          <a:blip r:embed="rId1" cstate="print"/>
          <a:stretch>
            <a:fillRect/>
          </a:stretch>
        </p:blipFill>
        <p:spPr>
          <a:xfrm>
            <a:off x="0" y="635"/>
            <a:ext cx="12192000" cy="6875780"/>
          </a:xfrm>
          <a:prstGeom prst="rect">
            <a:avLst/>
          </a:prstGeom>
        </p:spPr>
      </p:pic>
      <p:sp>
        <p:nvSpPr>
          <p:cNvPr id="28" name="文本框 27"/>
          <p:cNvSpPr txBox="1"/>
          <p:nvPr/>
        </p:nvSpPr>
        <p:spPr>
          <a:xfrm>
            <a:off x="3359464" y="847058"/>
            <a:ext cx="5107886" cy="367665"/>
          </a:xfrm>
          <a:prstGeom prst="rect">
            <a:avLst/>
          </a:prstGeom>
          <a:noFill/>
        </p:spPr>
        <p:txBody>
          <a:bodyPr wrap="square" rtlCol="0">
            <a:spAutoFit/>
          </a:bodyPr>
          <a:lstStyle/>
          <a:p>
            <a:pPr algn="ctr">
              <a:lnSpc>
                <a:spcPct val="120000"/>
              </a:lnSpc>
              <a:spcBef>
                <a:spcPts val="0"/>
              </a:spcBef>
              <a:spcAft>
                <a:spcPts val="0"/>
              </a:spcAft>
            </a:pP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本法于</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2021</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年</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10</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月通过于</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2022</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年</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1</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月</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1</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日起实施</a:t>
            </a:r>
            <a:endPar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endParaRPr>
          </a:p>
        </p:txBody>
      </p:sp>
      <p:sp>
        <p:nvSpPr>
          <p:cNvPr id="34" name="文本框 33"/>
          <p:cNvSpPr txBox="1"/>
          <p:nvPr/>
        </p:nvSpPr>
        <p:spPr>
          <a:xfrm>
            <a:off x="2015260" y="1214910"/>
            <a:ext cx="8025879" cy="1445260"/>
          </a:xfrm>
          <a:prstGeom prst="rect">
            <a:avLst/>
          </a:prstGeom>
          <a:noFill/>
        </p:spPr>
        <p:txBody>
          <a:bodyPr wrap="square" rtlCol="0">
            <a:spAutoFit/>
          </a:bodyPr>
          <a:lstStyle/>
          <a:p>
            <a:pPr algn="dist">
              <a:lnSpc>
                <a:spcPct val="100000"/>
              </a:lnSpc>
              <a:spcBef>
                <a:spcPts val="0"/>
              </a:spcBef>
              <a:spcAft>
                <a:spcPts val="0"/>
              </a:spcAft>
            </a:pPr>
            <a:r>
              <a:rPr kumimoji="1" lang="zh-CN" altLang="en-US" sz="8800" dirty="0">
                <a:solidFill>
                  <a:schemeClr val="accent1"/>
                </a:solidFill>
                <a:latin typeface="微软雅黑" panose="020B0503020204020204" charset="-122"/>
                <a:ea typeface="微软雅黑" panose="020B0503020204020204" charset="-122"/>
              </a:rPr>
              <a:t>家庭教育促进法</a:t>
            </a:r>
            <a:endParaRPr kumimoji="1" lang="zh-CN" altLang="en-US" sz="8800" dirty="0">
              <a:solidFill>
                <a:schemeClr val="accent1"/>
              </a:solidFill>
              <a:latin typeface="微软雅黑" panose="020B0503020204020204" charset="-122"/>
              <a:ea typeface="微软雅黑" panose="020B0503020204020204" charset="-122"/>
            </a:endParaRPr>
          </a:p>
        </p:txBody>
      </p:sp>
      <p:sp>
        <p:nvSpPr>
          <p:cNvPr id="42" name="文本框 41"/>
          <p:cNvSpPr txBox="1"/>
          <p:nvPr/>
        </p:nvSpPr>
        <p:spPr>
          <a:xfrm>
            <a:off x="2912809" y="2597293"/>
            <a:ext cx="6366285" cy="507639"/>
          </a:xfrm>
          <a:prstGeom prst="rect">
            <a:avLst/>
          </a:prstGeom>
          <a:noFill/>
        </p:spPr>
        <p:txBody>
          <a:bodyPr wrap="square" rtlCol="0">
            <a:spAutoFit/>
          </a:bodyPr>
          <a:lstStyle/>
          <a:p>
            <a:pPr>
              <a:lnSpc>
                <a:spcPct val="120000"/>
              </a:lnSpc>
            </a:pPr>
            <a:r>
              <a:rPr kumimoji="1" lang="zh-CN" altLang="en-US" sz="2400" b="1" dirty="0">
                <a:solidFill>
                  <a:schemeClr val="tx1">
                    <a:lumMod val="85000"/>
                    <a:lumOff val="15000"/>
                  </a:schemeClr>
                </a:solidFill>
                <a:latin typeface="思源黑体 CN Medium" panose="020B0600000000000000" pitchFamily="34" charset="-122"/>
                <a:ea typeface="思源黑体 CN Medium" panose="020B0600000000000000" pitchFamily="34" charset="-122"/>
              </a:rPr>
              <a:t>家庭责任丨国家支持丨社会协同丨法律责任</a:t>
            </a:r>
            <a:endParaRPr kumimoji="1" lang="zh-CN" altLang="en-US" sz="2400" b="1"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p:txBody>
      </p:sp>
      <p:sp>
        <p:nvSpPr>
          <p:cNvPr id="23" name="矩形: 圆角 10"/>
          <p:cNvSpPr/>
          <p:nvPr/>
        </p:nvSpPr>
        <p:spPr>
          <a:xfrm>
            <a:off x="5173283" y="3401574"/>
            <a:ext cx="1709791" cy="360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zh-CN" sz="1400" dirty="0">
                <a:solidFill>
                  <a:schemeClr val="lt1"/>
                </a:solidFill>
                <a:latin typeface="+mj-ea"/>
                <a:ea typeface="+mj-ea"/>
              </a:rPr>
              <a:t>新创信息科技</a:t>
            </a:r>
            <a:endParaRPr lang="zh-CN" altLang="zh-CN" sz="1400" dirty="0">
              <a:solidFill>
                <a:schemeClr val="lt1"/>
              </a:solidFill>
              <a:latin typeface="+mj-ea"/>
              <a:ea typeface="+mj-ea"/>
            </a:endParaRPr>
          </a:p>
        </p:txBody>
      </p:sp>
      <p:pic>
        <p:nvPicPr>
          <p:cNvPr id="18" name="c9018dd3effccb55fd3525c3eaa6e986">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6488" y="-604569"/>
            <a:ext cx="346364" cy="3463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6" presetClass="entr" presetSubtype="16"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circle(in)">
                                      <p:cBhvr>
                                        <p:cTn id="17" dur="2000"/>
                                        <p:tgtEl>
                                          <p:spTgt spid="42"/>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1" presetClass="mediacall" presetSubtype="0" fill="hold" nodeType="withEffect">
                                  <p:stCondLst>
                                    <p:cond delay="0"/>
                                  </p:stCondLst>
                                  <p:childTnLst>
                                    <p:cmd type="call" cmd="playFrom(0.0)">
                                      <p:cBhvr>
                                        <p:cTn id="25"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18"/>
                </p:tgtEl>
              </p:cMediaNode>
            </p:audio>
          </p:childTnLst>
        </p:cTn>
      </p:par>
    </p:tnLst>
    <p:bldLst>
      <p:bldP spid="28" grpId="0"/>
      <p:bldP spid="34" grpId="0"/>
      <p:bldP spid="42" grpId="0"/>
      <p:bldP spid="2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44953" y="2267910"/>
            <a:ext cx="6841303" cy="1500529"/>
            <a:chOff x="944953" y="2267910"/>
            <a:chExt cx="6841303" cy="1500529"/>
          </a:xfrm>
        </p:grpSpPr>
        <p:sp>
          <p:nvSpPr>
            <p:cNvPr id="4" name="任意多边形: 形状 3"/>
            <p:cNvSpPr/>
            <p:nvPr/>
          </p:nvSpPr>
          <p:spPr>
            <a:xfrm>
              <a:off x="944953" y="2267910"/>
              <a:ext cx="6841303" cy="1500529"/>
            </a:xfrm>
            <a:custGeom>
              <a:avLst/>
              <a:gdLst>
                <a:gd name="connsiteX0" fmla="*/ 127037 w 7388692"/>
                <a:gd name="connsiteY0" fmla="*/ 0 h 1910006"/>
                <a:gd name="connsiteX1" fmla="*/ 7261656 w 7388692"/>
                <a:gd name="connsiteY1" fmla="*/ 0 h 1910006"/>
                <a:gd name="connsiteX2" fmla="*/ 7388692 w 7388692"/>
                <a:gd name="connsiteY2" fmla="*/ 113148 h 1910006"/>
                <a:gd name="connsiteX3" fmla="*/ 7388692 w 7388692"/>
                <a:gd name="connsiteY3" fmla="*/ 565725 h 1910006"/>
                <a:gd name="connsiteX4" fmla="*/ 7388131 w 7388692"/>
                <a:gd name="connsiteY4" fmla="*/ 568204 h 1910006"/>
                <a:gd name="connsiteX5" fmla="*/ 7388692 w 7388692"/>
                <a:gd name="connsiteY5" fmla="*/ 570683 h 1910006"/>
                <a:gd name="connsiteX6" fmla="*/ 7388692 w 7388692"/>
                <a:gd name="connsiteY6" fmla="*/ 886746 h 1910006"/>
                <a:gd name="connsiteX7" fmla="*/ 7388692 w 7388692"/>
                <a:gd name="connsiteY7" fmla="*/ 1023260 h 1910006"/>
                <a:gd name="connsiteX8" fmla="*/ 7388692 w 7388692"/>
                <a:gd name="connsiteY8" fmla="*/ 1339323 h 1910006"/>
                <a:gd name="connsiteX9" fmla="*/ 7388131 w 7388692"/>
                <a:gd name="connsiteY9" fmla="*/ 1341802 h 1910006"/>
                <a:gd name="connsiteX10" fmla="*/ 7388692 w 7388692"/>
                <a:gd name="connsiteY10" fmla="*/ 1344281 h 1910006"/>
                <a:gd name="connsiteX11" fmla="*/ 7388692 w 7388692"/>
                <a:gd name="connsiteY11" fmla="*/ 1796858 h 1910006"/>
                <a:gd name="connsiteX12" fmla="*/ 7261656 w 7388692"/>
                <a:gd name="connsiteY12" fmla="*/ 1910006 h 1910006"/>
                <a:gd name="connsiteX13" fmla="*/ 127037 w 7388692"/>
                <a:gd name="connsiteY13" fmla="*/ 1910006 h 1910006"/>
                <a:gd name="connsiteX14" fmla="*/ 0 w 7388692"/>
                <a:gd name="connsiteY14" fmla="*/ 1796858 h 1910006"/>
                <a:gd name="connsiteX15" fmla="*/ 0 w 7388692"/>
                <a:gd name="connsiteY15" fmla="*/ 1344281 h 1910006"/>
                <a:gd name="connsiteX16" fmla="*/ 563 w 7388692"/>
                <a:gd name="connsiteY16" fmla="*/ 1341802 h 1910006"/>
                <a:gd name="connsiteX17" fmla="*/ 0 w 7388692"/>
                <a:gd name="connsiteY17" fmla="*/ 1339323 h 1910006"/>
                <a:gd name="connsiteX18" fmla="*/ 0 w 7388692"/>
                <a:gd name="connsiteY18" fmla="*/ 1023260 h 1910006"/>
                <a:gd name="connsiteX19" fmla="*/ 0 w 7388692"/>
                <a:gd name="connsiteY19" fmla="*/ 886746 h 1910006"/>
                <a:gd name="connsiteX20" fmla="*/ 0 w 7388692"/>
                <a:gd name="connsiteY20" fmla="*/ 570683 h 1910006"/>
                <a:gd name="connsiteX21" fmla="*/ 563 w 7388692"/>
                <a:gd name="connsiteY21" fmla="*/ 568204 h 1910006"/>
                <a:gd name="connsiteX22" fmla="*/ 0 w 7388692"/>
                <a:gd name="connsiteY22" fmla="*/ 565725 h 1910006"/>
                <a:gd name="connsiteX23" fmla="*/ 0 w 7388692"/>
                <a:gd name="connsiteY23" fmla="*/ 113148 h 1910006"/>
                <a:gd name="connsiteX24" fmla="*/ 127037 w 7388692"/>
                <a:gd name="connsiteY24" fmla="*/ 0 h 191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88692" h="1910006">
                  <a:moveTo>
                    <a:pt x="127037" y="0"/>
                  </a:moveTo>
                  <a:lnTo>
                    <a:pt x="7261656" y="0"/>
                  </a:lnTo>
                  <a:cubicBezTo>
                    <a:pt x="7331816" y="0"/>
                    <a:pt x="7388692" y="50658"/>
                    <a:pt x="7388692" y="113148"/>
                  </a:cubicBezTo>
                  <a:lnTo>
                    <a:pt x="7388692" y="565725"/>
                  </a:lnTo>
                  <a:lnTo>
                    <a:pt x="7388131" y="568204"/>
                  </a:lnTo>
                  <a:lnTo>
                    <a:pt x="7388692" y="570683"/>
                  </a:lnTo>
                  <a:lnTo>
                    <a:pt x="7388692" y="886746"/>
                  </a:lnTo>
                  <a:lnTo>
                    <a:pt x="7388692" y="1023260"/>
                  </a:lnTo>
                  <a:lnTo>
                    <a:pt x="7388692" y="1339323"/>
                  </a:lnTo>
                  <a:lnTo>
                    <a:pt x="7388131" y="1341802"/>
                  </a:lnTo>
                  <a:lnTo>
                    <a:pt x="7388692" y="1344281"/>
                  </a:lnTo>
                  <a:lnTo>
                    <a:pt x="7388692" y="1796858"/>
                  </a:lnTo>
                  <a:cubicBezTo>
                    <a:pt x="7388692" y="1859348"/>
                    <a:pt x="7331816" y="1910006"/>
                    <a:pt x="7261656" y="1910006"/>
                  </a:cubicBezTo>
                  <a:lnTo>
                    <a:pt x="127037" y="1910006"/>
                  </a:lnTo>
                  <a:cubicBezTo>
                    <a:pt x="56876" y="1910006"/>
                    <a:pt x="0" y="1859348"/>
                    <a:pt x="0" y="1796858"/>
                  </a:cubicBezTo>
                  <a:lnTo>
                    <a:pt x="0" y="1344281"/>
                  </a:lnTo>
                  <a:lnTo>
                    <a:pt x="563" y="1341802"/>
                  </a:lnTo>
                  <a:lnTo>
                    <a:pt x="0" y="1339323"/>
                  </a:lnTo>
                  <a:lnTo>
                    <a:pt x="0" y="1023260"/>
                  </a:lnTo>
                  <a:lnTo>
                    <a:pt x="0" y="886746"/>
                  </a:lnTo>
                  <a:lnTo>
                    <a:pt x="0" y="570683"/>
                  </a:lnTo>
                  <a:lnTo>
                    <a:pt x="563" y="568204"/>
                  </a:lnTo>
                  <a:lnTo>
                    <a:pt x="0" y="565725"/>
                  </a:lnTo>
                  <a:lnTo>
                    <a:pt x="0" y="113148"/>
                  </a:lnTo>
                  <a:cubicBezTo>
                    <a:pt x="0" y="50658"/>
                    <a:pt x="56876" y="0"/>
                    <a:pt x="12703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252000" bIns="0" rtlCol="0" anchor="ctr">
              <a:noAutofit/>
            </a:bodyPr>
            <a:lstStyle/>
            <a:p>
              <a:pPr algn="ctr"/>
              <a:endParaRPr lang="zh-CN" altLang="en-US" sz="1600">
                <a:solidFill>
                  <a:schemeClr val="tx1">
                    <a:lumMod val="85000"/>
                    <a:lumOff val="15000"/>
                  </a:schemeClr>
                </a:solidFill>
                <a:latin typeface="+mj-ea"/>
                <a:ea typeface="+mj-ea"/>
              </a:endParaRPr>
            </a:p>
          </p:txBody>
        </p:sp>
        <p:sp>
          <p:nvSpPr>
            <p:cNvPr id="97" name="文本框 96"/>
            <p:cNvSpPr txBox="1"/>
            <p:nvPr/>
          </p:nvSpPr>
          <p:spPr>
            <a:xfrm>
              <a:off x="1145713" y="2396925"/>
              <a:ext cx="6493912" cy="1161728"/>
            </a:xfrm>
            <a:prstGeom prst="rect">
              <a:avLst/>
            </a:prstGeom>
            <a:noFill/>
          </p:spPr>
          <p:txBody>
            <a:bodyPr wrap="square" rtlCol="0">
              <a:spAutoFit/>
            </a:bodyPr>
            <a:lstStyle/>
            <a:p>
              <a:pPr algn="just">
                <a:lnSpc>
                  <a:spcPct val="150000"/>
                </a:lnSpc>
                <a:spcBef>
                  <a:spcPts val="0"/>
                </a:spcBef>
                <a:spcAft>
                  <a:spcPts val="0"/>
                </a:spcAft>
              </a:pPr>
              <a:r>
                <a:rPr lang="zh-CN" altLang="en-US" sz="16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婚姻登记机构和收养登记机构、儿童福利机构、未成年人救助保护机构人民法院、妇女联合会共同参与家庭教育指导。机构开展家庭教育指导服务活动，不得组织或者变相组织营利性教育培训。</a:t>
              </a:r>
              <a:endParaRPr lang="zh-CN" altLang="en-US" sz="16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7" name="组合 6"/>
          <p:cNvGrpSpPr/>
          <p:nvPr/>
        </p:nvGrpSpPr>
        <p:grpSpPr>
          <a:xfrm>
            <a:off x="944953" y="4096707"/>
            <a:ext cx="6841303" cy="1500529"/>
            <a:chOff x="944953" y="4096707"/>
            <a:chExt cx="6841303" cy="1500529"/>
          </a:xfrm>
        </p:grpSpPr>
        <p:sp>
          <p:nvSpPr>
            <p:cNvPr id="5" name="任意多边形: 形状 4"/>
            <p:cNvSpPr/>
            <p:nvPr/>
          </p:nvSpPr>
          <p:spPr>
            <a:xfrm>
              <a:off x="944953" y="4096707"/>
              <a:ext cx="6841303" cy="1500529"/>
            </a:xfrm>
            <a:custGeom>
              <a:avLst/>
              <a:gdLst>
                <a:gd name="connsiteX0" fmla="*/ 127037 w 7388692"/>
                <a:gd name="connsiteY0" fmla="*/ 0 h 1910006"/>
                <a:gd name="connsiteX1" fmla="*/ 7261656 w 7388692"/>
                <a:gd name="connsiteY1" fmla="*/ 0 h 1910006"/>
                <a:gd name="connsiteX2" fmla="*/ 7388692 w 7388692"/>
                <a:gd name="connsiteY2" fmla="*/ 113148 h 1910006"/>
                <a:gd name="connsiteX3" fmla="*/ 7388692 w 7388692"/>
                <a:gd name="connsiteY3" fmla="*/ 565725 h 1910006"/>
                <a:gd name="connsiteX4" fmla="*/ 7388131 w 7388692"/>
                <a:gd name="connsiteY4" fmla="*/ 568204 h 1910006"/>
                <a:gd name="connsiteX5" fmla="*/ 7388692 w 7388692"/>
                <a:gd name="connsiteY5" fmla="*/ 570683 h 1910006"/>
                <a:gd name="connsiteX6" fmla="*/ 7388692 w 7388692"/>
                <a:gd name="connsiteY6" fmla="*/ 886746 h 1910006"/>
                <a:gd name="connsiteX7" fmla="*/ 7388692 w 7388692"/>
                <a:gd name="connsiteY7" fmla="*/ 1023260 h 1910006"/>
                <a:gd name="connsiteX8" fmla="*/ 7388692 w 7388692"/>
                <a:gd name="connsiteY8" fmla="*/ 1339323 h 1910006"/>
                <a:gd name="connsiteX9" fmla="*/ 7388131 w 7388692"/>
                <a:gd name="connsiteY9" fmla="*/ 1341802 h 1910006"/>
                <a:gd name="connsiteX10" fmla="*/ 7388692 w 7388692"/>
                <a:gd name="connsiteY10" fmla="*/ 1344281 h 1910006"/>
                <a:gd name="connsiteX11" fmla="*/ 7388692 w 7388692"/>
                <a:gd name="connsiteY11" fmla="*/ 1796858 h 1910006"/>
                <a:gd name="connsiteX12" fmla="*/ 7261656 w 7388692"/>
                <a:gd name="connsiteY12" fmla="*/ 1910006 h 1910006"/>
                <a:gd name="connsiteX13" fmla="*/ 127037 w 7388692"/>
                <a:gd name="connsiteY13" fmla="*/ 1910006 h 1910006"/>
                <a:gd name="connsiteX14" fmla="*/ 0 w 7388692"/>
                <a:gd name="connsiteY14" fmla="*/ 1796858 h 1910006"/>
                <a:gd name="connsiteX15" fmla="*/ 0 w 7388692"/>
                <a:gd name="connsiteY15" fmla="*/ 1344281 h 1910006"/>
                <a:gd name="connsiteX16" fmla="*/ 563 w 7388692"/>
                <a:gd name="connsiteY16" fmla="*/ 1341802 h 1910006"/>
                <a:gd name="connsiteX17" fmla="*/ 0 w 7388692"/>
                <a:gd name="connsiteY17" fmla="*/ 1339323 h 1910006"/>
                <a:gd name="connsiteX18" fmla="*/ 0 w 7388692"/>
                <a:gd name="connsiteY18" fmla="*/ 1023260 h 1910006"/>
                <a:gd name="connsiteX19" fmla="*/ 0 w 7388692"/>
                <a:gd name="connsiteY19" fmla="*/ 886746 h 1910006"/>
                <a:gd name="connsiteX20" fmla="*/ 0 w 7388692"/>
                <a:gd name="connsiteY20" fmla="*/ 570683 h 1910006"/>
                <a:gd name="connsiteX21" fmla="*/ 563 w 7388692"/>
                <a:gd name="connsiteY21" fmla="*/ 568204 h 1910006"/>
                <a:gd name="connsiteX22" fmla="*/ 0 w 7388692"/>
                <a:gd name="connsiteY22" fmla="*/ 565725 h 1910006"/>
                <a:gd name="connsiteX23" fmla="*/ 0 w 7388692"/>
                <a:gd name="connsiteY23" fmla="*/ 113148 h 1910006"/>
                <a:gd name="connsiteX24" fmla="*/ 127037 w 7388692"/>
                <a:gd name="connsiteY24" fmla="*/ 0 h 191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88692" h="1910006">
                  <a:moveTo>
                    <a:pt x="127037" y="0"/>
                  </a:moveTo>
                  <a:lnTo>
                    <a:pt x="7261656" y="0"/>
                  </a:lnTo>
                  <a:cubicBezTo>
                    <a:pt x="7331816" y="0"/>
                    <a:pt x="7388692" y="50658"/>
                    <a:pt x="7388692" y="113148"/>
                  </a:cubicBezTo>
                  <a:lnTo>
                    <a:pt x="7388692" y="565725"/>
                  </a:lnTo>
                  <a:lnTo>
                    <a:pt x="7388131" y="568204"/>
                  </a:lnTo>
                  <a:lnTo>
                    <a:pt x="7388692" y="570683"/>
                  </a:lnTo>
                  <a:lnTo>
                    <a:pt x="7388692" y="886746"/>
                  </a:lnTo>
                  <a:lnTo>
                    <a:pt x="7388692" y="1023260"/>
                  </a:lnTo>
                  <a:lnTo>
                    <a:pt x="7388692" y="1339323"/>
                  </a:lnTo>
                  <a:lnTo>
                    <a:pt x="7388131" y="1341802"/>
                  </a:lnTo>
                  <a:lnTo>
                    <a:pt x="7388692" y="1344281"/>
                  </a:lnTo>
                  <a:lnTo>
                    <a:pt x="7388692" y="1796858"/>
                  </a:lnTo>
                  <a:cubicBezTo>
                    <a:pt x="7388692" y="1859348"/>
                    <a:pt x="7331816" y="1910006"/>
                    <a:pt x="7261656" y="1910006"/>
                  </a:cubicBezTo>
                  <a:lnTo>
                    <a:pt x="127037" y="1910006"/>
                  </a:lnTo>
                  <a:cubicBezTo>
                    <a:pt x="56876" y="1910006"/>
                    <a:pt x="0" y="1859348"/>
                    <a:pt x="0" y="1796858"/>
                  </a:cubicBezTo>
                  <a:lnTo>
                    <a:pt x="0" y="1344281"/>
                  </a:lnTo>
                  <a:lnTo>
                    <a:pt x="563" y="1341802"/>
                  </a:lnTo>
                  <a:lnTo>
                    <a:pt x="0" y="1339323"/>
                  </a:lnTo>
                  <a:lnTo>
                    <a:pt x="0" y="1023260"/>
                  </a:lnTo>
                  <a:lnTo>
                    <a:pt x="0" y="886746"/>
                  </a:lnTo>
                  <a:lnTo>
                    <a:pt x="0" y="570683"/>
                  </a:lnTo>
                  <a:lnTo>
                    <a:pt x="563" y="568204"/>
                  </a:lnTo>
                  <a:lnTo>
                    <a:pt x="0" y="565725"/>
                  </a:lnTo>
                  <a:lnTo>
                    <a:pt x="0" y="113148"/>
                  </a:lnTo>
                  <a:cubicBezTo>
                    <a:pt x="0" y="50658"/>
                    <a:pt x="56876" y="0"/>
                    <a:pt x="12703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252000" bIns="0" rtlCol="0" anchor="ctr">
              <a:noAutofit/>
            </a:bodyPr>
            <a:lstStyle/>
            <a:p>
              <a:pPr algn="ctr"/>
              <a:endParaRPr lang="zh-CN" altLang="en-US" sz="1600">
                <a:solidFill>
                  <a:schemeClr val="tx1">
                    <a:lumMod val="85000"/>
                    <a:lumOff val="15000"/>
                  </a:schemeClr>
                </a:solidFill>
                <a:latin typeface="+mj-ea"/>
                <a:ea typeface="+mj-ea"/>
              </a:endParaRPr>
            </a:p>
          </p:txBody>
        </p:sp>
        <p:sp>
          <p:nvSpPr>
            <p:cNvPr id="98" name="文本框 97"/>
            <p:cNvSpPr txBox="1"/>
            <p:nvPr/>
          </p:nvSpPr>
          <p:spPr>
            <a:xfrm>
              <a:off x="1204911" y="4225722"/>
              <a:ext cx="6387381" cy="1161728"/>
            </a:xfrm>
            <a:prstGeom prst="rect">
              <a:avLst/>
            </a:prstGeom>
            <a:noFill/>
          </p:spPr>
          <p:txBody>
            <a:bodyPr wrap="square" rtlCol="0">
              <a:spAutoFit/>
            </a:bodyPr>
            <a:lstStyle/>
            <a:p>
              <a:pPr algn="just">
                <a:lnSpc>
                  <a:spcPct val="150000"/>
                </a:lnSpc>
                <a:spcBef>
                  <a:spcPts val="0"/>
                </a:spcBef>
                <a:spcAft>
                  <a:spcPts val="0"/>
                </a:spcAft>
              </a:pPr>
              <a:r>
                <a:rPr lang="zh-CN" altLang="en-US" sz="16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教育、民政、卫生健康、市场监督管理等有关部门进行指导和监督。国家机关、企业事业单位、群团组织、社会组织应当将家风建设纳入单位文化建设。</a:t>
              </a:r>
              <a:endParaRPr lang="zh-CN" altLang="en-US" sz="16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8" name="文本框 7"/>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国家支持</a:t>
            </a:r>
            <a:endParaRPr lang="zh-CN" altLang="en-US" sz="3000" dirty="0">
              <a:latin typeface="汉仪菱心体简" panose="02010400000101010101" pitchFamily="2" charset="-122"/>
              <a:ea typeface="汉仪菱心体简" panose="02010400000101010101" pitchFamily="2" charset="-122"/>
            </a:endParaRPr>
          </a:p>
        </p:txBody>
      </p:sp>
      <p:pic>
        <p:nvPicPr>
          <p:cNvPr id="2" name="图片 1" descr="happy-father-s-day_24908-60007.webp"/>
          <p:cNvPicPr>
            <a:picLocks noChangeAspect="1"/>
          </p:cNvPicPr>
          <p:nvPr/>
        </p:nvPicPr>
        <p:blipFill>
          <a:blip r:embed="rId1" cstate="print"/>
          <a:srcRect/>
          <a:stretch>
            <a:fillRect/>
          </a:stretch>
        </p:blipFill>
        <p:spPr>
          <a:xfrm>
            <a:off x="8091170" y="959485"/>
            <a:ext cx="2978150" cy="49390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978997897"/>
          <p:cNvPicPr>
            <a:picLocks noChangeAspect="1"/>
          </p:cNvPicPr>
          <p:nvPr/>
        </p:nvPicPr>
        <p:blipFill>
          <a:blip r:embed="rId1" cstate="print"/>
          <a:stretch>
            <a:fillRect/>
          </a:stretch>
        </p:blipFill>
        <p:spPr>
          <a:xfrm>
            <a:off x="0" y="635"/>
            <a:ext cx="12192000" cy="6875780"/>
          </a:xfrm>
          <a:prstGeom prst="rect">
            <a:avLst/>
          </a:prstGeom>
        </p:spPr>
      </p:pic>
      <p:sp>
        <p:nvSpPr>
          <p:cNvPr id="5" name="椭圆 4"/>
          <p:cNvSpPr/>
          <p:nvPr/>
        </p:nvSpPr>
        <p:spPr>
          <a:xfrm>
            <a:off x="5491953" y="661096"/>
            <a:ext cx="1353043" cy="1353043"/>
          </a:xfrm>
          <a:prstGeom prst="ellipse">
            <a:avLst/>
          </a:prstGeom>
          <a:solidFill>
            <a:schemeClr val="accent1"/>
          </a:solidFill>
          <a:ln>
            <a:noFill/>
          </a:ln>
          <a:effectLst>
            <a:outerShdw blurRad="127000" dist="508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4800" dirty="0">
                <a:latin typeface="汉仪菱心体简" panose="02010400000101010101" pitchFamily="2" charset="-122"/>
                <a:ea typeface="汉仪菱心体简" panose="02010400000101010101" pitchFamily="2" charset="-122"/>
              </a:rPr>
              <a:t>03</a:t>
            </a:r>
            <a:endParaRPr lang="en-US" altLang="zh-CN" sz="4800" dirty="0">
              <a:latin typeface="汉仪菱心体简" panose="02010400000101010101" pitchFamily="2" charset="-122"/>
              <a:ea typeface="汉仪菱心体简" panose="02010400000101010101" pitchFamily="2" charset="-122"/>
            </a:endParaRPr>
          </a:p>
        </p:txBody>
      </p:sp>
      <p:sp>
        <p:nvSpPr>
          <p:cNvPr id="6" name="文本框 5"/>
          <p:cNvSpPr txBox="1"/>
          <p:nvPr/>
        </p:nvSpPr>
        <p:spPr>
          <a:xfrm>
            <a:off x="3723015" y="2014369"/>
            <a:ext cx="4892120" cy="1322070"/>
          </a:xfrm>
          <a:prstGeom prst="rect">
            <a:avLst/>
          </a:prstGeom>
          <a:noFill/>
        </p:spPr>
        <p:txBody>
          <a:bodyPr wrap="square" rtlCol="0">
            <a:spAutoFit/>
          </a:bodyPr>
          <a:lstStyle/>
          <a:p>
            <a:pPr algn="dist"/>
            <a:r>
              <a:rPr lang="zh-CN" altLang="en-US" sz="8000" dirty="0">
                <a:solidFill>
                  <a:schemeClr val="accent1"/>
                </a:solidFill>
                <a:latin typeface="汉仪菱心体简" panose="02010400000101010101" pitchFamily="2" charset="-122"/>
                <a:ea typeface="汉仪菱心体简" panose="02010400000101010101" pitchFamily="2" charset="-122"/>
                <a:sym typeface="+mn-ea"/>
              </a:rPr>
              <a:t>社会协同</a:t>
            </a:r>
            <a:endParaRPr lang="zh-CN" altLang="en-US" sz="8000" dirty="0">
              <a:solidFill>
                <a:schemeClr val="accent1"/>
              </a:solidFill>
              <a:latin typeface="汉仪菱心体简" panose="02010400000101010101" pitchFamily="2" charset="-122"/>
              <a:ea typeface="汉仪菱心体简" panose="02010400000101010101" pitchFamily="2" charset="-122"/>
            </a:endParaRPr>
          </a:p>
        </p:txBody>
      </p:sp>
      <p:sp>
        <p:nvSpPr>
          <p:cNvPr id="7" name="文本框 6"/>
          <p:cNvSpPr txBox="1"/>
          <p:nvPr/>
        </p:nvSpPr>
        <p:spPr>
          <a:xfrm>
            <a:off x="3368388" y="3251439"/>
            <a:ext cx="5600813" cy="255270"/>
          </a:xfrm>
          <a:prstGeom prst="rect">
            <a:avLst/>
          </a:prstGeom>
          <a:noFill/>
        </p:spPr>
        <p:txBody>
          <a:bodyPr wrap="square" rtlCol="0">
            <a:spAutoFit/>
          </a:bodyPr>
          <a:lstStyle/>
          <a:p>
            <a:pPr algn="ctr"/>
            <a:endParaRPr lang="zh-CN" altLang="en-US" sz="1065" dirty="0">
              <a:solidFill>
                <a:schemeClr val="tx1">
                  <a:lumMod val="85000"/>
                  <a:lumOff val="15000"/>
                </a:schemeClr>
              </a:solidFill>
              <a:effectLst>
                <a:outerShdw blurRad="190500" sx="102000" sy="102000" algn="ctr" rotWithShape="0">
                  <a:prstClr val="black">
                    <a:alpha val="1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6"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303769" y="2324779"/>
            <a:ext cx="4803612" cy="792781"/>
          </a:xfrm>
          <a:prstGeom prst="rect">
            <a:avLst/>
          </a:prstGeom>
          <a:noFill/>
        </p:spPr>
        <p:txBody>
          <a:bodyPr wrap="square" rtlCol="0">
            <a:spAutoFit/>
          </a:bodyPr>
          <a:lstStyle/>
          <a:p>
            <a:pPr>
              <a:lnSpc>
                <a:spcPct val="130000"/>
              </a:lnSpc>
              <a:spcBef>
                <a:spcPts val="0"/>
              </a:spcBef>
              <a:spcAft>
                <a:spcPts val="0"/>
              </a:spcAft>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居民委员会、村民委员会可以设立家庭教育指导服务站点，配合家庭教育指导机构组织面向居民、村民的家庭教育知识宣传，为未成年人的父母或者其他监护人提供家庭教育指导服务。</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23" name="文本框 22"/>
          <p:cNvSpPr txBox="1"/>
          <p:nvPr/>
        </p:nvSpPr>
        <p:spPr>
          <a:xfrm>
            <a:off x="2303770" y="3313551"/>
            <a:ext cx="4803612" cy="552715"/>
          </a:xfrm>
          <a:prstGeom prst="rect">
            <a:avLst/>
          </a:prstGeom>
          <a:noFill/>
        </p:spPr>
        <p:txBody>
          <a:bodyPr wrap="square" rtlCol="0">
            <a:spAutoFit/>
          </a:bodyPr>
          <a:lstStyle/>
          <a:p>
            <a:pPr>
              <a:lnSpc>
                <a:spcPct val="130000"/>
              </a:lnSpc>
              <a:spcBef>
                <a:spcPts val="0"/>
              </a:spcBef>
              <a:spcAft>
                <a:spcPts val="0"/>
              </a:spcAft>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中小学校、幼儿园应当将家庭教育指导服务纳入工作计划，作为教师业务培训的内容。</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24" name="文本框 23"/>
          <p:cNvSpPr txBox="1"/>
          <p:nvPr/>
        </p:nvSpPr>
        <p:spPr>
          <a:xfrm>
            <a:off x="2303768" y="5251085"/>
            <a:ext cx="4803613" cy="617348"/>
          </a:xfrm>
          <a:prstGeom prst="rect">
            <a:avLst/>
          </a:prstGeom>
          <a:noFill/>
        </p:spPr>
        <p:txBody>
          <a:bodyPr wrap="square" rtlCol="0">
            <a:spAutoFit/>
          </a:bodyPr>
          <a:lstStyle/>
          <a:p>
            <a:pPr>
              <a:lnSpc>
                <a:spcPct val="150000"/>
              </a:lnSpc>
              <a:spcBef>
                <a:spcPts val="0"/>
              </a:spcBef>
              <a:spcAft>
                <a:spcPts val="0"/>
              </a:spcAft>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中小学校、幼儿园根据家长的需求，邀请有关人员传授家庭教育理念、知识和方法，组织开展家庭教育指导服务和实践活动。</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25" name="矩形 24"/>
          <p:cNvSpPr/>
          <p:nvPr/>
        </p:nvSpPr>
        <p:spPr>
          <a:xfrm>
            <a:off x="2303769" y="4243168"/>
            <a:ext cx="4803612" cy="552715"/>
          </a:xfrm>
          <a:prstGeom prst="rect">
            <a:avLst/>
          </a:prstGeom>
        </p:spPr>
        <p:txBody>
          <a:bodyPr wrap="square">
            <a:spAutoFit/>
          </a:bodyPr>
          <a:lstStyle/>
          <a:p>
            <a:pPr lvl="0">
              <a:lnSpc>
                <a:spcPct val="130000"/>
              </a:lnSpc>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采取建立家长学校等方式，针对不同年龄段未成年人的特点，定期组织公益性家庭教育指导服务和实践活动。</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nvGrpSpPr>
          <p:cNvPr id="4" name="组合 3"/>
          <p:cNvGrpSpPr/>
          <p:nvPr/>
        </p:nvGrpSpPr>
        <p:grpSpPr>
          <a:xfrm>
            <a:off x="1529842" y="2400369"/>
            <a:ext cx="612000" cy="3377952"/>
            <a:chOff x="1529842" y="2400369"/>
            <a:chExt cx="612000" cy="3377952"/>
          </a:xfrm>
        </p:grpSpPr>
        <p:sp>
          <p:nvSpPr>
            <p:cNvPr id="6" name="矩形: 圆角 10"/>
            <p:cNvSpPr/>
            <p:nvPr/>
          </p:nvSpPr>
          <p:spPr>
            <a:xfrm>
              <a:off x="1529842" y="2400369"/>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01</a:t>
              </a:r>
              <a:endParaRPr lang="zh-CN" altLang="en-US" sz="1600" dirty="0">
                <a:solidFill>
                  <a:schemeClr val="lt1"/>
                </a:solidFill>
                <a:latin typeface="+mj-ea"/>
                <a:ea typeface="+mj-ea"/>
              </a:endParaRPr>
            </a:p>
          </p:txBody>
        </p:sp>
        <p:sp>
          <p:nvSpPr>
            <p:cNvPr id="7" name="矩形: 圆角 10"/>
            <p:cNvSpPr/>
            <p:nvPr/>
          </p:nvSpPr>
          <p:spPr>
            <a:xfrm>
              <a:off x="1529842" y="3417444"/>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02</a:t>
              </a:r>
              <a:endParaRPr lang="zh-CN" altLang="en-US" sz="1600" dirty="0">
                <a:solidFill>
                  <a:schemeClr val="lt1"/>
                </a:solidFill>
                <a:latin typeface="+mj-ea"/>
                <a:ea typeface="+mj-ea"/>
              </a:endParaRPr>
            </a:p>
          </p:txBody>
        </p:sp>
        <p:cxnSp>
          <p:nvCxnSpPr>
            <p:cNvPr id="8" name="直接连接符 7"/>
            <p:cNvCxnSpPr/>
            <p:nvPr/>
          </p:nvCxnSpPr>
          <p:spPr>
            <a:xfrm>
              <a:off x="1835842" y="2946153"/>
              <a:ext cx="0" cy="36000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圆角 10"/>
            <p:cNvSpPr/>
            <p:nvPr/>
          </p:nvSpPr>
          <p:spPr>
            <a:xfrm>
              <a:off x="1529842" y="4351392"/>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03</a:t>
              </a:r>
              <a:endParaRPr lang="zh-CN" altLang="en-US" sz="1600" dirty="0">
                <a:solidFill>
                  <a:schemeClr val="lt1"/>
                </a:solidFill>
                <a:latin typeface="+mj-ea"/>
                <a:ea typeface="+mj-ea"/>
              </a:endParaRPr>
            </a:p>
          </p:txBody>
        </p:sp>
        <p:cxnSp>
          <p:nvCxnSpPr>
            <p:cNvPr id="10" name="直接连接符 9"/>
            <p:cNvCxnSpPr/>
            <p:nvPr/>
          </p:nvCxnSpPr>
          <p:spPr>
            <a:xfrm>
              <a:off x="1835842" y="3907300"/>
              <a:ext cx="0" cy="360000"/>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圆角 10"/>
            <p:cNvSpPr/>
            <p:nvPr/>
          </p:nvSpPr>
          <p:spPr>
            <a:xfrm>
              <a:off x="1529842" y="5382321"/>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04</a:t>
              </a:r>
              <a:endParaRPr lang="zh-CN" altLang="en-US" sz="1600" dirty="0">
                <a:solidFill>
                  <a:schemeClr val="lt1"/>
                </a:solidFill>
                <a:latin typeface="+mj-ea"/>
                <a:ea typeface="+mj-ea"/>
              </a:endParaRPr>
            </a:p>
          </p:txBody>
        </p:sp>
        <p:cxnSp>
          <p:nvCxnSpPr>
            <p:cNvPr id="12" name="直接连接符 11"/>
            <p:cNvCxnSpPr/>
            <p:nvPr/>
          </p:nvCxnSpPr>
          <p:spPr>
            <a:xfrm>
              <a:off x="1835842" y="4882300"/>
              <a:ext cx="0" cy="3600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社会协同</a:t>
            </a:r>
            <a:endParaRPr lang="zh-CN" altLang="en-US" sz="3000" dirty="0">
              <a:latin typeface="汉仪菱心体简" panose="02010400000101010101" pitchFamily="2" charset="-122"/>
              <a:ea typeface="汉仪菱心体简" panose="02010400000101010101" pitchFamily="2" charset="-122"/>
            </a:endParaRPr>
          </a:p>
        </p:txBody>
      </p:sp>
      <p:pic>
        <p:nvPicPr>
          <p:cNvPr id="2" name="图片 1" descr="illustrated-parents-holding-their-kids_52683-36710.webp"/>
          <p:cNvPicPr>
            <a:picLocks noChangeAspect="1"/>
          </p:cNvPicPr>
          <p:nvPr/>
        </p:nvPicPr>
        <p:blipFill>
          <a:blip r:embed="rId1"/>
          <a:stretch>
            <a:fillRect/>
          </a:stretch>
        </p:blipFill>
        <p:spPr>
          <a:xfrm>
            <a:off x="7269480" y="2796540"/>
            <a:ext cx="4283075" cy="28498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44497" y="2101669"/>
            <a:ext cx="4803612" cy="552715"/>
          </a:xfrm>
          <a:prstGeom prst="rect">
            <a:avLst/>
          </a:prstGeom>
          <a:noFill/>
        </p:spPr>
        <p:txBody>
          <a:bodyPr wrap="square" rtlCol="0">
            <a:spAutoFit/>
          </a:bodyPr>
          <a:lstStyle/>
          <a:p>
            <a:pPr>
              <a:lnSpc>
                <a:spcPct val="130000"/>
              </a:lnSpc>
              <a:spcBef>
                <a:spcPts val="0"/>
              </a:spcBef>
              <a:spcAft>
                <a:spcPts val="0"/>
              </a:spcAft>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中小学发现未成年学生严重违反校规校纪的，应当及时制止、管教，为其父母或者其他监护人提供有针对性的家庭教育指导服务。</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7" name="文本框 6"/>
          <p:cNvSpPr txBox="1"/>
          <p:nvPr/>
        </p:nvSpPr>
        <p:spPr>
          <a:xfrm>
            <a:off x="6044498" y="3090441"/>
            <a:ext cx="4803612" cy="552715"/>
          </a:xfrm>
          <a:prstGeom prst="rect">
            <a:avLst/>
          </a:prstGeom>
          <a:noFill/>
        </p:spPr>
        <p:txBody>
          <a:bodyPr wrap="square" rtlCol="0">
            <a:spAutoFit/>
          </a:bodyPr>
          <a:lstStyle/>
          <a:p>
            <a:pPr>
              <a:lnSpc>
                <a:spcPct val="130000"/>
              </a:lnSpc>
              <a:spcBef>
                <a:spcPts val="0"/>
              </a:spcBef>
              <a:spcAft>
                <a:spcPts val="0"/>
              </a:spcAft>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中小学发现未成年学生严重违反校规校纪的，应当及时制止、管教，为其父母或者其他监护人提供有针对性的家庭教育指导服务。</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8" name="文本框 7"/>
          <p:cNvSpPr txBox="1"/>
          <p:nvPr/>
        </p:nvSpPr>
        <p:spPr>
          <a:xfrm>
            <a:off x="6044496" y="5027975"/>
            <a:ext cx="4803613" cy="617348"/>
          </a:xfrm>
          <a:prstGeom prst="rect">
            <a:avLst/>
          </a:prstGeom>
          <a:noFill/>
        </p:spPr>
        <p:txBody>
          <a:bodyPr wrap="square" rtlCol="0">
            <a:spAutoFit/>
          </a:bodyPr>
          <a:lstStyle/>
          <a:p>
            <a:pPr>
              <a:lnSpc>
                <a:spcPct val="150000"/>
              </a:lnSpc>
              <a:spcBef>
                <a:spcPts val="0"/>
              </a:spcBef>
              <a:spcAft>
                <a:spcPts val="0"/>
              </a:spcAft>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图书馆、广播、电视、报刊、互联网等新闻媒体应当宣传正确的家庭教育知识。</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9" name="矩形 8"/>
          <p:cNvSpPr/>
          <p:nvPr/>
        </p:nvSpPr>
        <p:spPr>
          <a:xfrm>
            <a:off x="6044497" y="4020058"/>
            <a:ext cx="4803612" cy="552715"/>
          </a:xfrm>
          <a:prstGeom prst="rect">
            <a:avLst/>
          </a:prstGeom>
        </p:spPr>
        <p:txBody>
          <a:bodyPr wrap="square">
            <a:spAutoFit/>
          </a:bodyPr>
          <a:lstStyle/>
          <a:p>
            <a:pPr lvl="0">
              <a:lnSpc>
                <a:spcPct val="130000"/>
              </a:lnSpc>
            </a:pPr>
            <a:r>
              <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婴幼儿照护服务机构、早期教育服务机构、医疗保健机构共同参与提供科学养育指导等家庭教育指导服务。</a:t>
            </a:r>
            <a:endParaRPr lang="zh-CN" altLang="en-US" sz="12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nvGrpSpPr>
          <p:cNvPr id="10" name="组合 9"/>
          <p:cNvGrpSpPr/>
          <p:nvPr/>
        </p:nvGrpSpPr>
        <p:grpSpPr>
          <a:xfrm>
            <a:off x="5270570" y="2177259"/>
            <a:ext cx="612000" cy="3377952"/>
            <a:chOff x="1529842" y="2400369"/>
            <a:chExt cx="612000" cy="3377952"/>
          </a:xfrm>
        </p:grpSpPr>
        <p:sp>
          <p:nvSpPr>
            <p:cNvPr id="11" name="矩形: 圆角 10"/>
            <p:cNvSpPr/>
            <p:nvPr/>
          </p:nvSpPr>
          <p:spPr>
            <a:xfrm>
              <a:off x="1529842" y="2400369"/>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05</a:t>
              </a:r>
              <a:endParaRPr lang="zh-CN" altLang="en-US" sz="1600" dirty="0">
                <a:solidFill>
                  <a:schemeClr val="lt1"/>
                </a:solidFill>
                <a:latin typeface="+mj-ea"/>
                <a:ea typeface="+mj-ea"/>
              </a:endParaRPr>
            </a:p>
          </p:txBody>
        </p:sp>
        <p:sp>
          <p:nvSpPr>
            <p:cNvPr id="12" name="矩形: 圆角 10"/>
            <p:cNvSpPr/>
            <p:nvPr/>
          </p:nvSpPr>
          <p:spPr>
            <a:xfrm>
              <a:off x="1529842" y="3417444"/>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06</a:t>
              </a:r>
              <a:endParaRPr lang="zh-CN" altLang="en-US" sz="1600" dirty="0">
                <a:solidFill>
                  <a:schemeClr val="lt1"/>
                </a:solidFill>
                <a:latin typeface="+mj-ea"/>
                <a:ea typeface="+mj-ea"/>
              </a:endParaRPr>
            </a:p>
          </p:txBody>
        </p:sp>
        <p:cxnSp>
          <p:nvCxnSpPr>
            <p:cNvPr id="13" name="直接连接符 12"/>
            <p:cNvCxnSpPr/>
            <p:nvPr/>
          </p:nvCxnSpPr>
          <p:spPr>
            <a:xfrm>
              <a:off x="1835842" y="2946153"/>
              <a:ext cx="0" cy="360000"/>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圆角 10"/>
            <p:cNvSpPr/>
            <p:nvPr/>
          </p:nvSpPr>
          <p:spPr>
            <a:xfrm>
              <a:off x="1529842" y="4351392"/>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07</a:t>
              </a:r>
              <a:endParaRPr lang="zh-CN" altLang="en-US" sz="1600" dirty="0">
                <a:solidFill>
                  <a:schemeClr val="lt1"/>
                </a:solidFill>
                <a:latin typeface="+mj-ea"/>
                <a:ea typeface="+mj-ea"/>
              </a:endParaRPr>
            </a:p>
          </p:txBody>
        </p:sp>
        <p:cxnSp>
          <p:nvCxnSpPr>
            <p:cNvPr id="15" name="直接连接符 14"/>
            <p:cNvCxnSpPr/>
            <p:nvPr/>
          </p:nvCxnSpPr>
          <p:spPr>
            <a:xfrm>
              <a:off x="1835842" y="3907300"/>
              <a:ext cx="0" cy="360000"/>
            </a:xfrm>
            <a:prstGeom prst="line">
              <a:avLst/>
            </a:prstGeom>
          </p:spPr>
          <p:style>
            <a:lnRef idx="1">
              <a:schemeClr val="accent1"/>
            </a:lnRef>
            <a:fillRef idx="0">
              <a:schemeClr val="accent1"/>
            </a:fillRef>
            <a:effectRef idx="0">
              <a:schemeClr val="accent1"/>
            </a:effectRef>
            <a:fontRef idx="minor">
              <a:schemeClr val="tx1"/>
            </a:fontRef>
          </p:style>
        </p:cxnSp>
        <p:sp>
          <p:nvSpPr>
            <p:cNvPr id="16" name="矩形: 圆角 15"/>
            <p:cNvSpPr/>
            <p:nvPr/>
          </p:nvSpPr>
          <p:spPr>
            <a:xfrm>
              <a:off x="1529842" y="5382321"/>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08</a:t>
              </a:r>
              <a:endParaRPr lang="zh-CN" altLang="en-US" sz="1600" dirty="0">
                <a:solidFill>
                  <a:schemeClr val="lt1"/>
                </a:solidFill>
                <a:latin typeface="+mj-ea"/>
                <a:ea typeface="+mj-ea"/>
              </a:endParaRPr>
            </a:p>
          </p:txBody>
        </p:sp>
        <p:cxnSp>
          <p:nvCxnSpPr>
            <p:cNvPr id="17" name="直接连接符 16"/>
            <p:cNvCxnSpPr/>
            <p:nvPr/>
          </p:nvCxnSpPr>
          <p:spPr>
            <a:xfrm>
              <a:off x="1835842" y="4882300"/>
              <a:ext cx="0" cy="3600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社会协同</a:t>
            </a:r>
            <a:endParaRPr lang="zh-CN" altLang="en-US" sz="3000" dirty="0">
              <a:latin typeface="汉仪菱心体简" panose="02010400000101010101" pitchFamily="2" charset="-122"/>
              <a:ea typeface="汉仪菱心体简" panose="02010400000101010101" pitchFamily="2" charset="-122"/>
            </a:endParaRPr>
          </a:p>
        </p:txBody>
      </p:sp>
      <p:pic>
        <p:nvPicPr>
          <p:cNvPr id="2" name="图片 1" descr="family-protection-composition-with-characters_1284-64639.webp"/>
          <p:cNvPicPr>
            <a:picLocks noChangeAspect="1"/>
          </p:cNvPicPr>
          <p:nvPr/>
        </p:nvPicPr>
        <p:blipFill>
          <a:blip r:embed="rId1" cstate="print"/>
          <a:srcRect/>
          <a:stretch>
            <a:fillRect/>
          </a:stretch>
        </p:blipFill>
        <p:spPr>
          <a:xfrm>
            <a:off x="690880" y="2498090"/>
            <a:ext cx="4298315" cy="3056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978997897"/>
          <p:cNvPicPr>
            <a:picLocks noChangeAspect="1"/>
          </p:cNvPicPr>
          <p:nvPr/>
        </p:nvPicPr>
        <p:blipFill>
          <a:blip r:embed="rId1" cstate="print"/>
          <a:stretch>
            <a:fillRect/>
          </a:stretch>
        </p:blipFill>
        <p:spPr>
          <a:xfrm>
            <a:off x="0" y="635"/>
            <a:ext cx="12192000" cy="6875780"/>
          </a:xfrm>
          <a:prstGeom prst="rect">
            <a:avLst/>
          </a:prstGeom>
        </p:spPr>
      </p:pic>
      <p:sp>
        <p:nvSpPr>
          <p:cNvPr id="5" name="椭圆 4"/>
          <p:cNvSpPr/>
          <p:nvPr/>
        </p:nvSpPr>
        <p:spPr>
          <a:xfrm>
            <a:off x="5491953" y="661096"/>
            <a:ext cx="1353043" cy="1353043"/>
          </a:xfrm>
          <a:prstGeom prst="ellipse">
            <a:avLst/>
          </a:prstGeom>
          <a:solidFill>
            <a:schemeClr val="accent1"/>
          </a:solidFill>
          <a:ln>
            <a:noFill/>
          </a:ln>
          <a:effectLst>
            <a:outerShdw blurRad="127000" dist="508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4800" dirty="0">
                <a:latin typeface="汉仪菱心体简" panose="02010400000101010101" pitchFamily="2" charset="-122"/>
                <a:ea typeface="汉仪菱心体简" panose="02010400000101010101" pitchFamily="2" charset="-122"/>
              </a:rPr>
              <a:t>04</a:t>
            </a:r>
            <a:endParaRPr lang="en-US" altLang="zh-CN" sz="4800" dirty="0">
              <a:latin typeface="汉仪菱心体简" panose="02010400000101010101" pitchFamily="2" charset="-122"/>
              <a:ea typeface="汉仪菱心体简" panose="02010400000101010101" pitchFamily="2" charset="-122"/>
            </a:endParaRPr>
          </a:p>
        </p:txBody>
      </p:sp>
      <p:sp>
        <p:nvSpPr>
          <p:cNvPr id="6" name="文本框 5"/>
          <p:cNvSpPr txBox="1"/>
          <p:nvPr/>
        </p:nvSpPr>
        <p:spPr>
          <a:xfrm>
            <a:off x="3723015" y="2014369"/>
            <a:ext cx="4892120" cy="1322070"/>
          </a:xfrm>
          <a:prstGeom prst="rect">
            <a:avLst/>
          </a:prstGeom>
          <a:noFill/>
        </p:spPr>
        <p:txBody>
          <a:bodyPr wrap="square" rtlCol="0">
            <a:spAutoFit/>
          </a:bodyPr>
          <a:lstStyle/>
          <a:p>
            <a:pPr algn="dist"/>
            <a:r>
              <a:rPr lang="zh-CN" altLang="en-US" sz="8000" dirty="0">
                <a:solidFill>
                  <a:schemeClr val="accent1"/>
                </a:solidFill>
                <a:latin typeface="汉仪菱心体简" panose="02010400000101010101" pitchFamily="2" charset="-122"/>
                <a:ea typeface="汉仪菱心体简" panose="02010400000101010101" pitchFamily="2" charset="-122"/>
                <a:sym typeface="+mn-ea"/>
              </a:rPr>
              <a:t>法律责任</a:t>
            </a:r>
            <a:endParaRPr lang="zh-CN" altLang="en-US" sz="8000" dirty="0">
              <a:solidFill>
                <a:schemeClr val="accent1"/>
              </a:solidFill>
              <a:latin typeface="汉仪菱心体简" panose="02010400000101010101" pitchFamily="2" charset="-122"/>
              <a:ea typeface="汉仪菱心体简" panose="02010400000101010101" pitchFamily="2" charset="-122"/>
            </a:endParaRPr>
          </a:p>
        </p:txBody>
      </p:sp>
      <p:sp>
        <p:nvSpPr>
          <p:cNvPr id="7" name="文本框 6"/>
          <p:cNvSpPr txBox="1"/>
          <p:nvPr/>
        </p:nvSpPr>
        <p:spPr>
          <a:xfrm>
            <a:off x="3368388" y="3251439"/>
            <a:ext cx="5600813" cy="255270"/>
          </a:xfrm>
          <a:prstGeom prst="rect">
            <a:avLst/>
          </a:prstGeom>
          <a:noFill/>
        </p:spPr>
        <p:txBody>
          <a:bodyPr wrap="square" rtlCol="0">
            <a:spAutoFit/>
          </a:bodyPr>
          <a:lstStyle/>
          <a:p>
            <a:pPr algn="ctr"/>
            <a:endParaRPr lang="zh-CN" altLang="en-US" sz="1065" dirty="0">
              <a:solidFill>
                <a:schemeClr val="tx1">
                  <a:lumMod val="85000"/>
                  <a:lumOff val="15000"/>
                </a:schemeClr>
              </a:solidFill>
              <a:effectLst>
                <a:outerShdw blurRad="190500" sx="102000" sy="102000" algn="ctr" rotWithShape="0">
                  <a:prstClr val="black">
                    <a:alpha val="1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6"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154712" y="2289613"/>
            <a:ext cx="3244108" cy="2587185"/>
            <a:chOff x="1113148" y="3093179"/>
            <a:chExt cx="3244108" cy="2587185"/>
          </a:xfrm>
        </p:grpSpPr>
        <p:sp>
          <p:nvSpPr>
            <p:cNvPr id="11" name="任意多边形: 形状 10"/>
            <p:cNvSpPr/>
            <p:nvPr/>
          </p:nvSpPr>
          <p:spPr>
            <a:xfrm>
              <a:off x="1113148" y="3093179"/>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12" name="文本框 11"/>
            <p:cNvSpPr txBox="1"/>
            <p:nvPr/>
          </p:nvSpPr>
          <p:spPr>
            <a:xfrm>
              <a:off x="1225805" y="3297888"/>
              <a:ext cx="2970530" cy="2186048"/>
            </a:xfrm>
            <a:prstGeom prst="rect">
              <a:avLst/>
            </a:prstGeom>
            <a:noFill/>
          </p:spPr>
          <p:txBody>
            <a:bodyPr wrap="square" rtlCol="0">
              <a:spAutoFit/>
            </a:bodyPr>
            <a:lstStyle/>
            <a:p>
              <a:pPr>
                <a:lnSpc>
                  <a:spcPct val="200000"/>
                </a:lnSpc>
                <a:spcBef>
                  <a:spcPts val="0"/>
                </a:spcBef>
                <a:spcAft>
                  <a:spcPts val="0"/>
                </a:spcAft>
                <a:buClr>
                  <a:schemeClr val="accent3">
                    <a:lumMod val="75000"/>
                  </a:schemeClr>
                </a:buCl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未成年人住所地的居民委员会、村民委员会、妇女联合会，未成年人的父母或者其他监护人所在单位，以及中小学校、幼儿园等有关密切接触未成年人的单位；</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13" name="组合 12"/>
          <p:cNvGrpSpPr/>
          <p:nvPr/>
        </p:nvGrpSpPr>
        <p:grpSpPr>
          <a:xfrm>
            <a:off x="4511738" y="2289613"/>
            <a:ext cx="3244108" cy="2587185"/>
            <a:chOff x="4470174" y="3093179"/>
            <a:chExt cx="3244108" cy="2587185"/>
          </a:xfrm>
        </p:grpSpPr>
        <p:sp>
          <p:nvSpPr>
            <p:cNvPr id="14" name="任意多边形: 形状 13"/>
            <p:cNvSpPr/>
            <p:nvPr/>
          </p:nvSpPr>
          <p:spPr>
            <a:xfrm>
              <a:off x="4470174" y="3093179"/>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15" name="文本框 14"/>
            <p:cNvSpPr txBox="1"/>
            <p:nvPr/>
          </p:nvSpPr>
          <p:spPr>
            <a:xfrm>
              <a:off x="4628168" y="3339452"/>
              <a:ext cx="2970530" cy="1324273"/>
            </a:xfrm>
            <a:prstGeom prst="rect">
              <a:avLst/>
            </a:prstGeom>
            <a:noFill/>
          </p:spPr>
          <p:txBody>
            <a:bodyPr wrap="square" rtlCol="0">
              <a:spAutoFit/>
            </a:bodyPr>
            <a:lstStyle/>
            <a:p>
              <a:pPr>
                <a:lnSpc>
                  <a:spcPct val="200000"/>
                </a:lnSpc>
                <a:spcBef>
                  <a:spcPts val="0"/>
                </a:spcBef>
                <a:spcAft>
                  <a:spcPts val="0"/>
                </a:spcAft>
                <a:buClr>
                  <a:schemeClr val="accent3">
                    <a:lumMod val="75000"/>
                  </a:schemeClr>
                </a:buCl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发现父母或者其他监护人拒绝、怠于履行家庭教育责任，或者非法阻碍其他监护人实施家庭教育的；</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16" name="组合 15"/>
          <p:cNvGrpSpPr/>
          <p:nvPr/>
        </p:nvGrpSpPr>
        <p:grpSpPr>
          <a:xfrm>
            <a:off x="7868765" y="2289613"/>
            <a:ext cx="3244108" cy="2587185"/>
            <a:chOff x="7827201" y="3093179"/>
            <a:chExt cx="3244108" cy="2587185"/>
          </a:xfrm>
        </p:grpSpPr>
        <p:sp>
          <p:nvSpPr>
            <p:cNvPr id="17" name="任意多边形: 形状 16"/>
            <p:cNvSpPr/>
            <p:nvPr/>
          </p:nvSpPr>
          <p:spPr>
            <a:xfrm>
              <a:off x="7827201" y="3093179"/>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18" name="文本框 17"/>
            <p:cNvSpPr txBox="1"/>
            <p:nvPr/>
          </p:nvSpPr>
          <p:spPr>
            <a:xfrm>
              <a:off x="7953713" y="3339452"/>
              <a:ext cx="2970530" cy="893386"/>
            </a:xfrm>
            <a:prstGeom prst="rect">
              <a:avLst/>
            </a:prstGeom>
            <a:noFill/>
          </p:spPr>
          <p:txBody>
            <a:bodyPr wrap="square" rtlCol="0">
              <a:spAutoFit/>
            </a:bodyPr>
            <a:lstStyle/>
            <a:p>
              <a:pPr>
                <a:lnSpc>
                  <a:spcPct val="200000"/>
                </a:lnSpc>
                <a:spcBef>
                  <a:spcPts val="0"/>
                </a:spcBef>
                <a:spcAft>
                  <a:spcPts val="0"/>
                </a:spcAft>
                <a:buClr>
                  <a:schemeClr val="accent3">
                    <a:lumMod val="75000"/>
                  </a:schemeClr>
                </a:buCl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应当予以批评教育、劝诫制止，必要时督促其接受家庭教育指导。</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2" name="箭头: 右 1"/>
          <p:cNvSpPr/>
          <p:nvPr/>
        </p:nvSpPr>
        <p:spPr>
          <a:xfrm>
            <a:off x="1168568" y="5265590"/>
            <a:ext cx="9845504" cy="484909"/>
          </a:xfrm>
          <a:prstGeom prst="rightArrow">
            <a:avLst/>
          </a:prstGeom>
          <a:gradFill>
            <a:gsLst>
              <a:gs pos="20000">
                <a:schemeClr val="accent1">
                  <a:alpha val="0"/>
                </a:schemeClr>
              </a:gs>
              <a:gs pos="64000">
                <a:schemeClr val="accent1"/>
              </a:gs>
            </a:gsLst>
            <a:lin ang="0" scaled="0"/>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600">
              <a:latin typeface="+mj-ea"/>
              <a:ea typeface="+mj-ea"/>
            </a:endParaRPr>
          </a:p>
        </p:txBody>
      </p:sp>
      <p:sp>
        <p:nvSpPr>
          <p:cNvPr id="20" name="箭头: 右 19"/>
          <p:cNvSpPr/>
          <p:nvPr/>
        </p:nvSpPr>
        <p:spPr>
          <a:xfrm>
            <a:off x="1168568" y="1463832"/>
            <a:ext cx="9845504" cy="484909"/>
          </a:xfrm>
          <a:prstGeom prst="rightArrow">
            <a:avLst/>
          </a:prstGeom>
          <a:gradFill>
            <a:gsLst>
              <a:gs pos="20000">
                <a:schemeClr val="accent1">
                  <a:alpha val="0"/>
                </a:schemeClr>
              </a:gs>
              <a:gs pos="64000">
                <a:schemeClr val="accent1"/>
              </a:gs>
            </a:gsLst>
            <a:lin ang="0" scaled="0"/>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600">
              <a:latin typeface="+mj-ea"/>
              <a:ea typeface="+mj-ea"/>
            </a:endParaRPr>
          </a:p>
        </p:txBody>
      </p:sp>
      <p:sp>
        <p:nvSpPr>
          <p:cNvPr id="21" name="文本框 20"/>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法律责任</a:t>
            </a:r>
            <a:endParaRPr lang="zh-CN" altLang="en-US" sz="3000" dirty="0">
              <a:latin typeface="汉仪菱心体简" panose="02010400000101010101" pitchFamily="2" charset="-122"/>
              <a:ea typeface="汉仪菱心体简" panose="0201040000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5786" y="2500942"/>
            <a:ext cx="3244108" cy="2587185"/>
            <a:chOff x="993911" y="3370257"/>
            <a:chExt cx="3244108" cy="2587185"/>
          </a:xfrm>
        </p:grpSpPr>
        <p:sp>
          <p:nvSpPr>
            <p:cNvPr id="5" name="任意多边形: 形状 4"/>
            <p:cNvSpPr/>
            <p:nvPr/>
          </p:nvSpPr>
          <p:spPr>
            <a:xfrm>
              <a:off x="993911" y="3370257"/>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solidFill>
                  <a:schemeClr val="tx1">
                    <a:lumMod val="85000"/>
                    <a:lumOff val="15000"/>
                  </a:schemeClr>
                </a:solidFill>
                <a:latin typeface="+mj-ea"/>
                <a:ea typeface="+mj-ea"/>
              </a:endParaRPr>
            </a:p>
          </p:txBody>
        </p:sp>
        <p:sp>
          <p:nvSpPr>
            <p:cNvPr id="50" name="文本框 49"/>
            <p:cNvSpPr txBox="1"/>
            <p:nvPr/>
          </p:nvSpPr>
          <p:spPr>
            <a:xfrm>
              <a:off x="1342910" y="4055922"/>
              <a:ext cx="2546110" cy="1295419"/>
            </a:xfrm>
            <a:prstGeom prst="rect">
              <a:avLst/>
            </a:prstGeom>
            <a:noFill/>
          </p:spPr>
          <p:txBody>
            <a:bodyPr wrap="square" rtlCol="0" anchor="t">
              <a:spAutoFit/>
            </a:bodyPr>
            <a:lstStyle/>
            <a:p>
              <a:pPr algn="ctr">
                <a:lnSpc>
                  <a:spcPct val="150000"/>
                </a:lnSpc>
                <a:spcBef>
                  <a:spcPts val="0"/>
                </a:spcBef>
                <a:spcAft>
                  <a:spcPts val="0"/>
                </a:spcAft>
              </a:pP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sym typeface="+mn-ea"/>
                </a:rPr>
                <a:t>公安机关、人民检察院、人民法院在办理案件过程中；</a:t>
              </a:r>
              <a:endPar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12" name="组合 11"/>
          <p:cNvGrpSpPr/>
          <p:nvPr/>
        </p:nvGrpSpPr>
        <p:grpSpPr>
          <a:xfrm>
            <a:off x="4180085" y="2500942"/>
            <a:ext cx="3244108" cy="2587185"/>
            <a:chOff x="4418210" y="3370257"/>
            <a:chExt cx="3244108" cy="2587185"/>
          </a:xfrm>
        </p:grpSpPr>
        <p:sp>
          <p:nvSpPr>
            <p:cNvPr id="6" name="任意多边形: 形状 5"/>
            <p:cNvSpPr/>
            <p:nvPr/>
          </p:nvSpPr>
          <p:spPr>
            <a:xfrm>
              <a:off x="4418210" y="3370257"/>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solidFill>
                  <a:schemeClr val="tx1">
                    <a:lumMod val="85000"/>
                    <a:lumOff val="15000"/>
                  </a:schemeClr>
                </a:solidFill>
                <a:latin typeface="+mj-ea"/>
                <a:ea typeface="+mj-ea"/>
              </a:endParaRPr>
            </a:p>
          </p:txBody>
        </p:sp>
        <p:sp>
          <p:nvSpPr>
            <p:cNvPr id="52" name="文本框 51"/>
            <p:cNvSpPr txBox="1"/>
            <p:nvPr/>
          </p:nvSpPr>
          <p:spPr>
            <a:xfrm>
              <a:off x="4682437" y="3591948"/>
              <a:ext cx="2715655" cy="1666482"/>
            </a:xfrm>
            <a:prstGeom prst="rect">
              <a:avLst/>
            </a:prstGeom>
            <a:noFill/>
          </p:spPr>
          <p:txBody>
            <a:bodyPr wrap="square" rtlCol="0">
              <a:spAutoFit/>
            </a:bodyPr>
            <a:lstStyle/>
            <a:p>
              <a:pPr algn="ctr">
                <a:lnSpc>
                  <a:spcPct val="130000"/>
                </a:lnSpc>
                <a:spcBef>
                  <a:spcPts val="0"/>
                </a:spcBef>
                <a:spcAft>
                  <a:spcPts val="0"/>
                </a:spcAft>
              </a:pPr>
              <a:r>
                <a:rPr lang="zh-CN" altLang="en-US" sz="16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发现未成年人存在严重不良行为或者实施犯罪行为，或者未成年人的父母或者其他监护人不正确实施家庭教育侵害未成年人合法权益的；</a:t>
              </a:r>
              <a:endParaRPr lang="zh-CN" altLang="en-US" sz="16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13" name="组合 12"/>
          <p:cNvGrpSpPr/>
          <p:nvPr/>
        </p:nvGrpSpPr>
        <p:grpSpPr>
          <a:xfrm>
            <a:off x="7604384" y="2500942"/>
            <a:ext cx="3244108" cy="2587185"/>
            <a:chOff x="7842509" y="3370257"/>
            <a:chExt cx="3244108" cy="2587185"/>
          </a:xfrm>
        </p:grpSpPr>
        <p:sp>
          <p:nvSpPr>
            <p:cNvPr id="7" name="任意多边形: 形状 6"/>
            <p:cNvSpPr/>
            <p:nvPr/>
          </p:nvSpPr>
          <p:spPr>
            <a:xfrm>
              <a:off x="7842509" y="3370257"/>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solidFill>
                  <a:schemeClr val="tx1">
                    <a:lumMod val="85000"/>
                    <a:lumOff val="15000"/>
                  </a:schemeClr>
                </a:solidFill>
                <a:latin typeface="+mj-ea"/>
                <a:ea typeface="+mj-ea"/>
              </a:endParaRPr>
            </a:p>
          </p:txBody>
        </p:sp>
        <p:sp>
          <p:nvSpPr>
            <p:cNvPr id="53" name="文本框 52"/>
            <p:cNvSpPr txBox="1"/>
            <p:nvPr/>
          </p:nvSpPr>
          <p:spPr>
            <a:xfrm>
              <a:off x="8105346" y="3934704"/>
              <a:ext cx="2718435" cy="1297663"/>
            </a:xfrm>
            <a:prstGeom prst="rect">
              <a:avLst/>
            </a:prstGeom>
            <a:noFill/>
          </p:spPr>
          <p:txBody>
            <a:bodyPr wrap="square" rtlCol="0">
              <a:spAutoFit/>
            </a:bodyPr>
            <a:lstStyle/>
            <a:p>
              <a:pPr algn="ctr">
                <a:lnSpc>
                  <a:spcPct val="150000"/>
                </a:lnSpc>
                <a:spcBef>
                  <a:spcPts val="0"/>
                </a:spcBef>
                <a:spcAft>
                  <a:spcPts val="0"/>
                </a:spcAft>
              </a:pP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根据情况对父母或者其他监护人予以训诫，并可以责令其接受家庭教育指导。</a:t>
              </a:r>
              <a:endPar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14" name="文本框 13"/>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法律责任</a:t>
            </a:r>
            <a:endParaRPr lang="zh-CN" altLang="en-US" sz="3000" dirty="0">
              <a:latin typeface="汉仪菱心体简" panose="02010400000101010101" pitchFamily="2" charset="-122"/>
              <a:ea typeface="汉仪菱心体简" panose="0201040000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1505927" y="2696157"/>
            <a:ext cx="4971167" cy="2352375"/>
          </a:xfrm>
          <a:prstGeom prst="rect">
            <a:avLst/>
          </a:prstGeom>
          <a:noFill/>
        </p:spPr>
        <p:txBody>
          <a:bodyPr wrap="square" rtlCol="0">
            <a:spAutoFit/>
          </a:bodyPr>
          <a:lstStyle/>
          <a:p>
            <a:pPr algn="just">
              <a:lnSpc>
                <a:spcPct val="150000"/>
              </a:lnSpc>
              <a:spcBef>
                <a:spcPts val="0"/>
              </a:spcBef>
              <a:spcAft>
                <a:spcPts val="0"/>
              </a:spcAft>
            </a:pPr>
            <a:r>
              <a:rPr lang="zh-CN" altLang="en-US" sz="2000"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负有家庭教育工作职责的政府部门、机构有下列情形之一的，由其上级机关或者主管单位责令限期改正；情节严重的，对直接负责的主管人员和其他直接责任人员依法予以处分：</a:t>
            </a:r>
            <a:endParaRPr lang="zh-CN" altLang="en-US" sz="2000"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6" name="文本框 5"/>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法律责任</a:t>
            </a:r>
            <a:endParaRPr lang="zh-CN" altLang="en-US" sz="3000" dirty="0">
              <a:latin typeface="汉仪菱心体简" panose="02010400000101010101" pitchFamily="2" charset="-122"/>
              <a:ea typeface="汉仪菱心体简" panose="02010400000101010101" pitchFamily="2" charset="-122"/>
            </a:endParaRPr>
          </a:p>
        </p:txBody>
      </p:sp>
      <p:pic>
        <p:nvPicPr>
          <p:cNvPr id="2" name="图片 1" descr="illustrated-parents-holding-their-kids_52683-36710.webp"/>
          <p:cNvPicPr>
            <a:picLocks noChangeAspect="1"/>
          </p:cNvPicPr>
          <p:nvPr/>
        </p:nvPicPr>
        <p:blipFill>
          <a:blip r:embed="rId1"/>
          <a:stretch>
            <a:fillRect/>
          </a:stretch>
        </p:blipFill>
        <p:spPr>
          <a:xfrm>
            <a:off x="7360920" y="2471420"/>
            <a:ext cx="3873500" cy="25768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25891" y="2674107"/>
            <a:ext cx="5149927" cy="609599"/>
            <a:chOff x="5725891" y="2410870"/>
            <a:chExt cx="5149927" cy="609599"/>
          </a:xfrm>
        </p:grpSpPr>
        <p:sp>
          <p:nvSpPr>
            <p:cNvPr id="20" name="矩形: 圆角 10"/>
            <p:cNvSpPr/>
            <p:nvPr/>
          </p:nvSpPr>
          <p:spPr>
            <a:xfrm>
              <a:off x="5725891" y="2410870"/>
              <a:ext cx="677226" cy="609599"/>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01</a:t>
              </a:r>
              <a:endParaRPr lang="zh-CN" altLang="en-US" sz="1600" dirty="0">
                <a:solidFill>
                  <a:schemeClr val="lt1"/>
                </a:solidFill>
                <a:latin typeface="+mj-ea"/>
                <a:ea typeface="+mj-ea"/>
              </a:endParaRPr>
            </a:p>
          </p:txBody>
        </p:sp>
        <p:sp>
          <p:nvSpPr>
            <p:cNvPr id="21" name="矩形: 圆角 10"/>
            <p:cNvSpPr/>
            <p:nvPr/>
          </p:nvSpPr>
          <p:spPr>
            <a:xfrm>
              <a:off x="6471629" y="2410870"/>
              <a:ext cx="4404189" cy="609599"/>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r>
                <a:rPr lang="zh-CN" altLang="en-US" sz="1600" dirty="0">
                  <a:solidFill>
                    <a:schemeClr val="lt1"/>
                  </a:solidFill>
                  <a:latin typeface="+mj-ea"/>
                  <a:ea typeface="+mj-ea"/>
                </a:rPr>
                <a:t>不履行家庭教育工作职责；</a:t>
              </a:r>
              <a:endParaRPr lang="zh-CN" altLang="en-US" sz="1600" dirty="0">
                <a:solidFill>
                  <a:schemeClr val="lt1"/>
                </a:solidFill>
                <a:latin typeface="+mj-ea"/>
                <a:ea typeface="+mj-ea"/>
              </a:endParaRPr>
            </a:p>
          </p:txBody>
        </p:sp>
      </p:grpSp>
      <p:grpSp>
        <p:nvGrpSpPr>
          <p:cNvPr id="5" name="组合 4"/>
          <p:cNvGrpSpPr/>
          <p:nvPr/>
        </p:nvGrpSpPr>
        <p:grpSpPr>
          <a:xfrm>
            <a:off x="5725891" y="3692329"/>
            <a:ext cx="5149927" cy="609599"/>
            <a:chOff x="5725891" y="3297562"/>
            <a:chExt cx="5149927" cy="609599"/>
          </a:xfrm>
        </p:grpSpPr>
        <p:sp>
          <p:nvSpPr>
            <p:cNvPr id="22" name="矩形: 圆角 10"/>
            <p:cNvSpPr/>
            <p:nvPr/>
          </p:nvSpPr>
          <p:spPr>
            <a:xfrm>
              <a:off x="5725891" y="3297562"/>
              <a:ext cx="677226" cy="609599"/>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02</a:t>
              </a:r>
              <a:endParaRPr lang="zh-CN" altLang="en-US" sz="1600" dirty="0">
                <a:solidFill>
                  <a:schemeClr val="lt1"/>
                </a:solidFill>
                <a:latin typeface="+mj-ea"/>
                <a:ea typeface="+mj-ea"/>
              </a:endParaRPr>
            </a:p>
          </p:txBody>
        </p:sp>
        <p:sp>
          <p:nvSpPr>
            <p:cNvPr id="23" name="矩形: 圆角 10"/>
            <p:cNvSpPr/>
            <p:nvPr/>
          </p:nvSpPr>
          <p:spPr>
            <a:xfrm>
              <a:off x="6471629" y="3297562"/>
              <a:ext cx="4404189" cy="609599"/>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r>
                <a:rPr lang="zh-CN" altLang="en-US" sz="1600" dirty="0">
                  <a:solidFill>
                    <a:schemeClr val="lt1"/>
                  </a:solidFill>
                  <a:latin typeface="+mj-ea"/>
                  <a:ea typeface="+mj-ea"/>
                </a:rPr>
                <a:t>截留、挤占、挪用或者虚报、冒领家庭教育工作经费；</a:t>
              </a:r>
              <a:endParaRPr lang="zh-CN" altLang="en-US" sz="1600" dirty="0">
                <a:solidFill>
                  <a:schemeClr val="lt1"/>
                </a:solidFill>
                <a:latin typeface="+mj-ea"/>
                <a:ea typeface="+mj-ea"/>
              </a:endParaRPr>
            </a:p>
          </p:txBody>
        </p:sp>
      </p:grpSp>
      <p:grpSp>
        <p:nvGrpSpPr>
          <p:cNvPr id="6" name="组合 5"/>
          <p:cNvGrpSpPr/>
          <p:nvPr/>
        </p:nvGrpSpPr>
        <p:grpSpPr>
          <a:xfrm>
            <a:off x="5725891" y="4710552"/>
            <a:ext cx="5149927" cy="609599"/>
            <a:chOff x="5725891" y="4364185"/>
            <a:chExt cx="5149927" cy="609599"/>
          </a:xfrm>
        </p:grpSpPr>
        <p:sp>
          <p:nvSpPr>
            <p:cNvPr id="24" name="矩形: 圆角 10"/>
            <p:cNvSpPr/>
            <p:nvPr/>
          </p:nvSpPr>
          <p:spPr>
            <a:xfrm>
              <a:off x="5725891" y="4364185"/>
              <a:ext cx="677226" cy="609599"/>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03</a:t>
              </a:r>
              <a:endParaRPr lang="zh-CN" altLang="en-US" sz="1600" dirty="0">
                <a:solidFill>
                  <a:schemeClr val="lt1"/>
                </a:solidFill>
                <a:latin typeface="+mj-ea"/>
                <a:ea typeface="+mj-ea"/>
              </a:endParaRPr>
            </a:p>
          </p:txBody>
        </p:sp>
        <p:sp>
          <p:nvSpPr>
            <p:cNvPr id="25" name="矩形: 圆角 10"/>
            <p:cNvSpPr/>
            <p:nvPr/>
          </p:nvSpPr>
          <p:spPr>
            <a:xfrm>
              <a:off x="6471629" y="4364185"/>
              <a:ext cx="4404189" cy="609599"/>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r>
                <a:rPr lang="zh-CN" altLang="en-US" sz="1600" dirty="0">
                  <a:solidFill>
                    <a:schemeClr val="lt1"/>
                  </a:solidFill>
                  <a:latin typeface="+mj-ea"/>
                  <a:ea typeface="+mj-ea"/>
                </a:rPr>
                <a:t>其他滥用职权、玩忽职守或者徇私舞弊的情形。</a:t>
              </a:r>
              <a:endParaRPr lang="zh-CN" altLang="en-US" sz="1600" dirty="0">
                <a:solidFill>
                  <a:schemeClr val="lt1"/>
                </a:solidFill>
                <a:latin typeface="+mj-ea"/>
                <a:ea typeface="+mj-ea"/>
              </a:endParaRPr>
            </a:p>
          </p:txBody>
        </p:sp>
      </p:grpSp>
      <p:sp>
        <p:nvSpPr>
          <p:cNvPr id="31" name="文本框 30"/>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法律责任</a:t>
            </a:r>
            <a:endParaRPr lang="zh-CN" altLang="en-US" sz="3000" dirty="0">
              <a:latin typeface="汉仪菱心体简" panose="02010400000101010101" pitchFamily="2" charset="-122"/>
              <a:ea typeface="汉仪菱心体简" panose="02010400000101010101" pitchFamily="2" charset="-122"/>
            </a:endParaRPr>
          </a:p>
        </p:txBody>
      </p:sp>
      <p:pic>
        <p:nvPicPr>
          <p:cNvPr id="3" name="图片 2" descr="education-background-design_1270-70.webp"/>
          <p:cNvPicPr>
            <a:picLocks noChangeAspect="1"/>
          </p:cNvPicPr>
          <p:nvPr/>
        </p:nvPicPr>
        <p:blipFill>
          <a:blip r:embed="rId1"/>
          <a:stretch>
            <a:fillRect/>
          </a:stretch>
        </p:blipFill>
        <p:spPr>
          <a:xfrm>
            <a:off x="1144905" y="2043430"/>
            <a:ext cx="3907155" cy="39071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645920" y="2312852"/>
            <a:ext cx="4824154" cy="1429046"/>
          </a:xfrm>
          <a:prstGeom prst="rect">
            <a:avLst/>
          </a:prstGeom>
          <a:noFill/>
        </p:spPr>
        <p:txBody>
          <a:bodyPr wrap="square" rtlCol="0">
            <a:spAutoFit/>
          </a:bodyPr>
          <a:lstStyle/>
          <a:p>
            <a:pPr>
              <a:lnSpc>
                <a:spcPct val="150000"/>
              </a:lnSpc>
              <a:spcBef>
                <a:spcPts val="0"/>
              </a:spcBef>
              <a:spcAft>
                <a:spcPts val="0"/>
              </a:spcAft>
            </a:pPr>
            <a:r>
              <a:rPr lang="zh-CN" altLang="en-US" sz="20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违反本法规定，构成违反治安管理行为的，由公安机关依法予以治安管理处罚；构成犯罪的，依法追究刑事责任。</a:t>
            </a:r>
            <a:endParaRPr lang="zh-CN" altLang="en-US" sz="20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9" name="矩形: 圆角 10"/>
          <p:cNvSpPr/>
          <p:nvPr/>
        </p:nvSpPr>
        <p:spPr>
          <a:xfrm>
            <a:off x="3770074" y="4412347"/>
            <a:ext cx="2700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solidFill>
                  <a:schemeClr val="lt1"/>
                </a:solidFill>
                <a:latin typeface="+mj-ea"/>
                <a:ea typeface="+mj-ea"/>
              </a:rPr>
              <a:t>本法自</a:t>
            </a:r>
            <a:r>
              <a:rPr lang="en-US" altLang="zh-CN" sz="1400" dirty="0">
                <a:solidFill>
                  <a:schemeClr val="lt1"/>
                </a:solidFill>
                <a:latin typeface="+mj-ea"/>
                <a:ea typeface="+mj-ea"/>
              </a:rPr>
              <a:t>2022</a:t>
            </a:r>
            <a:r>
              <a:rPr lang="zh-CN" altLang="en-US" sz="1400" dirty="0">
                <a:solidFill>
                  <a:schemeClr val="lt1"/>
                </a:solidFill>
                <a:latin typeface="+mj-ea"/>
                <a:ea typeface="+mj-ea"/>
              </a:rPr>
              <a:t>年</a:t>
            </a:r>
            <a:r>
              <a:rPr lang="en-US" altLang="zh-CN" sz="1400" dirty="0">
                <a:solidFill>
                  <a:schemeClr val="lt1"/>
                </a:solidFill>
                <a:latin typeface="+mj-ea"/>
                <a:ea typeface="+mj-ea"/>
              </a:rPr>
              <a:t>1</a:t>
            </a:r>
            <a:r>
              <a:rPr lang="zh-CN" altLang="en-US" sz="1400" dirty="0">
                <a:solidFill>
                  <a:schemeClr val="lt1"/>
                </a:solidFill>
                <a:latin typeface="+mj-ea"/>
                <a:ea typeface="+mj-ea"/>
              </a:rPr>
              <a:t>月</a:t>
            </a:r>
            <a:r>
              <a:rPr lang="en-US" altLang="zh-CN" sz="1400" dirty="0">
                <a:solidFill>
                  <a:schemeClr val="lt1"/>
                </a:solidFill>
                <a:latin typeface="+mj-ea"/>
                <a:ea typeface="+mj-ea"/>
              </a:rPr>
              <a:t>1</a:t>
            </a:r>
            <a:r>
              <a:rPr lang="zh-CN" altLang="en-US" sz="1400" dirty="0">
                <a:solidFill>
                  <a:schemeClr val="lt1"/>
                </a:solidFill>
                <a:latin typeface="+mj-ea"/>
                <a:ea typeface="+mj-ea"/>
              </a:rPr>
              <a:t>日起施行</a:t>
            </a:r>
            <a:endParaRPr lang="zh-CN" altLang="en-US" sz="1400" dirty="0">
              <a:solidFill>
                <a:schemeClr val="lt1"/>
              </a:solidFill>
              <a:latin typeface="+mj-ea"/>
              <a:ea typeface="+mj-ea"/>
            </a:endParaRPr>
          </a:p>
        </p:txBody>
      </p:sp>
      <p:sp>
        <p:nvSpPr>
          <p:cNvPr id="10" name="文本框 9"/>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法律责任</a:t>
            </a:r>
            <a:endParaRPr lang="zh-CN" altLang="en-US" sz="3000" dirty="0">
              <a:latin typeface="汉仪菱心体简" panose="02010400000101010101" pitchFamily="2" charset="-122"/>
              <a:ea typeface="汉仪菱心体简" panose="02010400000101010101" pitchFamily="2" charset="-122"/>
            </a:endParaRPr>
          </a:p>
        </p:txBody>
      </p:sp>
      <p:pic>
        <p:nvPicPr>
          <p:cNvPr id="3" name="图片 2" descr="focused-tiny-people-reading-books_74855-5836.webp"/>
          <p:cNvPicPr>
            <a:picLocks noChangeAspect="1"/>
          </p:cNvPicPr>
          <p:nvPr/>
        </p:nvPicPr>
        <p:blipFill>
          <a:blip r:embed="rId1" cstate="print"/>
          <a:srcRect/>
          <a:stretch>
            <a:fillRect/>
          </a:stretch>
        </p:blipFill>
        <p:spPr>
          <a:xfrm>
            <a:off x="6600190" y="1317625"/>
            <a:ext cx="4940935" cy="4222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008809809"/>
          <p:cNvPicPr>
            <a:picLocks noChangeAspect="1"/>
          </p:cNvPicPr>
          <p:nvPr/>
        </p:nvPicPr>
        <p:blipFill>
          <a:blip r:embed="rId1" cstate="print"/>
          <a:stretch>
            <a:fillRect/>
          </a:stretch>
        </p:blipFill>
        <p:spPr>
          <a:xfrm>
            <a:off x="9525" y="0"/>
            <a:ext cx="12192000" cy="6876415"/>
          </a:xfrm>
          <a:prstGeom prst="rect">
            <a:avLst/>
          </a:prstGeom>
        </p:spPr>
      </p:pic>
      <p:sp>
        <p:nvSpPr>
          <p:cNvPr id="7" name="文本框 7"/>
          <p:cNvSpPr txBox="1"/>
          <p:nvPr/>
        </p:nvSpPr>
        <p:spPr>
          <a:xfrm>
            <a:off x="4971999" y="722753"/>
            <a:ext cx="2072640" cy="922020"/>
          </a:xfrm>
          <a:prstGeom prst="rect">
            <a:avLst/>
          </a:prstGeom>
          <a:noFill/>
          <a:extLst>
            <a:ext uri="{909E8E84-426E-40DD-AFC4-6F175D3DCCD1}">
              <a14:hiddenFill xmlns:a14="http://schemas.microsoft.com/office/drawing/2010/main">
                <a:solidFill>
                  <a:srgbClr val="126C7F"/>
                </a:solidFill>
              </a14:hiddenFill>
            </a:ext>
          </a:extLst>
        </p:spPr>
        <p:txBody>
          <a:bodyPr wrap="none" rtlCol="0">
            <a:spAutoFit/>
          </a:bodyPr>
          <a:lstStyle/>
          <a:p>
            <a:r>
              <a:rPr lang="zh-CN" altLang="en-US" sz="5400" b="1" spc="-150" dirty="0">
                <a:solidFill>
                  <a:srgbClr val="5BABA3"/>
                </a:solidFill>
                <a:latin typeface="微软雅黑" panose="020B0503020204020204" charset="-122"/>
                <a:ea typeface="微软雅黑" panose="020B0503020204020204" charset="-122"/>
                <a:cs typeface="微软雅黑" panose="020B0503020204020204" charset="-122"/>
                <a:sym typeface="汉仪新蒂黑板报体底字" panose="03000600000000000000" charset="-122"/>
              </a:rPr>
              <a:t>目   录</a:t>
            </a:r>
            <a:endParaRPr lang="zh-CN" altLang="en-US" sz="5400" b="1" spc="-150" dirty="0">
              <a:solidFill>
                <a:srgbClr val="5BABA3"/>
              </a:solidFill>
              <a:latin typeface="微软雅黑" panose="020B0503020204020204" charset="-122"/>
              <a:ea typeface="微软雅黑" panose="020B0503020204020204" charset="-122"/>
              <a:cs typeface="微软雅黑" panose="020B0503020204020204" charset="-122"/>
              <a:sym typeface="汉仪新蒂黑板报体底字" panose="03000600000000000000" charset="-122"/>
            </a:endParaRPr>
          </a:p>
        </p:txBody>
      </p:sp>
      <p:sp>
        <p:nvSpPr>
          <p:cNvPr id="13" name="椭圆 12"/>
          <p:cNvSpPr/>
          <p:nvPr/>
        </p:nvSpPr>
        <p:spPr>
          <a:xfrm>
            <a:off x="1984375" y="2258060"/>
            <a:ext cx="660400" cy="660400"/>
          </a:xfrm>
          <a:prstGeom prst="ellipse">
            <a:avLst/>
          </a:prstGeom>
          <a:solidFill>
            <a:srgbClr val="5BAB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rPr>
              <a:t>壹</a:t>
            </a:r>
            <a:endPar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endParaRPr>
          </a:p>
        </p:txBody>
      </p:sp>
      <p:sp>
        <p:nvSpPr>
          <p:cNvPr id="38" name="文本框 37"/>
          <p:cNvSpPr txBox="1"/>
          <p:nvPr/>
        </p:nvSpPr>
        <p:spPr>
          <a:xfrm>
            <a:off x="2667000" y="2270760"/>
            <a:ext cx="3529965"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defRPr/>
            </a:pPr>
            <a:r>
              <a:rPr lang="zh-CN" altLang="en-US" sz="4000" b="1" dirty="0">
                <a:ln w="0">
                  <a:noFill/>
                </a:ln>
                <a:solidFill>
                  <a:schemeClr val="accent1"/>
                </a:solidFill>
                <a:latin typeface="微软雅黑" panose="020B0503020204020204" charset="-122"/>
                <a:ea typeface="微软雅黑" panose="020B0503020204020204" charset="-122"/>
                <a:sym typeface="+mn-ea"/>
              </a:rPr>
              <a:t>家庭责任</a:t>
            </a:r>
            <a:endParaRPr lang="zh-CN" altLang="en-US" sz="4000" b="1" u="sng" dirty="0">
              <a:ln w="0">
                <a:noFill/>
              </a:ln>
              <a:solidFill>
                <a:schemeClr val="accent1"/>
              </a:solidFill>
              <a:latin typeface="微软雅黑" panose="020B0503020204020204" charset="-122"/>
              <a:ea typeface="微软雅黑" panose="020B0503020204020204" charset="-122"/>
              <a:cs typeface="+mn-ea"/>
              <a:sym typeface="+mn-ea"/>
            </a:endParaRPr>
          </a:p>
        </p:txBody>
      </p:sp>
      <p:sp>
        <p:nvSpPr>
          <p:cNvPr id="16" name="椭圆 15"/>
          <p:cNvSpPr/>
          <p:nvPr/>
        </p:nvSpPr>
        <p:spPr>
          <a:xfrm>
            <a:off x="1975485" y="3497580"/>
            <a:ext cx="660400" cy="660400"/>
          </a:xfrm>
          <a:prstGeom prst="ellipse">
            <a:avLst/>
          </a:prstGeom>
          <a:solidFill>
            <a:srgbClr val="5BAB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rPr>
              <a:t>叁</a:t>
            </a:r>
            <a:endPar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endParaRPr>
          </a:p>
        </p:txBody>
      </p:sp>
      <p:sp>
        <p:nvSpPr>
          <p:cNvPr id="17" name="文本框 16"/>
          <p:cNvSpPr txBox="1"/>
          <p:nvPr/>
        </p:nvSpPr>
        <p:spPr>
          <a:xfrm>
            <a:off x="2658109" y="3603625"/>
            <a:ext cx="3758809"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defRPr/>
            </a:pPr>
            <a:r>
              <a:rPr lang="zh-CN" altLang="en-US" sz="4000" b="1" dirty="0">
                <a:ln w="0">
                  <a:noFill/>
                </a:ln>
                <a:solidFill>
                  <a:schemeClr val="accent1"/>
                </a:solidFill>
                <a:latin typeface="微软雅黑" panose="020B0503020204020204" charset="-122"/>
                <a:ea typeface="微软雅黑" panose="020B0503020204020204" charset="-122"/>
                <a:sym typeface="+mn-ea"/>
              </a:rPr>
              <a:t>社会协同</a:t>
            </a:r>
            <a:endParaRPr lang="zh-CN" altLang="en-US" sz="4000" b="1" u="sng" dirty="0">
              <a:ln w="0">
                <a:noFill/>
              </a:ln>
              <a:solidFill>
                <a:schemeClr val="accent1"/>
              </a:solidFill>
              <a:latin typeface="微软雅黑" panose="020B0503020204020204" charset="-122"/>
              <a:ea typeface="微软雅黑" panose="020B0503020204020204" charset="-122"/>
              <a:cs typeface="+mn-ea"/>
              <a:sym typeface="+mn-ea"/>
            </a:endParaRPr>
          </a:p>
        </p:txBody>
      </p:sp>
      <p:sp>
        <p:nvSpPr>
          <p:cNvPr id="52" name="椭圆 51"/>
          <p:cNvSpPr/>
          <p:nvPr/>
        </p:nvSpPr>
        <p:spPr>
          <a:xfrm>
            <a:off x="6588760" y="2243455"/>
            <a:ext cx="660400" cy="660400"/>
          </a:xfrm>
          <a:prstGeom prst="ellipse">
            <a:avLst/>
          </a:prstGeom>
          <a:solidFill>
            <a:srgbClr val="5BAB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rPr>
              <a:t>贰</a:t>
            </a:r>
            <a:endPar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endParaRPr>
          </a:p>
        </p:txBody>
      </p:sp>
      <p:sp>
        <p:nvSpPr>
          <p:cNvPr id="53" name="文本框 52"/>
          <p:cNvSpPr txBox="1"/>
          <p:nvPr/>
        </p:nvSpPr>
        <p:spPr>
          <a:xfrm>
            <a:off x="7266305" y="2270760"/>
            <a:ext cx="3499485"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defRPr/>
            </a:pPr>
            <a:r>
              <a:rPr lang="zh-CN" altLang="en-US" sz="4000" b="1" dirty="0">
                <a:ln w="0">
                  <a:noFill/>
                </a:ln>
                <a:solidFill>
                  <a:schemeClr val="accent1"/>
                </a:solidFill>
                <a:latin typeface="微软雅黑" panose="020B0503020204020204" charset="-122"/>
                <a:ea typeface="微软雅黑" panose="020B0503020204020204" charset="-122"/>
                <a:sym typeface="+mn-ea"/>
              </a:rPr>
              <a:t>国家支持</a:t>
            </a:r>
            <a:endParaRPr lang="zh-CN" altLang="en-US" sz="4000" b="1" u="sng" dirty="0">
              <a:ln w="0">
                <a:noFill/>
              </a:ln>
              <a:solidFill>
                <a:schemeClr val="accent1"/>
              </a:solidFill>
              <a:latin typeface="微软雅黑" panose="020B0503020204020204" charset="-122"/>
              <a:ea typeface="微软雅黑" panose="020B0503020204020204" charset="-122"/>
              <a:cs typeface="+mn-ea"/>
              <a:sym typeface="+mn-ea"/>
            </a:endParaRPr>
          </a:p>
        </p:txBody>
      </p:sp>
      <p:sp>
        <p:nvSpPr>
          <p:cNvPr id="57" name="椭圆 56"/>
          <p:cNvSpPr/>
          <p:nvPr/>
        </p:nvSpPr>
        <p:spPr>
          <a:xfrm>
            <a:off x="6566535" y="3594735"/>
            <a:ext cx="660400" cy="660400"/>
          </a:xfrm>
          <a:prstGeom prst="ellipse">
            <a:avLst/>
          </a:prstGeom>
          <a:solidFill>
            <a:srgbClr val="5BAB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rPr>
              <a:t>肆</a:t>
            </a:r>
            <a:endParaRPr lang="zh-CN" altLang="en-US" sz="3200" b="1" spc="-150" dirty="0">
              <a:solidFill>
                <a:schemeClr val="bg1"/>
              </a:solidFill>
              <a:latin typeface="微软雅黑" panose="020B0503020204020204" charset="-122"/>
              <a:ea typeface="微软雅黑" panose="020B0503020204020204" charset="-122"/>
              <a:cs typeface="汉仪君黑-45简" panose="020B0604020202020204" charset="-122"/>
              <a:sym typeface="汉仪新蒂黑板报体底字" panose="03000600000000000000" charset="-122"/>
            </a:endParaRPr>
          </a:p>
        </p:txBody>
      </p:sp>
      <p:sp>
        <p:nvSpPr>
          <p:cNvPr id="58" name="文本框 57"/>
          <p:cNvSpPr txBox="1"/>
          <p:nvPr/>
        </p:nvSpPr>
        <p:spPr>
          <a:xfrm>
            <a:off x="7249159" y="3603625"/>
            <a:ext cx="3758809"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defRPr/>
            </a:pPr>
            <a:r>
              <a:rPr lang="zh-CN" altLang="en-US" sz="4000" b="1" dirty="0">
                <a:ln w="0">
                  <a:noFill/>
                </a:ln>
                <a:solidFill>
                  <a:schemeClr val="accent1"/>
                </a:solidFill>
                <a:latin typeface="微软雅黑" panose="020B0503020204020204" charset="-122"/>
                <a:ea typeface="微软雅黑" panose="020B0503020204020204" charset="-122"/>
                <a:sym typeface="+mn-ea"/>
              </a:rPr>
              <a:t>法律责任</a:t>
            </a:r>
            <a:endParaRPr lang="zh-CN" altLang="en-US" sz="4000" b="1" u="sng" dirty="0">
              <a:ln w="0">
                <a:noFill/>
              </a:ln>
              <a:solidFill>
                <a:schemeClr val="accent1"/>
              </a:solidFill>
              <a:latin typeface="微软雅黑" panose="020B0503020204020204" charset="-122"/>
              <a:ea typeface="微软雅黑" panose="020B0503020204020204" charset="-122"/>
              <a:cs typeface="+mn-ea"/>
              <a:sym typeface="+mn-ea"/>
            </a:endParaRPr>
          </a:p>
        </p:txBody>
      </p:sp>
    </p:spTree>
  </p:cSld>
  <p:clrMapOvr>
    <a:masterClrMapping/>
  </p:clrMapOvr>
  <p:transition spd="med"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978997897"/>
          <p:cNvPicPr>
            <a:picLocks noChangeAspect="1"/>
          </p:cNvPicPr>
          <p:nvPr/>
        </p:nvPicPr>
        <p:blipFill>
          <a:blip r:embed="rId1" cstate="print"/>
          <a:stretch>
            <a:fillRect/>
          </a:stretch>
        </p:blipFill>
        <p:spPr>
          <a:xfrm>
            <a:off x="0" y="635"/>
            <a:ext cx="12192000" cy="6875780"/>
          </a:xfrm>
          <a:prstGeom prst="rect">
            <a:avLst/>
          </a:prstGeom>
        </p:spPr>
      </p:pic>
      <p:sp>
        <p:nvSpPr>
          <p:cNvPr id="28" name="文本框 27"/>
          <p:cNvSpPr txBox="1"/>
          <p:nvPr/>
        </p:nvSpPr>
        <p:spPr>
          <a:xfrm>
            <a:off x="3359464" y="847058"/>
            <a:ext cx="5107886" cy="367665"/>
          </a:xfrm>
          <a:prstGeom prst="rect">
            <a:avLst/>
          </a:prstGeom>
          <a:noFill/>
        </p:spPr>
        <p:txBody>
          <a:bodyPr wrap="square" rtlCol="0">
            <a:spAutoFit/>
          </a:bodyPr>
          <a:lstStyle/>
          <a:p>
            <a:pPr algn="ctr">
              <a:lnSpc>
                <a:spcPct val="120000"/>
              </a:lnSpc>
              <a:spcBef>
                <a:spcPts val="0"/>
              </a:spcBef>
              <a:spcAft>
                <a:spcPts val="0"/>
              </a:spcAft>
            </a:pP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本法于</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2021</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年</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10</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月通过于</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2022</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年</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1</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月</a:t>
            </a:r>
            <a:r>
              <a:rPr kumimoji="1" lang="en-US" altLang="zh-CN"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1</a:t>
            </a:r>
            <a:r>
              <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日起实施</a:t>
            </a:r>
            <a:endParaRPr kumimoji="1" lang="zh-CN" altLang="en-US" sz="1600" b="1" dirty="0">
              <a:solidFill>
                <a:schemeClr val="tx1">
                  <a:lumMod val="75000"/>
                  <a:lumOff val="25000"/>
                </a:schemeClr>
              </a:solidFill>
              <a:latin typeface="思源黑体 CN Medium" panose="020B0600000000000000" pitchFamily="34" charset="-122"/>
              <a:ea typeface="思源黑体 CN Medium" panose="020B0600000000000000" pitchFamily="34" charset="-122"/>
            </a:endParaRPr>
          </a:p>
        </p:txBody>
      </p:sp>
      <p:sp>
        <p:nvSpPr>
          <p:cNvPr id="34" name="文本框 33"/>
          <p:cNvSpPr txBox="1"/>
          <p:nvPr/>
        </p:nvSpPr>
        <p:spPr>
          <a:xfrm>
            <a:off x="2015260" y="1214910"/>
            <a:ext cx="8025879" cy="1445260"/>
          </a:xfrm>
          <a:prstGeom prst="rect">
            <a:avLst/>
          </a:prstGeom>
          <a:noFill/>
        </p:spPr>
        <p:txBody>
          <a:bodyPr wrap="square" rtlCol="0">
            <a:spAutoFit/>
          </a:bodyPr>
          <a:lstStyle/>
          <a:p>
            <a:pPr algn="dist">
              <a:lnSpc>
                <a:spcPct val="100000"/>
              </a:lnSpc>
              <a:spcBef>
                <a:spcPts val="0"/>
              </a:spcBef>
              <a:spcAft>
                <a:spcPts val="0"/>
              </a:spcAft>
            </a:pPr>
            <a:r>
              <a:rPr kumimoji="1" lang="zh-CN" altLang="en-US" sz="8800" dirty="0">
                <a:solidFill>
                  <a:schemeClr val="accent1"/>
                </a:solidFill>
                <a:latin typeface="微软雅黑" panose="020B0503020204020204" charset="-122"/>
                <a:ea typeface="微软雅黑" panose="020B0503020204020204" charset="-122"/>
              </a:rPr>
              <a:t>家庭教育促进法</a:t>
            </a:r>
            <a:endParaRPr kumimoji="1" lang="zh-CN" altLang="en-US" sz="8800" dirty="0">
              <a:solidFill>
                <a:schemeClr val="accent1"/>
              </a:solidFill>
              <a:latin typeface="微软雅黑" panose="020B0503020204020204" charset="-122"/>
              <a:ea typeface="微软雅黑" panose="020B0503020204020204" charset="-122"/>
            </a:endParaRPr>
          </a:p>
        </p:txBody>
      </p:sp>
      <p:sp>
        <p:nvSpPr>
          <p:cNvPr id="42" name="文本框 41"/>
          <p:cNvSpPr txBox="1"/>
          <p:nvPr/>
        </p:nvSpPr>
        <p:spPr>
          <a:xfrm>
            <a:off x="2912809" y="2597293"/>
            <a:ext cx="6366285" cy="507639"/>
          </a:xfrm>
          <a:prstGeom prst="rect">
            <a:avLst/>
          </a:prstGeom>
          <a:noFill/>
        </p:spPr>
        <p:txBody>
          <a:bodyPr wrap="square" rtlCol="0">
            <a:spAutoFit/>
          </a:bodyPr>
          <a:lstStyle/>
          <a:p>
            <a:pPr>
              <a:lnSpc>
                <a:spcPct val="120000"/>
              </a:lnSpc>
            </a:pPr>
            <a:r>
              <a:rPr kumimoji="1" lang="zh-CN" altLang="en-US" sz="2400" b="1" dirty="0">
                <a:solidFill>
                  <a:schemeClr val="tx1">
                    <a:lumMod val="85000"/>
                    <a:lumOff val="15000"/>
                  </a:schemeClr>
                </a:solidFill>
                <a:latin typeface="思源黑体 CN Medium" panose="020B0600000000000000" pitchFamily="34" charset="-122"/>
                <a:ea typeface="思源黑体 CN Medium" panose="020B0600000000000000" pitchFamily="34" charset="-122"/>
              </a:rPr>
              <a:t>家庭责任丨国家支持丨社会协同丨法律责任</a:t>
            </a:r>
            <a:endParaRPr kumimoji="1" lang="zh-CN" altLang="en-US" sz="2400" b="1"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p:txBody>
      </p:sp>
      <p:sp>
        <p:nvSpPr>
          <p:cNvPr id="2" name="矩形: 圆角 10"/>
          <p:cNvSpPr/>
          <p:nvPr/>
        </p:nvSpPr>
        <p:spPr>
          <a:xfrm>
            <a:off x="5173283" y="3401574"/>
            <a:ext cx="1709791" cy="360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zh-CN" sz="1400" dirty="0">
                <a:solidFill>
                  <a:schemeClr val="lt1"/>
                </a:solidFill>
                <a:latin typeface="+mj-ea"/>
                <a:ea typeface="+mj-ea"/>
              </a:rPr>
              <a:t>新创信息科技</a:t>
            </a:r>
            <a:endParaRPr lang="zh-CN" altLang="zh-CN" sz="1400" dirty="0">
              <a:solidFill>
                <a:schemeClr val="lt1"/>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6" presetClass="entr" presetSubtype="16"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circle(in)">
                                      <p:cBhvr>
                                        <p:cTn id="17" dur="2000"/>
                                        <p:tgtEl>
                                          <p:spTgt spid="42"/>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42" grpId="0"/>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978997897"/>
          <p:cNvPicPr>
            <a:picLocks noChangeAspect="1"/>
          </p:cNvPicPr>
          <p:nvPr/>
        </p:nvPicPr>
        <p:blipFill>
          <a:blip r:embed="rId1" cstate="print"/>
          <a:stretch>
            <a:fillRect/>
          </a:stretch>
        </p:blipFill>
        <p:spPr>
          <a:xfrm>
            <a:off x="0" y="635"/>
            <a:ext cx="12192000" cy="6875780"/>
          </a:xfrm>
          <a:prstGeom prst="rect">
            <a:avLst/>
          </a:prstGeom>
        </p:spPr>
      </p:pic>
      <p:sp>
        <p:nvSpPr>
          <p:cNvPr id="5" name="椭圆 4"/>
          <p:cNvSpPr/>
          <p:nvPr/>
        </p:nvSpPr>
        <p:spPr>
          <a:xfrm>
            <a:off x="5491953" y="661096"/>
            <a:ext cx="1353043" cy="1353043"/>
          </a:xfrm>
          <a:prstGeom prst="ellipse">
            <a:avLst/>
          </a:prstGeom>
          <a:solidFill>
            <a:schemeClr val="accent1"/>
          </a:solidFill>
          <a:ln>
            <a:noFill/>
          </a:ln>
          <a:effectLst>
            <a:outerShdw blurRad="127000" dist="508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4800" dirty="0">
                <a:latin typeface="汉仪菱心体简" panose="02010400000101010101" pitchFamily="2" charset="-122"/>
                <a:ea typeface="汉仪菱心体简" panose="02010400000101010101" pitchFamily="2" charset="-122"/>
              </a:rPr>
              <a:t>01</a:t>
            </a:r>
            <a:endParaRPr lang="en-US" altLang="zh-CN" sz="4800" dirty="0">
              <a:latin typeface="汉仪菱心体简" panose="02010400000101010101" pitchFamily="2" charset="-122"/>
              <a:ea typeface="汉仪菱心体简" panose="02010400000101010101" pitchFamily="2" charset="-122"/>
            </a:endParaRPr>
          </a:p>
        </p:txBody>
      </p:sp>
      <p:sp>
        <p:nvSpPr>
          <p:cNvPr id="6" name="文本框 5"/>
          <p:cNvSpPr txBox="1"/>
          <p:nvPr/>
        </p:nvSpPr>
        <p:spPr>
          <a:xfrm>
            <a:off x="3723015" y="2014369"/>
            <a:ext cx="4892120" cy="1323439"/>
          </a:xfrm>
          <a:prstGeom prst="rect">
            <a:avLst/>
          </a:prstGeom>
          <a:noFill/>
        </p:spPr>
        <p:txBody>
          <a:bodyPr wrap="square" rtlCol="0">
            <a:spAutoFit/>
          </a:bodyPr>
          <a:lstStyle/>
          <a:p>
            <a:pPr algn="dist"/>
            <a:r>
              <a:rPr lang="zh-CN" altLang="en-US" sz="8000" dirty="0">
                <a:solidFill>
                  <a:schemeClr val="accent1"/>
                </a:solidFill>
                <a:latin typeface="汉仪菱心体简" panose="02010400000101010101" pitchFamily="2" charset="-122"/>
                <a:ea typeface="汉仪菱心体简" panose="02010400000101010101" pitchFamily="2" charset="-122"/>
              </a:rPr>
              <a:t>家庭责任</a:t>
            </a:r>
            <a:endParaRPr lang="zh-CN" altLang="en-US" sz="8000" dirty="0">
              <a:solidFill>
                <a:schemeClr val="accent1"/>
              </a:solidFill>
              <a:latin typeface="汉仪菱心体简" panose="02010400000101010101" pitchFamily="2" charset="-122"/>
              <a:ea typeface="汉仪菱心体简" panose="02010400000101010101" pitchFamily="2" charset="-122"/>
            </a:endParaRPr>
          </a:p>
        </p:txBody>
      </p:sp>
      <p:sp>
        <p:nvSpPr>
          <p:cNvPr id="7" name="文本框 6"/>
          <p:cNvSpPr txBox="1"/>
          <p:nvPr/>
        </p:nvSpPr>
        <p:spPr>
          <a:xfrm>
            <a:off x="3368388" y="3251439"/>
            <a:ext cx="5600813" cy="255270"/>
          </a:xfrm>
          <a:prstGeom prst="rect">
            <a:avLst/>
          </a:prstGeom>
          <a:noFill/>
        </p:spPr>
        <p:txBody>
          <a:bodyPr wrap="square" rtlCol="0">
            <a:spAutoFit/>
          </a:bodyPr>
          <a:lstStyle/>
          <a:p>
            <a:pPr algn="ctr"/>
            <a:endParaRPr lang="zh-CN" altLang="en-US" sz="1065" dirty="0">
              <a:solidFill>
                <a:schemeClr val="tx1">
                  <a:lumMod val="85000"/>
                  <a:lumOff val="15000"/>
                </a:schemeClr>
              </a:solidFill>
              <a:effectLst>
                <a:outerShdw blurRad="190500" sx="102000" sy="102000" algn="ctr" rotWithShape="0">
                  <a:prstClr val="black">
                    <a:alpha val="1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6"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0"/>
          <p:cNvSpPr/>
          <p:nvPr/>
        </p:nvSpPr>
        <p:spPr>
          <a:xfrm>
            <a:off x="1253600" y="2137740"/>
            <a:ext cx="5760000" cy="540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solidFill>
                  <a:schemeClr val="lt1"/>
                </a:solidFill>
                <a:latin typeface="+mj-ea"/>
                <a:ea typeface="+mj-ea"/>
              </a:rPr>
              <a:t>由未成年人的父母或者其他监护人负责实施家庭教育</a:t>
            </a:r>
            <a:endParaRPr lang="zh-CN" altLang="en-US" dirty="0">
              <a:solidFill>
                <a:schemeClr val="lt1"/>
              </a:solidFill>
              <a:latin typeface="+mj-ea"/>
              <a:ea typeface="+mj-ea"/>
            </a:endParaRPr>
          </a:p>
        </p:txBody>
      </p:sp>
      <p:sp>
        <p:nvSpPr>
          <p:cNvPr id="10" name="文本框 9"/>
          <p:cNvSpPr txBox="1"/>
          <p:nvPr/>
        </p:nvSpPr>
        <p:spPr>
          <a:xfrm>
            <a:off x="2104470" y="3209554"/>
            <a:ext cx="4941744" cy="954107"/>
          </a:xfrm>
          <a:prstGeom prst="rect">
            <a:avLst/>
          </a:prstGeom>
          <a:noFill/>
        </p:spPr>
        <p:txBody>
          <a:bodyPr wrap="square" rtlCol="0">
            <a:spAutoFit/>
          </a:bodyPr>
          <a:lstStyle/>
          <a:p>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父母或者其他监护人应当树立家庭是第一个课堂、家长是第一任老师的责任意识，承担对未成年人实施家庭教育的主体责任，用正确思想、方法和行为教育未成年人养成良好思想、品行和习惯。</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14" name="文本框 13"/>
          <p:cNvSpPr txBox="1"/>
          <p:nvPr/>
        </p:nvSpPr>
        <p:spPr>
          <a:xfrm>
            <a:off x="2104470" y="4766398"/>
            <a:ext cx="4941744" cy="584775"/>
          </a:xfrm>
          <a:prstGeom prst="rect">
            <a:avLst/>
          </a:prstGeom>
          <a:noFill/>
        </p:spPr>
        <p:txBody>
          <a:bodyPr wrap="square" rtlCol="0">
            <a:spAutoFit/>
          </a:bodyPr>
          <a:lstStyle/>
          <a:p>
            <a:r>
              <a:rPr lang="zh-CN" altLang="en-US" sz="16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国家工作人员应当带头树立良好家风，履行家庭教育责任。</a:t>
            </a:r>
            <a:endParaRPr lang="zh-CN" altLang="en-US" sz="16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nvGrpSpPr>
          <p:cNvPr id="23" name="组合 22"/>
          <p:cNvGrpSpPr/>
          <p:nvPr/>
        </p:nvGrpSpPr>
        <p:grpSpPr>
          <a:xfrm>
            <a:off x="1253600" y="3385029"/>
            <a:ext cx="612000" cy="1883567"/>
            <a:chOff x="1253600" y="3385029"/>
            <a:chExt cx="612000" cy="1883567"/>
          </a:xfrm>
        </p:grpSpPr>
        <p:sp>
          <p:nvSpPr>
            <p:cNvPr id="9" name="矩形: 圆角 10"/>
            <p:cNvSpPr/>
            <p:nvPr/>
          </p:nvSpPr>
          <p:spPr>
            <a:xfrm>
              <a:off x="1253600" y="3385029"/>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01</a:t>
              </a:r>
              <a:endParaRPr lang="zh-CN" altLang="en-US" sz="1600" dirty="0">
                <a:solidFill>
                  <a:schemeClr val="lt1"/>
                </a:solidFill>
                <a:latin typeface="+mj-ea"/>
                <a:ea typeface="+mj-ea"/>
              </a:endParaRPr>
            </a:p>
          </p:txBody>
        </p:sp>
        <p:sp>
          <p:nvSpPr>
            <p:cNvPr id="13" name="矩形: 圆角 10"/>
            <p:cNvSpPr/>
            <p:nvPr/>
          </p:nvSpPr>
          <p:spPr>
            <a:xfrm>
              <a:off x="1253600" y="4872596"/>
              <a:ext cx="612000" cy="396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lt1"/>
                  </a:solidFill>
                  <a:latin typeface="+mj-ea"/>
                  <a:ea typeface="+mj-ea"/>
                </a:rPr>
                <a:t>02</a:t>
              </a:r>
              <a:endParaRPr lang="zh-CN" altLang="en-US" sz="1600" dirty="0">
                <a:solidFill>
                  <a:schemeClr val="lt1"/>
                </a:solidFill>
                <a:latin typeface="+mj-ea"/>
                <a:ea typeface="+mj-ea"/>
              </a:endParaRPr>
            </a:p>
          </p:txBody>
        </p:sp>
        <p:cxnSp>
          <p:nvCxnSpPr>
            <p:cNvPr id="12" name="直接连接符 11"/>
            <p:cNvCxnSpPr/>
            <p:nvPr/>
          </p:nvCxnSpPr>
          <p:spPr>
            <a:xfrm>
              <a:off x="1551708" y="3930813"/>
              <a:ext cx="0" cy="7920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家庭责任</a:t>
            </a:r>
            <a:endParaRPr lang="zh-CN" altLang="en-US" sz="3000" dirty="0">
              <a:latin typeface="汉仪菱心体简" panose="02010400000101010101" pitchFamily="2" charset="-122"/>
              <a:ea typeface="汉仪菱心体简" panose="02010400000101010101" pitchFamily="2" charset="-122"/>
            </a:endParaRPr>
          </a:p>
        </p:txBody>
      </p:sp>
      <p:pic>
        <p:nvPicPr>
          <p:cNvPr id="2" name="图片 1" descr="hand-drawn-family-portrait_23-2148100357.webp"/>
          <p:cNvPicPr>
            <a:picLocks noChangeAspect="1"/>
          </p:cNvPicPr>
          <p:nvPr/>
        </p:nvPicPr>
        <p:blipFill>
          <a:blip r:embed="rId1" cstate="print"/>
          <a:srcRect/>
          <a:stretch>
            <a:fillRect/>
          </a:stretch>
        </p:blipFill>
        <p:spPr>
          <a:xfrm>
            <a:off x="7598410" y="2272665"/>
            <a:ext cx="3437255" cy="31648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13148" y="3093179"/>
            <a:ext cx="3244108" cy="2587185"/>
            <a:chOff x="1113148" y="3093179"/>
            <a:chExt cx="3244108" cy="2587185"/>
          </a:xfrm>
        </p:grpSpPr>
        <p:sp>
          <p:nvSpPr>
            <p:cNvPr id="11" name="任意多边形: 形状 10"/>
            <p:cNvSpPr/>
            <p:nvPr/>
          </p:nvSpPr>
          <p:spPr>
            <a:xfrm>
              <a:off x="1113148" y="3093179"/>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37" name="文本框 36"/>
            <p:cNvSpPr txBox="1"/>
            <p:nvPr/>
          </p:nvSpPr>
          <p:spPr>
            <a:xfrm>
              <a:off x="1225805" y="3381017"/>
              <a:ext cx="2970530" cy="1367362"/>
            </a:xfrm>
            <a:prstGeom prst="rect">
              <a:avLst/>
            </a:prstGeom>
            <a:noFill/>
          </p:spPr>
          <p:txBody>
            <a:bodyPr wrap="square" rtlCol="0">
              <a:spAutoFit/>
            </a:bodyPr>
            <a:lstStyle/>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亲自养育，加强亲子陪伴；</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共同参与，发挥父母双方的作用；</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相机而教，寓教于日常生活之中</a:t>
              </a:r>
              <a:r>
                <a:rPr lang="en-US" altLang="zh-CN"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a:t>
              </a:r>
              <a:endParaRPr lang="en-US" altLang="zh-CN"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6" name="矩形: 圆角 10"/>
          <p:cNvSpPr/>
          <p:nvPr/>
        </p:nvSpPr>
        <p:spPr>
          <a:xfrm>
            <a:off x="1478139" y="1923260"/>
            <a:ext cx="9235723" cy="684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r>
              <a:rPr lang="zh-CN" altLang="en-US" sz="1600" dirty="0">
                <a:solidFill>
                  <a:schemeClr val="lt1"/>
                </a:solidFill>
                <a:latin typeface="+mj-ea"/>
                <a:ea typeface="+mj-ea"/>
              </a:rPr>
              <a:t>未成年人的父母或者其他监护人实施家庭教育，应当关注未成年人的生理、心理、智力发展状况，尊重其参与相关家庭事务和发表意见的权利，合理运用以下方式方法：</a:t>
            </a:r>
            <a:endParaRPr lang="zh-CN" altLang="en-US" sz="1600" dirty="0">
              <a:solidFill>
                <a:schemeClr val="lt1"/>
              </a:solidFill>
              <a:latin typeface="+mj-ea"/>
              <a:ea typeface="+mj-ea"/>
            </a:endParaRPr>
          </a:p>
        </p:txBody>
      </p:sp>
      <p:grpSp>
        <p:nvGrpSpPr>
          <p:cNvPr id="4" name="组合 3"/>
          <p:cNvGrpSpPr/>
          <p:nvPr/>
        </p:nvGrpSpPr>
        <p:grpSpPr>
          <a:xfrm>
            <a:off x="4470174" y="3093179"/>
            <a:ext cx="3244108" cy="2587185"/>
            <a:chOff x="4470174" y="3093179"/>
            <a:chExt cx="3244108" cy="2587185"/>
          </a:xfrm>
        </p:grpSpPr>
        <p:sp>
          <p:nvSpPr>
            <p:cNvPr id="12" name="任意多边形: 形状 11"/>
            <p:cNvSpPr/>
            <p:nvPr/>
          </p:nvSpPr>
          <p:spPr>
            <a:xfrm>
              <a:off x="4470174" y="3093179"/>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13" name="文本框 12"/>
            <p:cNvSpPr txBox="1"/>
            <p:nvPr/>
          </p:nvSpPr>
          <p:spPr>
            <a:xfrm>
              <a:off x="4628168" y="3381017"/>
              <a:ext cx="2970530" cy="1884427"/>
            </a:xfrm>
            <a:prstGeom prst="rect">
              <a:avLst/>
            </a:prstGeom>
            <a:noFill/>
          </p:spPr>
          <p:txBody>
            <a:bodyPr wrap="square" rtlCol="0">
              <a:spAutoFit/>
            </a:bodyPr>
            <a:lstStyle/>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潜移默化，言传与身教相结合；</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严慈相济，关心爱护与严格要求并重；</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尊重差异，根据年龄和个性特点进行科学引导；</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5" name="组合 4"/>
          <p:cNvGrpSpPr/>
          <p:nvPr/>
        </p:nvGrpSpPr>
        <p:grpSpPr>
          <a:xfrm>
            <a:off x="7827201" y="3093179"/>
            <a:ext cx="3244108" cy="2587185"/>
            <a:chOff x="7827201" y="3093179"/>
            <a:chExt cx="3244108" cy="2587185"/>
          </a:xfrm>
        </p:grpSpPr>
        <p:sp>
          <p:nvSpPr>
            <p:cNvPr id="14" name="任意多边形: 形状 13"/>
            <p:cNvSpPr/>
            <p:nvPr/>
          </p:nvSpPr>
          <p:spPr>
            <a:xfrm>
              <a:off x="7827201" y="3093179"/>
              <a:ext cx="3244108" cy="2587185"/>
            </a:xfrm>
            <a:custGeom>
              <a:avLst/>
              <a:gdLst>
                <a:gd name="connsiteX0" fmla="*/ 133327 w 3244108"/>
                <a:gd name="connsiteY0" fmla="*/ 0 h 2770176"/>
                <a:gd name="connsiteX1" fmla="*/ 3110781 w 3244108"/>
                <a:gd name="connsiteY1" fmla="*/ 0 h 2770176"/>
                <a:gd name="connsiteX2" fmla="*/ 3244108 w 3244108"/>
                <a:gd name="connsiteY2" fmla="*/ 133327 h 2770176"/>
                <a:gd name="connsiteX3" fmla="*/ 3244108 w 3244108"/>
                <a:gd name="connsiteY3" fmla="*/ 401885 h 2770176"/>
                <a:gd name="connsiteX4" fmla="*/ 3244108 w 3244108"/>
                <a:gd name="connsiteY4" fmla="*/ 666620 h 2770176"/>
                <a:gd name="connsiteX5" fmla="*/ 3244108 w 3244108"/>
                <a:gd name="connsiteY5" fmla="*/ 2103556 h 2770176"/>
                <a:gd name="connsiteX6" fmla="*/ 3244108 w 3244108"/>
                <a:gd name="connsiteY6" fmla="*/ 2430882 h 2770176"/>
                <a:gd name="connsiteX7" fmla="*/ 3244108 w 3244108"/>
                <a:gd name="connsiteY7" fmla="*/ 2636849 h 2770176"/>
                <a:gd name="connsiteX8" fmla="*/ 3110781 w 3244108"/>
                <a:gd name="connsiteY8" fmla="*/ 2770176 h 2770176"/>
                <a:gd name="connsiteX9" fmla="*/ 133327 w 3244108"/>
                <a:gd name="connsiteY9" fmla="*/ 2770176 h 2770176"/>
                <a:gd name="connsiteX10" fmla="*/ 0 w 3244108"/>
                <a:gd name="connsiteY10" fmla="*/ 2636849 h 2770176"/>
                <a:gd name="connsiteX11" fmla="*/ 0 w 3244108"/>
                <a:gd name="connsiteY11" fmla="*/ 2430882 h 2770176"/>
                <a:gd name="connsiteX12" fmla="*/ 0 w 3244108"/>
                <a:gd name="connsiteY12" fmla="*/ 2103556 h 2770176"/>
                <a:gd name="connsiteX13" fmla="*/ 0 w 3244108"/>
                <a:gd name="connsiteY13" fmla="*/ 666620 h 2770176"/>
                <a:gd name="connsiteX14" fmla="*/ 0 w 3244108"/>
                <a:gd name="connsiteY14" fmla="*/ 401885 h 2770176"/>
                <a:gd name="connsiteX15" fmla="*/ 0 w 3244108"/>
                <a:gd name="connsiteY15" fmla="*/ 133327 h 2770176"/>
                <a:gd name="connsiteX16" fmla="*/ 133327 w 3244108"/>
                <a:gd name="connsiteY16" fmla="*/ 0 h 277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44108" h="2770176">
                  <a:moveTo>
                    <a:pt x="133327" y="0"/>
                  </a:moveTo>
                  <a:lnTo>
                    <a:pt x="3110781" y="0"/>
                  </a:lnTo>
                  <a:cubicBezTo>
                    <a:pt x="3184415" y="0"/>
                    <a:pt x="3244108" y="59693"/>
                    <a:pt x="3244108" y="133327"/>
                  </a:cubicBezTo>
                  <a:lnTo>
                    <a:pt x="3244108" y="401885"/>
                  </a:lnTo>
                  <a:lnTo>
                    <a:pt x="3244108" y="666620"/>
                  </a:lnTo>
                  <a:lnTo>
                    <a:pt x="3244108" y="2103556"/>
                  </a:lnTo>
                  <a:lnTo>
                    <a:pt x="3244108" y="2430882"/>
                  </a:lnTo>
                  <a:lnTo>
                    <a:pt x="3244108" y="2636849"/>
                  </a:lnTo>
                  <a:cubicBezTo>
                    <a:pt x="3244108" y="2710483"/>
                    <a:pt x="3184415" y="2770176"/>
                    <a:pt x="3110781" y="2770176"/>
                  </a:cubicBezTo>
                  <a:lnTo>
                    <a:pt x="133327" y="2770176"/>
                  </a:lnTo>
                  <a:cubicBezTo>
                    <a:pt x="59693" y="2770176"/>
                    <a:pt x="0" y="2710483"/>
                    <a:pt x="0" y="2636849"/>
                  </a:cubicBezTo>
                  <a:lnTo>
                    <a:pt x="0" y="2430882"/>
                  </a:lnTo>
                  <a:lnTo>
                    <a:pt x="0" y="2103556"/>
                  </a:lnTo>
                  <a:lnTo>
                    <a:pt x="0" y="666620"/>
                  </a:lnTo>
                  <a:lnTo>
                    <a:pt x="0" y="401885"/>
                  </a:lnTo>
                  <a:lnTo>
                    <a:pt x="0" y="133327"/>
                  </a:lnTo>
                  <a:cubicBezTo>
                    <a:pt x="0" y="59693"/>
                    <a:pt x="59693" y="0"/>
                    <a:pt x="13332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15" name="文本框 14"/>
            <p:cNvSpPr txBox="1"/>
            <p:nvPr/>
          </p:nvSpPr>
          <p:spPr>
            <a:xfrm>
              <a:off x="7953713" y="3381017"/>
              <a:ext cx="2970530" cy="1884427"/>
            </a:xfrm>
            <a:prstGeom prst="rect">
              <a:avLst/>
            </a:prstGeom>
            <a:noFill/>
          </p:spPr>
          <p:txBody>
            <a:bodyPr wrap="square" rtlCol="0">
              <a:spAutoFit/>
            </a:bodyPr>
            <a:lstStyle/>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平等交流，予以尊重、理解和鼓励；</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相互促进，父母与子女共同成长；</a:t>
              </a: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endPar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a:p>
              <a:pPr marL="187325" indent="-187325">
                <a:lnSpc>
                  <a:spcPct val="120000"/>
                </a:lnSpc>
                <a:spcBef>
                  <a:spcPts val="0"/>
                </a:spcBef>
                <a:spcAft>
                  <a:spcPts val="0"/>
                </a:spcAft>
                <a:buClr>
                  <a:schemeClr val="accent3">
                    <a:lumMod val="75000"/>
                  </a:schemeClr>
                </a:buClr>
                <a:buFont typeface="思源黑体 CN Light" panose="020B0300000000000000" pitchFamily="34" charset="-122"/>
                <a:buChar char="•"/>
              </a:pPr>
              <a:r>
                <a:rPr lang="zh-CN" altLang="en-US"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其他有益于未成年人全面发展、健康成长的方式方法</a:t>
              </a:r>
              <a:r>
                <a:rPr lang="en-US" altLang="zh-CN" sz="1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a:t>
              </a:r>
              <a:endParaRPr lang="en-US" altLang="zh-CN" sz="1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19" name="文本框 18"/>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家庭责任</a:t>
            </a:r>
            <a:endParaRPr lang="zh-CN" altLang="en-US" sz="3000" dirty="0">
              <a:latin typeface="汉仪菱心体简" panose="02010400000101010101" pitchFamily="2" charset="-122"/>
              <a:ea typeface="汉仪菱心体简" panose="0201040000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80651" y="2036613"/>
            <a:ext cx="6580909" cy="1136408"/>
            <a:chOff x="1177636" y="2327563"/>
            <a:chExt cx="6580909" cy="1136408"/>
          </a:xfrm>
        </p:grpSpPr>
        <p:sp>
          <p:nvSpPr>
            <p:cNvPr id="22" name="任意多边形: 形状 21"/>
            <p:cNvSpPr/>
            <p:nvPr/>
          </p:nvSpPr>
          <p:spPr>
            <a:xfrm>
              <a:off x="1177636" y="2327563"/>
              <a:ext cx="6580909" cy="1136408"/>
            </a:xfrm>
            <a:custGeom>
              <a:avLst/>
              <a:gdLst>
                <a:gd name="connsiteX0" fmla="*/ 113148 w 6580909"/>
                <a:gd name="connsiteY0" fmla="*/ 0 h 1136408"/>
                <a:gd name="connsiteX1" fmla="*/ 6467761 w 6580909"/>
                <a:gd name="connsiteY1" fmla="*/ 0 h 1136408"/>
                <a:gd name="connsiteX2" fmla="*/ 6580909 w 6580909"/>
                <a:gd name="connsiteY2" fmla="*/ 113148 h 1136408"/>
                <a:gd name="connsiteX3" fmla="*/ 6580909 w 6580909"/>
                <a:gd name="connsiteY3" fmla="*/ 565725 h 1136408"/>
                <a:gd name="connsiteX4" fmla="*/ 6580409 w 6580909"/>
                <a:gd name="connsiteY4" fmla="*/ 568204 h 1136408"/>
                <a:gd name="connsiteX5" fmla="*/ 6580909 w 6580909"/>
                <a:gd name="connsiteY5" fmla="*/ 570683 h 1136408"/>
                <a:gd name="connsiteX6" fmla="*/ 6580909 w 6580909"/>
                <a:gd name="connsiteY6" fmla="*/ 1023260 h 1136408"/>
                <a:gd name="connsiteX7" fmla="*/ 6467761 w 6580909"/>
                <a:gd name="connsiteY7" fmla="*/ 1136408 h 1136408"/>
                <a:gd name="connsiteX8" fmla="*/ 113148 w 6580909"/>
                <a:gd name="connsiteY8" fmla="*/ 1136408 h 1136408"/>
                <a:gd name="connsiteX9" fmla="*/ 0 w 6580909"/>
                <a:gd name="connsiteY9" fmla="*/ 1023260 h 1136408"/>
                <a:gd name="connsiteX10" fmla="*/ 0 w 6580909"/>
                <a:gd name="connsiteY10" fmla="*/ 570683 h 1136408"/>
                <a:gd name="connsiteX11" fmla="*/ 501 w 6580909"/>
                <a:gd name="connsiteY11" fmla="*/ 568204 h 1136408"/>
                <a:gd name="connsiteX12" fmla="*/ 0 w 6580909"/>
                <a:gd name="connsiteY12" fmla="*/ 565725 h 1136408"/>
                <a:gd name="connsiteX13" fmla="*/ 0 w 6580909"/>
                <a:gd name="connsiteY13" fmla="*/ 113148 h 1136408"/>
                <a:gd name="connsiteX14" fmla="*/ 113148 w 6580909"/>
                <a:gd name="connsiteY14" fmla="*/ 0 h 113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80909" h="1136408">
                  <a:moveTo>
                    <a:pt x="113148" y="0"/>
                  </a:moveTo>
                  <a:lnTo>
                    <a:pt x="6467761" y="0"/>
                  </a:lnTo>
                  <a:cubicBezTo>
                    <a:pt x="6530251" y="0"/>
                    <a:pt x="6580909" y="50658"/>
                    <a:pt x="6580909" y="113148"/>
                  </a:cubicBezTo>
                  <a:lnTo>
                    <a:pt x="6580909" y="565725"/>
                  </a:lnTo>
                  <a:lnTo>
                    <a:pt x="6580409" y="568204"/>
                  </a:lnTo>
                  <a:lnTo>
                    <a:pt x="6580909" y="570683"/>
                  </a:lnTo>
                  <a:lnTo>
                    <a:pt x="6580909" y="1023260"/>
                  </a:lnTo>
                  <a:cubicBezTo>
                    <a:pt x="6580909" y="1085750"/>
                    <a:pt x="6530251" y="1136408"/>
                    <a:pt x="6467761" y="1136408"/>
                  </a:cubicBezTo>
                  <a:lnTo>
                    <a:pt x="113148" y="1136408"/>
                  </a:lnTo>
                  <a:cubicBezTo>
                    <a:pt x="50658" y="1136408"/>
                    <a:pt x="0" y="1085750"/>
                    <a:pt x="0" y="1023260"/>
                  </a:cubicBezTo>
                  <a:lnTo>
                    <a:pt x="0" y="570683"/>
                  </a:lnTo>
                  <a:lnTo>
                    <a:pt x="501" y="568204"/>
                  </a:lnTo>
                  <a:lnTo>
                    <a:pt x="0" y="565725"/>
                  </a:lnTo>
                  <a:lnTo>
                    <a:pt x="0" y="113148"/>
                  </a:lnTo>
                  <a:cubicBezTo>
                    <a:pt x="0" y="50658"/>
                    <a:pt x="50658" y="0"/>
                    <a:pt x="113148"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14" name="文本框 13"/>
            <p:cNvSpPr txBox="1"/>
            <p:nvPr/>
          </p:nvSpPr>
          <p:spPr>
            <a:xfrm>
              <a:off x="1374905" y="2519962"/>
              <a:ext cx="6158668" cy="805798"/>
            </a:xfrm>
            <a:prstGeom prst="rect">
              <a:avLst/>
            </a:prstGeom>
            <a:noFill/>
          </p:spPr>
          <p:txBody>
            <a:bodyPr wrap="square" rtlCol="0">
              <a:spAutoFit/>
            </a:bodyPr>
            <a:lstStyle/>
            <a:p>
              <a:pPr>
                <a:lnSpc>
                  <a:spcPct val="120000"/>
                </a:lnSpc>
                <a:spcBef>
                  <a:spcPts val="0"/>
                </a:spcBef>
                <a:spcAft>
                  <a:spcPts val="0"/>
                </a:spcAft>
                <a:buClr>
                  <a:schemeClr val="accent3">
                    <a:lumMod val="75000"/>
                  </a:schemeClr>
                </a:buClr>
              </a:pPr>
              <a:r>
                <a:rPr lang="zh-CN" altLang="en-US" sz="20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父母合理安排未成年人学习、休息、娱乐和体育锻炼的时间</a:t>
              </a:r>
              <a:r>
                <a:rPr lang="en-US" altLang="zh-CN" sz="20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a:t>
              </a:r>
              <a:endParaRPr lang="en-US" altLang="zh-CN" sz="20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23" name="组合 22"/>
          <p:cNvGrpSpPr/>
          <p:nvPr/>
        </p:nvGrpSpPr>
        <p:grpSpPr>
          <a:xfrm>
            <a:off x="1080651" y="3359107"/>
            <a:ext cx="6580909" cy="1136408"/>
            <a:chOff x="1177636" y="2327563"/>
            <a:chExt cx="6580909" cy="1136408"/>
          </a:xfrm>
        </p:grpSpPr>
        <p:sp>
          <p:nvSpPr>
            <p:cNvPr id="24" name="任意多边形: 形状 23"/>
            <p:cNvSpPr/>
            <p:nvPr/>
          </p:nvSpPr>
          <p:spPr>
            <a:xfrm>
              <a:off x="1177636" y="2327563"/>
              <a:ext cx="6580909" cy="1136408"/>
            </a:xfrm>
            <a:custGeom>
              <a:avLst/>
              <a:gdLst>
                <a:gd name="connsiteX0" fmla="*/ 113148 w 6580909"/>
                <a:gd name="connsiteY0" fmla="*/ 0 h 1136408"/>
                <a:gd name="connsiteX1" fmla="*/ 6467761 w 6580909"/>
                <a:gd name="connsiteY1" fmla="*/ 0 h 1136408"/>
                <a:gd name="connsiteX2" fmla="*/ 6580909 w 6580909"/>
                <a:gd name="connsiteY2" fmla="*/ 113148 h 1136408"/>
                <a:gd name="connsiteX3" fmla="*/ 6580909 w 6580909"/>
                <a:gd name="connsiteY3" fmla="*/ 565725 h 1136408"/>
                <a:gd name="connsiteX4" fmla="*/ 6580409 w 6580909"/>
                <a:gd name="connsiteY4" fmla="*/ 568204 h 1136408"/>
                <a:gd name="connsiteX5" fmla="*/ 6580909 w 6580909"/>
                <a:gd name="connsiteY5" fmla="*/ 570683 h 1136408"/>
                <a:gd name="connsiteX6" fmla="*/ 6580909 w 6580909"/>
                <a:gd name="connsiteY6" fmla="*/ 1023260 h 1136408"/>
                <a:gd name="connsiteX7" fmla="*/ 6467761 w 6580909"/>
                <a:gd name="connsiteY7" fmla="*/ 1136408 h 1136408"/>
                <a:gd name="connsiteX8" fmla="*/ 113148 w 6580909"/>
                <a:gd name="connsiteY8" fmla="*/ 1136408 h 1136408"/>
                <a:gd name="connsiteX9" fmla="*/ 0 w 6580909"/>
                <a:gd name="connsiteY9" fmla="*/ 1023260 h 1136408"/>
                <a:gd name="connsiteX10" fmla="*/ 0 w 6580909"/>
                <a:gd name="connsiteY10" fmla="*/ 570683 h 1136408"/>
                <a:gd name="connsiteX11" fmla="*/ 501 w 6580909"/>
                <a:gd name="connsiteY11" fmla="*/ 568204 h 1136408"/>
                <a:gd name="connsiteX12" fmla="*/ 0 w 6580909"/>
                <a:gd name="connsiteY12" fmla="*/ 565725 h 1136408"/>
                <a:gd name="connsiteX13" fmla="*/ 0 w 6580909"/>
                <a:gd name="connsiteY13" fmla="*/ 113148 h 1136408"/>
                <a:gd name="connsiteX14" fmla="*/ 113148 w 6580909"/>
                <a:gd name="connsiteY14" fmla="*/ 0 h 113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80909" h="1136408">
                  <a:moveTo>
                    <a:pt x="113148" y="0"/>
                  </a:moveTo>
                  <a:lnTo>
                    <a:pt x="6467761" y="0"/>
                  </a:lnTo>
                  <a:cubicBezTo>
                    <a:pt x="6530251" y="0"/>
                    <a:pt x="6580909" y="50658"/>
                    <a:pt x="6580909" y="113148"/>
                  </a:cubicBezTo>
                  <a:lnTo>
                    <a:pt x="6580909" y="565725"/>
                  </a:lnTo>
                  <a:lnTo>
                    <a:pt x="6580409" y="568204"/>
                  </a:lnTo>
                  <a:lnTo>
                    <a:pt x="6580909" y="570683"/>
                  </a:lnTo>
                  <a:lnTo>
                    <a:pt x="6580909" y="1023260"/>
                  </a:lnTo>
                  <a:cubicBezTo>
                    <a:pt x="6580909" y="1085750"/>
                    <a:pt x="6530251" y="1136408"/>
                    <a:pt x="6467761" y="1136408"/>
                  </a:cubicBezTo>
                  <a:lnTo>
                    <a:pt x="113148" y="1136408"/>
                  </a:lnTo>
                  <a:cubicBezTo>
                    <a:pt x="50658" y="1136408"/>
                    <a:pt x="0" y="1085750"/>
                    <a:pt x="0" y="1023260"/>
                  </a:cubicBezTo>
                  <a:lnTo>
                    <a:pt x="0" y="570683"/>
                  </a:lnTo>
                  <a:lnTo>
                    <a:pt x="501" y="568204"/>
                  </a:lnTo>
                  <a:lnTo>
                    <a:pt x="0" y="565725"/>
                  </a:lnTo>
                  <a:lnTo>
                    <a:pt x="0" y="113148"/>
                  </a:lnTo>
                  <a:cubicBezTo>
                    <a:pt x="0" y="50658"/>
                    <a:pt x="50658" y="0"/>
                    <a:pt x="113148"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25" name="文本框 24"/>
            <p:cNvSpPr txBox="1"/>
            <p:nvPr/>
          </p:nvSpPr>
          <p:spPr>
            <a:xfrm>
              <a:off x="1374905" y="2658509"/>
              <a:ext cx="6158668" cy="505267"/>
            </a:xfrm>
            <a:prstGeom prst="rect">
              <a:avLst/>
            </a:prstGeom>
            <a:noFill/>
          </p:spPr>
          <p:txBody>
            <a:bodyPr wrap="square" rtlCol="0">
              <a:spAutoFit/>
            </a:bodyPr>
            <a:lstStyle/>
            <a:p>
              <a:pPr>
                <a:lnSpc>
                  <a:spcPct val="120000"/>
                </a:lnSpc>
                <a:spcBef>
                  <a:spcPts val="0"/>
                </a:spcBef>
                <a:spcAft>
                  <a:spcPts val="0"/>
                </a:spcAft>
                <a:buClr>
                  <a:schemeClr val="accent3">
                    <a:lumMod val="75000"/>
                  </a:schemeClr>
                </a:buClr>
              </a:pPr>
              <a:r>
                <a:rPr lang="zh-CN" altLang="en-US" sz="2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避免加重未成年人学习负担</a:t>
              </a:r>
              <a:r>
                <a:rPr lang="en-US" altLang="zh-CN" sz="2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a:t>
              </a:r>
              <a:endParaRPr lang="en-US" altLang="zh-CN" sz="2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26" name="组合 25"/>
          <p:cNvGrpSpPr/>
          <p:nvPr/>
        </p:nvGrpSpPr>
        <p:grpSpPr>
          <a:xfrm>
            <a:off x="1080651" y="4681600"/>
            <a:ext cx="6580909" cy="1136408"/>
            <a:chOff x="1177636" y="2327563"/>
            <a:chExt cx="6580909" cy="1136408"/>
          </a:xfrm>
        </p:grpSpPr>
        <p:sp>
          <p:nvSpPr>
            <p:cNvPr id="27" name="任意多边形: 形状 26"/>
            <p:cNvSpPr/>
            <p:nvPr/>
          </p:nvSpPr>
          <p:spPr>
            <a:xfrm>
              <a:off x="1177636" y="2327563"/>
              <a:ext cx="6580909" cy="1136408"/>
            </a:xfrm>
            <a:custGeom>
              <a:avLst/>
              <a:gdLst>
                <a:gd name="connsiteX0" fmla="*/ 113148 w 6580909"/>
                <a:gd name="connsiteY0" fmla="*/ 0 h 1136408"/>
                <a:gd name="connsiteX1" fmla="*/ 6467761 w 6580909"/>
                <a:gd name="connsiteY1" fmla="*/ 0 h 1136408"/>
                <a:gd name="connsiteX2" fmla="*/ 6580909 w 6580909"/>
                <a:gd name="connsiteY2" fmla="*/ 113148 h 1136408"/>
                <a:gd name="connsiteX3" fmla="*/ 6580909 w 6580909"/>
                <a:gd name="connsiteY3" fmla="*/ 565725 h 1136408"/>
                <a:gd name="connsiteX4" fmla="*/ 6580409 w 6580909"/>
                <a:gd name="connsiteY4" fmla="*/ 568204 h 1136408"/>
                <a:gd name="connsiteX5" fmla="*/ 6580909 w 6580909"/>
                <a:gd name="connsiteY5" fmla="*/ 570683 h 1136408"/>
                <a:gd name="connsiteX6" fmla="*/ 6580909 w 6580909"/>
                <a:gd name="connsiteY6" fmla="*/ 1023260 h 1136408"/>
                <a:gd name="connsiteX7" fmla="*/ 6467761 w 6580909"/>
                <a:gd name="connsiteY7" fmla="*/ 1136408 h 1136408"/>
                <a:gd name="connsiteX8" fmla="*/ 113148 w 6580909"/>
                <a:gd name="connsiteY8" fmla="*/ 1136408 h 1136408"/>
                <a:gd name="connsiteX9" fmla="*/ 0 w 6580909"/>
                <a:gd name="connsiteY9" fmla="*/ 1023260 h 1136408"/>
                <a:gd name="connsiteX10" fmla="*/ 0 w 6580909"/>
                <a:gd name="connsiteY10" fmla="*/ 570683 h 1136408"/>
                <a:gd name="connsiteX11" fmla="*/ 501 w 6580909"/>
                <a:gd name="connsiteY11" fmla="*/ 568204 h 1136408"/>
                <a:gd name="connsiteX12" fmla="*/ 0 w 6580909"/>
                <a:gd name="connsiteY12" fmla="*/ 565725 h 1136408"/>
                <a:gd name="connsiteX13" fmla="*/ 0 w 6580909"/>
                <a:gd name="connsiteY13" fmla="*/ 113148 h 1136408"/>
                <a:gd name="connsiteX14" fmla="*/ 113148 w 6580909"/>
                <a:gd name="connsiteY14" fmla="*/ 0 h 113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80909" h="1136408">
                  <a:moveTo>
                    <a:pt x="113148" y="0"/>
                  </a:moveTo>
                  <a:lnTo>
                    <a:pt x="6467761" y="0"/>
                  </a:lnTo>
                  <a:cubicBezTo>
                    <a:pt x="6530251" y="0"/>
                    <a:pt x="6580909" y="50658"/>
                    <a:pt x="6580909" y="113148"/>
                  </a:cubicBezTo>
                  <a:lnTo>
                    <a:pt x="6580909" y="565725"/>
                  </a:lnTo>
                  <a:lnTo>
                    <a:pt x="6580409" y="568204"/>
                  </a:lnTo>
                  <a:lnTo>
                    <a:pt x="6580909" y="570683"/>
                  </a:lnTo>
                  <a:lnTo>
                    <a:pt x="6580909" y="1023260"/>
                  </a:lnTo>
                  <a:cubicBezTo>
                    <a:pt x="6580909" y="1085750"/>
                    <a:pt x="6530251" y="1136408"/>
                    <a:pt x="6467761" y="1136408"/>
                  </a:cubicBezTo>
                  <a:lnTo>
                    <a:pt x="113148" y="1136408"/>
                  </a:lnTo>
                  <a:cubicBezTo>
                    <a:pt x="50658" y="1136408"/>
                    <a:pt x="0" y="1085750"/>
                    <a:pt x="0" y="1023260"/>
                  </a:cubicBezTo>
                  <a:lnTo>
                    <a:pt x="0" y="570683"/>
                  </a:lnTo>
                  <a:lnTo>
                    <a:pt x="501" y="568204"/>
                  </a:lnTo>
                  <a:lnTo>
                    <a:pt x="0" y="565725"/>
                  </a:lnTo>
                  <a:lnTo>
                    <a:pt x="0" y="113148"/>
                  </a:lnTo>
                  <a:cubicBezTo>
                    <a:pt x="0" y="50658"/>
                    <a:pt x="50658" y="0"/>
                    <a:pt x="113148"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endParaRPr lang="zh-CN" altLang="en-US" sz="1600">
                <a:latin typeface="+mj-ea"/>
                <a:ea typeface="+mj-ea"/>
              </a:endParaRPr>
            </a:p>
          </p:txBody>
        </p:sp>
        <p:sp>
          <p:nvSpPr>
            <p:cNvPr id="28" name="文本框 27"/>
            <p:cNvSpPr txBox="1"/>
            <p:nvPr/>
          </p:nvSpPr>
          <p:spPr>
            <a:xfrm>
              <a:off x="1374905" y="2658509"/>
              <a:ext cx="6158668" cy="505267"/>
            </a:xfrm>
            <a:prstGeom prst="rect">
              <a:avLst/>
            </a:prstGeom>
            <a:noFill/>
          </p:spPr>
          <p:txBody>
            <a:bodyPr wrap="square" rtlCol="0">
              <a:spAutoFit/>
            </a:bodyPr>
            <a:lstStyle/>
            <a:p>
              <a:pPr>
                <a:lnSpc>
                  <a:spcPct val="120000"/>
                </a:lnSpc>
                <a:spcBef>
                  <a:spcPts val="0"/>
                </a:spcBef>
                <a:spcAft>
                  <a:spcPts val="0"/>
                </a:spcAft>
                <a:buClr>
                  <a:schemeClr val="accent3">
                    <a:lumMod val="75000"/>
                  </a:schemeClr>
                </a:buClr>
              </a:pPr>
              <a:r>
                <a:rPr lang="zh-CN" altLang="en-US" sz="2400" dirty="0">
                  <a:latin typeface="思源黑体 CN Medium" panose="020B0600000000000000" pitchFamily="34" charset="-122"/>
                  <a:ea typeface="思源黑体 CN Medium" panose="020B0600000000000000" pitchFamily="34" charset="-122"/>
                  <a:cs typeface="思源黑体 CN Light" panose="020B0300000000000000" pitchFamily="34" charset="-122"/>
                </a:rPr>
                <a:t>预防未成年人沉迷网络</a:t>
              </a:r>
              <a:endParaRPr lang="zh-CN" altLang="en-US" sz="2400"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29" name="文本框 28"/>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家庭责任</a:t>
            </a:r>
            <a:endParaRPr lang="zh-CN" altLang="en-US" sz="3000" dirty="0">
              <a:latin typeface="汉仪菱心体简" panose="02010400000101010101" pitchFamily="2" charset="-122"/>
              <a:ea typeface="汉仪菱心体简" panose="02010400000101010101" pitchFamily="2" charset="-122"/>
            </a:endParaRPr>
          </a:p>
        </p:txBody>
      </p:sp>
      <p:pic>
        <p:nvPicPr>
          <p:cNvPr id="9" name="图片 8" descr="organic-flat-international-day-families-illustration_23-2148901830.webp"/>
          <p:cNvPicPr>
            <a:picLocks noChangeAspect="1"/>
          </p:cNvPicPr>
          <p:nvPr/>
        </p:nvPicPr>
        <p:blipFill>
          <a:blip r:embed="rId1" cstate="print"/>
          <a:srcRect/>
          <a:stretch>
            <a:fillRect/>
          </a:stretch>
        </p:blipFill>
        <p:spPr>
          <a:xfrm>
            <a:off x="8162925" y="2611120"/>
            <a:ext cx="3394710" cy="2663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978997897"/>
          <p:cNvPicPr>
            <a:picLocks noChangeAspect="1"/>
          </p:cNvPicPr>
          <p:nvPr/>
        </p:nvPicPr>
        <p:blipFill>
          <a:blip r:embed="rId1" cstate="print"/>
          <a:stretch>
            <a:fillRect/>
          </a:stretch>
        </p:blipFill>
        <p:spPr>
          <a:xfrm>
            <a:off x="0" y="635"/>
            <a:ext cx="12192000" cy="6875780"/>
          </a:xfrm>
          <a:prstGeom prst="rect">
            <a:avLst/>
          </a:prstGeom>
        </p:spPr>
      </p:pic>
      <p:sp>
        <p:nvSpPr>
          <p:cNvPr id="5" name="椭圆 4"/>
          <p:cNvSpPr/>
          <p:nvPr/>
        </p:nvSpPr>
        <p:spPr>
          <a:xfrm>
            <a:off x="5491953" y="661096"/>
            <a:ext cx="1353043" cy="1353043"/>
          </a:xfrm>
          <a:prstGeom prst="ellipse">
            <a:avLst/>
          </a:prstGeom>
          <a:solidFill>
            <a:schemeClr val="accent1"/>
          </a:solidFill>
          <a:ln>
            <a:noFill/>
          </a:ln>
          <a:effectLst>
            <a:outerShdw blurRad="127000" dist="508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4800" dirty="0">
                <a:latin typeface="汉仪菱心体简" panose="02010400000101010101" pitchFamily="2" charset="-122"/>
                <a:ea typeface="汉仪菱心体简" panose="02010400000101010101" pitchFamily="2" charset="-122"/>
              </a:rPr>
              <a:t>02</a:t>
            </a:r>
            <a:endParaRPr lang="en-US" altLang="zh-CN" sz="4800" dirty="0">
              <a:latin typeface="汉仪菱心体简" panose="02010400000101010101" pitchFamily="2" charset="-122"/>
              <a:ea typeface="汉仪菱心体简" panose="02010400000101010101" pitchFamily="2" charset="-122"/>
            </a:endParaRPr>
          </a:p>
        </p:txBody>
      </p:sp>
      <p:sp>
        <p:nvSpPr>
          <p:cNvPr id="6" name="文本框 5"/>
          <p:cNvSpPr txBox="1"/>
          <p:nvPr/>
        </p:nvSpPr>
        <p:spPr>
          <a:xfrm>
            <a:off x="3723015" y="2014369"/>
            <a:ext cx="4892120" cy="1322070"/>
          </a:xfrm>
          <a:prstGeom prst="rect">
            <a:avLst/>
          </a:prstGeom>
          <a:noFill/>
        </p:spPr>
        <p:txBody>
          <a:bodyPr wrap="square" rtlCol="0">
            <a:spAutoFit/>
          </a:bodyPr>
          <a:lstStyle/>
          <a:p>
            <a:pPr algn="dist"/>
            <a:r>
              <a:rPr lang="zh-CN" altLang="en-US" sz="8000" dirty="0">
                <a:solidFill>
                  <a:schemeClr val="accent1"/>
                </a:solidFill>
                <a:latin typeface="汉仪菱心体简" panose="02010400000101010101" pitchFamily="2" charset="-122"/>
                <a:ea typeface="汉仪菱心体简" panose="02010400000101010101" pitchFamily="2" charset="-122"/>
                <a:sym typeface="+mn-ea"/>
              </a:rPr>
              <a:t>国家支持</a:t>
            </a:r>
            <a:endParaRPr lang="zh-CN" altLang="en-US" sz="8000" dirty="0">
              <a:solidFill>
                <a:schemeClr val="accent1"/>
              </a:solidFill>
              <a:latin typeface="汉仪菱心体简" panose="02010400000101010101" pitchFamily="2" charset="-122"/>
              <a:ea typeface="汉仪菱心体简" panose="02010400000101010101" pitchFamily="2" charset="-122"/>
            </a:endParaRPr>
          </a:p>
        </p:txBody>
      </p:sp>
      <p:sp>
        <p:nvSpPr>
          <p:cNvPr id="7" name="文本框 6"/>
          <p:cNvSpPr txBox="1"/>
          <p:nvPr/>
        </p:nvSpPr>
        <p:spPr>
          <a:xfrm>
            <a:off x="3368388" y="3251439"/>
            <a:ext cx="5600813" cy="255270"/>
          </a:xfrm>
          <a:prstGeom prst="rect">
            <a:avLst/>
          </a:prstGeom>
          <a:noFill/>
        </p:spPr>
        <p:txBody>
          <a:bodyPr wrap="square" rtlCol="0">
            <a:spAutoFit/>
          </a:bodyPr>
          <a:lstStyle/>
          <a:p>
            <a:pPr algn="ctr"/>
            <a:endParaRPr lang="zh-CN" altLang="en-US" sz="1065" dirty="0">
              <a:solidFill>
                <a:schemeClr val="tx1">
                  <a:lumMod val="85000"/>
                  <a:lumOff val="15000"/>
                </a:schemeClr>
              </a:solidFill>
              <a:effectLst>
                <a:outerShdw blurRad="190500" sx="102000" sy="102000" algn="ctr" rotWithShape="0">
                  <a:prstClr val="black">
                    <a:alpha val="1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6"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0"/>
          <p:cNvSpPr/>
          <p:nvPr/>
        </p:nvSpPr>
        <p:spPr>
          <a:xfrm>
            <a:off x="994739" y="2347982"/>
            <a:ext cx="3384057" cy="684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r>
              <a:rPr lang="zh-CN" altLang="en-US" sz="1600" dirty="0">
                <a:solidFill>
                  <a:schemeClr val="lt1"/>
                </a:solidFill>
                <a:latin typeface="+mj-ea"/>
                <a:ea typeface="+mj-ea"/>
              </a:rPr>
              <a:t>减轻义务教育阶段学生作业负担和校外培训负担；</a:t>
            </a:r>
            <a:endParaRPr lang="zh-CN" altLang="en-US" sz="1600" dirty="0">
              <a:solidFill>
                <a:schemeClr val="lt1"/>
              </a:solidFill>
              <a:latin typeface="+mj-ea"/>
              <a:ea typeface="+mj-ea"/>
            </a:endParaRPr>
          </a:p>
        </p:txBody>
      </p:sp>
      <p:sp>
        <p:nvSpPr>
          <p:cNvPr id="13" name="矩形: 圆角 10"/>
          <p:cNvSpPr/>
          <p:nvPr/>
        </p:nvSpPr>
        <p:spPr>
          <a:xfrm>
            <a:off x="994739" y="4054654"/>
            <a:ext cx="3384057" cy="684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r>
              <a:rPr lang="zh-CN" altLang="en-US" sz="1600" dirty="0">
                <a:solidFill>
                  <a:schemeClr val="lt1"/>
                </a:solidFill>
                <a:latin typeface="+mj-ea"/>
                <a:ea typeface="+mj-ea"/>
              </a:rPr>
              <a:t>推进学校教育和家庭教育相互配合</a:t>
            </a:r>
            <a:endParaRPr lang="zh-CN" altLang="en-US" sz="1600" dirty="0">
              <a:solidFill>
                <a:schemeClr val="lt1"/>
              </a:solidFill>
              <a:latin typeface="+mj-ea"/>
              <a:ea typeface="+mj-ea"/>
            </a:endParaRPr>
          </a:p>
        </p:txBody>
      </p:sp>
      <p:sp>
        <p:nvSpPr>
          <p:cNvPr id="14" name="矩形: 圆角 10"/>
          <p:cNvSpPr/>
          <p:nvPr/>
        </p:nvSpPr>
        <p:spPr>
          <a:xfrm>
            <a:off x="7836289" y="2347982"/>
            <a:ext cx="3384057" cy="684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r>
              <a:rPr lang="zh-CN" altLang="en-US" sz="1600" dirty="0">
                <a:solidFill>
                  <a:schemeClr val="lt1"/>
                </a:solidFill>
                <a:latin typeface="+mj-ea"/>
                <a:ea typeface="+mj-ea"/>
              </a:rPr>
              <a:t>县级以上地方人民政府应当加强监督管理；</a:t>
            </a:r>
            <a:endParaRPr lang="zh-CN" altLang="en-US" sz="1600" dirty="0">
              <a:solidFill>
                <a:schemeClr val="lt1"/>
              </a:solidFill>
              <a:latin typeface="+mj-ea"/>
              <a:ea typeface="+mj-ea"/>
            </a:endParaRPr>
          </a:p>
        </p:txBody>
      </p:sp>
      <p:sp>
        <p:nvSpPr>
          <p:cNvPr id="15" name="矩形: 圆角 10"/>
          <p:cNvSpPr/>
          <p:nvPr/>
        </p:nvSpPr>
        <p:spPr>
          <a:xfrm>
            <a:off x="7836289" y="4054654"/>
            <a:ext cx="3384057" cy="684000"/>
          </a:xfrm>
          <a:prstGeom prst="roundRect">
            <a:avLst>
              <a:gd name="adj" fmla="val 50000"/>
            </a:avLst>
          </a:prstGeom>
          <a:gradFill>
            <a:gsLst>
              <a:gs pos="20000">
                <a:schemeClr val="accent1"/>
              </a:gs>
              <a:gs pos="64000">
                <a:schemeClr val="accent1">
                  <a:lumMod val="75000"/>
                </a:schemeClr>
              </a:gs>
            </a:gsLst>
            <a:lin ang="5400000" scaled="1"/>
          </a:gradFill>
          <a:ln>
            <a:no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0" rIns="252000" bIns="0" rtlCol="0" anchor="ctr"/>
          <a:lstStyle/>
          <a:p>
            <a:pPr algn="ctr"/>
            <a:r>
              <a:rPr lang="zh-CN" altLang="en-US" sz="1600" dirty="0">
                <a:solidFill>
                  <a:schemeClr val="lt1"/>
                </a:solidFill>
                <a:latin typeface="+mj-ea"/>
                <a:ea typeface="+mj-ea"/>
              </a:rPr>
              <a:t>畅通学校家庭沟通渠道</a:t>
            </a:r>
            <a:endParaRPr lang="zh-CN" altLang="en-US" sz="1600" dirty="0">
              <a:solidFill>
                <a:schemeClr val="lt1"/>
              </a:solidFill>
              <a:latin typeface="+mj-ea"/>
              <a:ea typeface="+mj-ea"/>
            </a:endParaRPr>
          </a:p>
        </p:txBody>
      </p:sp>
      <p:sp>
        <p:nvSpPr>
          <p:cNvPr id="16" name="文本框 15"/>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国家支持</a:t>
            </a:r>
            <a:endParaRPr lang="zh-CN" altLang="en-US" sz="3000" dirty="0">
              <a:latin typeface="汉仪菱心体简" panose="02010400000101010101" pitchFamily="2" charset="-122"/>
              <a:ea typeface="汉仪菱心体简" panose="02010400000101010101" pitchFamily="2" charset="-122"/>
            </a:endParaRPr>
          </a:p>
        </p:txBody>
      </p:sp>
      <p:pic>
        <p:nvPicPr>
          <p:cNvPr id="9" name="图片 8" descr="cartoon-pencil_1262-14787.webp"/>
          <p:cNvPicPr>
            <a:picLocks noChangeAspect="1"/>
          </p:cNvPicPr>
          <p:nvPr/>
        </p:nvPicPr>
        <p:blipFill>
          <a:blip r:embed="rId1" cstate="print"/>
          <a:srcRect/>
          <a:stretch>
            <a:fillRect/>
          </a:stretch>
        </p:blipFill>
        <p:spPr>
          <a:xfrm>
            <a:off x="4920615" y="2026285"/>
            <a:ext cx="2588895" cy="32251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342390" y="1870075"/>
            <a:ext cx="9591040" cy="1692275"/>
            <a:chOff x="1342205" y="1870359"/>
            <a:chExt cx="7388692" cy="1692000"/>
          </a:xfrm>
        </p:grpSpPr>
        <p:sp>
          <p:nvSpPr>
            <p:cNvPr id="6" name="任意多边形: 形状 5"/>
            <p:cNvSpPr/>
            <p:nvPr/>
          </p:nvSpPr>
          <p:spPr>
            <a:xfrm>
              <a:off x="1342205" y="1870359"/>
              <a:ext cx="7388692" cy="1692000"/>
            </a:xfrm>
            <a:custGeom>
              <a:avLst/>
              <a:gdLst>
                <a:gd name="connsiteX0" fmla="*/ 127037 w 7388692"/>
                <a:gd name="connsiteY0" fmla="*/ 0 h 1910006"/>
                <a:gd name="connsiteX1" fmla="*/ 7261656 w 7388692"/>
                <a:gd name="connsiteY1" fmla="*/ 0 h 1910006"/>
                <a:gd name="connsiteX2" fmla="*/ 7388692 w 7388692"/>
                <a:gd name="connsiteY2" fmla="*/ 113148 h 1910006"/>
                <a:gd name="connsiteX3" fmla="*/ 7388692 w 7388692"/>
                <a:gd name="connsiteY3" fmla="*/ 565725 h 1910006"/>
                <a:gd name="connsiteX4" fmla="*/ 7388131 w 7388692"/>
                <a:gd name="connsiteY4" fmla="*/ 568204 h 1910006"/>
                <a:gd name="connsiteX5" fmla="*/ 7388692 w 7388692"/>
                <a:gd name="connsiteY5" fmla="*/ 570683 h 1910006"/>
                <a:gd name="connsiteX6" fmla="*/ 7388692 w 7388692"/>
                <a:gd name="connsiteY6" fmla="*/ 886746 h 1910006"/>
                <a:gd name="connsiteX7" fmla="*/ 7388692 w 7388692"/>
                <a:gd name="connsiteY7" fmla="*/ 1023260 h 1910006"/>
                <a:gd name="connsiteX8" fmla="*/ 7388692 w 7388692"/>
                <a:gd name="connsiteY8" fmla="*/ 1339323 h 1910006"/>
                <a:gd name="connsiteX9" fmla="*/ 7388131 w 7388692"/>
                <a:gd name="connsiteY9" fmla="*/ 1341802 h 1910006"/>
                <a:gd name="connsiteX10" fmla="*/ 7388692 w 7388692"/>
                <a:gd name="connsiteY10" fmla="*/ 1344281 h 1910006"/>
                <a:gd name="connsiteX11" fmla="*/ 7388692 w 7388692"/>
                <a:gd name="connsiteY11" fmla="*/ 1796858 h 1910006"/>
                <a:gd name="connsiteX12" fmla="*/ 7261656 w 7388692"/>
                <a:gd name="connsiteY12" fmla="*/ 1910006 h 1910006"/>
                <a:gd name="connsiteX13" fmla="*/ 127037 w 7388692"/>
                <a:gd name="connsiteY13" fmla="*/ 1910006 h 1910006"/>
                <a:gd name="connsiteX14" fmla="*/ 0 w 7388692"/>
                <a:gd name="connsiteY14" fmla="*/ 1796858 h 1910006"/>
                <a:gd name="connsiteX15" fmla="*/ 0 w 7388692"/>
                <a:gd name="connsiteY15" fmla="*/ 1344281 h 1910006"/>
                <a:gd name="connsiteX16" fmla="*/ 563 w 7388692"/>
                <a:gd name="connsiteY16" fmla="*/ 1341802 h 1910006"/>
                <a:gd name="connsiteX17" fmla="*/ 0 w 7388692"/>
                <a:gd name="connsiteY17" fmla="*/ 1339323 h 1910006"/>
                <a:gd name="connsiteX18" fmla="*/ 0 w 7388692"/>
                <a:gd name="connsiteY18" fmla="*/ 1023260 h 1910006"/>
                <a:gd name="connsiteX19" fmla="*/ 0 w 7388692"/>
                <a:gd name="connsiteY19" fmla="*/ 886746 h 1910006"/>
                <a:gd name="connsiteX20" fmla="*/ 0 w 7388692"/>
                <a:gd name="connsiteY20" fmla="*/ 570683 h 1910006"/>
                <a:gd name="connsiteX21" fmla="*/ 563 w 7388692"/>
                <a:gd name="connsiteY21" fmla="*/ 568204 h 1910006"/>
                <a:gd name="connsiteX22" fmla="*/ 0 w 7388692"/>
                <a:gd name="connsiteY22" fmla="*/ 565725 h 1910006"/>
                <a:gd name="connsiteX23" fmla="*/ 0 w 7388692"/>
                <a:gd name="connsiteY23" fmla="*/ 113148 h 1910006"/>
                <a:gd name="connsiteX24" fmla="*/ 127037 w 7388692"/>
                <a:gd name="connsiteY24" fmla="*/ 0 h 191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88692" h="1910006">
                  <a:moveTo>
                    <a:pt x="127037" y="0"/>
                  </a:moveTo>
                  <a:lnTo>
                    <a:pt x="7261656" y="0"/>
                  </a:lnTo>
                  <a:cubicBezTo>
                    <a:pt x="7331816" y="0"/>
                    <a:pt x="7388692" y="50658"/>
                    <a:pt x="7388692" y="113148"/>
                  </a:cubicBezTo>
                  <a:lnTo>
                    <a:pt x="7388692" y="565725"/>
                  </a:lnTo>
                  <a:lnTo>
                    <a:pt x="7388131" y="568204"/>
                  </a:lnTo>
                  <a:lnTo>
                    <a:pt x="7388692" y="570683"/>
                  </a:lnTo>
                  <a:lnTo>
                    <a:pt x="7388692" y="886746"/>
                  </a:lnTo>
                  <a:lnTo>
                    <a:pt x="7388692" y="1023260"/>
                  </a:lnTo>
                  <a:lnTo>
                    <a:pt x="7388692" y="1339323"/>
                  </a:lnTo>
                  <a:lnTo>
                    <a:pt x="7388131" y="1341802"/>
                  </a:lnTo>
                  <a:lnTo>
                    <a:pt x="7388692" y="1344281"/>
                  </a:lnTo>
                  <a:lnTo>
                    <a:pt x="7388692" y="1796858"/>
                  </a:lnTo>
                  <a:cubicBezTo>
                    <a:pt x="7388692" y="1859348"/>
                    <a:pt x="7331816" y="1910006"/>
                    <a:pt x="7261656" y="1910006"/>
                  </a:cubicBezTo>
                  <a:lnTo>
                    <a:pt x="127037" y="1910006"/>
                  </a:lnTo>
                  <a:cubicBezTo>
                    <a:pt x="56876" y="1910006"/>
                    <a:pt x="0" y="1859348"/>
                    <a:pt x="0" y="1796858"/>
                  </a:cubicBezTo>
                  <a:lnTo>
                    <a:pt x="0" y="1344281"/>
                  </a:lnTo>
                  <a:lnTo>
                    <a:pt x="563" y="1341802"/>
                  </a:lnTo>
                  <a:lnTo>
                    <a:pt x="0" y="1339323"/>
                  </a:lnTo>
                  <a:lnTo>
                    <a:pt x="0" y="1023260"/>
                  </a:lnTo>
                  <a:lnTo>
                    <a:pt x="0" y="886746"/>
                  </a:lnTo>
                  <a:lnTo>
                    <a:pt x="0" y="570683"/>
                  </a:lnTo>
                  <a:lnTo>
                    <a:pt x="563" y="568204"/>
                  </a:lnTo>
                  <a:lnTo>
                    <a:pt x="0" y="565725"/>
                  </a:lnTo>
                  <a:lnTo>
                    <a:pt x="0" y="113148"/>
                  </a:lnTo>
                  <a:cubicBezTo>
                    <a:pt x="0" y="50658"/>
                    <a:pt x="56876" y="0"/>
                    <a:pt x="127037" y="0"/>
                  </a:cubicBezTo>
                  <a:close/>
                </a:path>
              </a:pathLst>
            </a:custGeom>
          </p:spPr>
          <p:style>
            <a:lnRef idx="2">
              <a:schemeClr val="accent5"/>
            </a:lnRef>
            <a:fillRef idx="1">
              <a:schemeClr val="lt1"/>
            </a:fillRef>
            <a:effectRef idx="0">
              <a:schemeClr val="accent5"/>
            </a:effectRef>
            <a:fontRef idx="minor">
              <a:schemeClr val="dk1"/>
            </a:fontRef>
          </p:style>
          <p:txBody>
            <a:bodyPr wrap="square" lIns="252000" tIns="0" rIns="252000" bIns="0" rtlCol="0" anchor="ctr">
              <a:noAutofit/>
            </a:bodyPr>
            <a:lstStyle/>
            <a:p>
              <a:pPr algn="ctr"/>
              <a:endParaRPr lang="zh-CN" altLang="en-US" sz="1600">
                <a:latin typeface="+mj-ea"/>
                <a:ea typeface="+mj-ea"/>
              </a:endParaRPr>
            </a:p>
          </p:txBody>
        </p:sp>
        <p:sp>
          <p:nvSpPr>
            <p:cNvPr id="76" name="文本框 75"/>
            <p:cNvSpPr txBox="1"/>
            <p:nvPr/>
          </p:nvSpPr>
          <p:spPr>
            <a:xfrm>
              <a:off x="1466896" y="2276398"/>
              <a:ext cx="7139310" cy="92187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just">
                <a:lnSpc>
                  <a:spcPct val="150000"/>
                </a:lnSpc>
                <a:spcBef>
                  <a:spcPts val="0"/>
                </a:spcBef>
                <a:spcAft>
                  <a:spcPts val="0"/>
                </a:spcAft>
              </a:pP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县级以上地方人民政府可以结合当地实际情况和需要，通过多种途径和方式确定家庭教育指导机构，及时向有需求的家庭提供服务；</a:t>
              </a:r>
              <a:endPar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grpSp>
        <p:nvGrpSpPr>
          <p:cNvPr id="12" name="组合 11"/>
          <p:cNvGrpSpPr/>
          <p:nvPr/>
        </p:nvGrpSpPr>
        <p:grpSpPr>
          <a:xfrm>
            <a:off x="3544233" y="4085978"/>
            <a:ext cx="7388692" cy="1692000"/>
            <a:chOff x="3544233" y="4085978"/>
            <a:chExt cx="7388692" cy="1692000"/>
          </a:xfrm>
        </p:grpSpPr>
        <p:sp>
          <p:nvSpPr>
            <p:cNvPr id="7" name="任意多边形: 形状 6"/>
            <p:cNvSpPr/>
            <p:nvPr/>
          </p:nvSpPr>
          <p:spPr>
            <a:xfrm>
              <a:off x="3544233" y="4085978"/>
              <a:ext cx="7388692" cy="1692000"/>
            </a:xfrm>
            <a:custGeom>
              <a:avLst/>
              <a:gdLst>
                <a:gd name="connsiteX0" fmla="*/ 127037 w 7388692"/>
                <a:gd name="connsiteY0" fmla="*/ 0 h 1910006"/>
                <a:gd name="connsiteX1" fmla="*/ 7261656 w 7388692"/>
                <a:gd name="connsiteY1" fmla="*/ 0 h 1910006"/>
                <a:gd name="connsiteX2" fmla="*/ 7388692 w 7388692"/>
                <a:gd name="connsiteY2" fmla="*/ 113148 h 1910006"/>
                <a:gd name="connsiteX3" fmla="*/ 7388692 w 7388692"/>
                <a:gd name="connsiteY3" fmla="*/ 565725 h 1910006"/>
                <a:gd name="connsiteX4" fmla="*/ 7388131 w 7388692"/>
                <a:gd name="connsiteY4" fmla="*/ 568204 h 1910006"/>
                <a:gd name="connsiteX5" fmla="*/ 7388692 w 7388692"/>
                <a:gd name="connsiteY5" fmla="*/ 570683 h 1910006"/>
                <a:gd name="connsiteX6" fmla="*/ 7388692 w 7388692"/>
                <a:gd name="connsiteY6" fmla="*/ 886746 h 1910006"/>
                <a:gd name="connsiteX7" fmla="*/ 7388692 w 7388692"/>
                <a:gd name="connsiteY7" fmla="*/ 1023260 h 1910006"/>
                <a:gd name="connsiteX8" fmla="*/ 7388692 w 7388692"/>
                <a:gd name="connsiteY8" fmla="*/ 1339323 h 1910006"/>
                <a:gd name="connsiteX9" fmla="*/ 7388131 w 7388692"/>
                <a:gd name="connsiteY9" fmla="*/ 1341802 h 1910006"/>
                <a:gd name="connsiteX10" fmla="*/ 7388692 w 7388692"/>
                <a:gd name="connsiteY10" fmla="*/ 1344281 h 1910006"/>
                <a:gd name="connsiteX11" fmla="*/ 7388692 w 7388692"/>
                <a:gd name="connsiteY11" fmla="*/ 1796858 h 1910006"/>
                <a:gd name="connsiteX12" fmla="*/ 7261656 w 7388692"/>
                <a:gd name="connsiteY12" fmla="*/ 1910006 h 1910006"/>
                <a:gd name="connsiteX13" fmla="*/ 127037 w 7388692"/>
                <a:gd name="connsiteY13" fmla="*/ 1910006 h 1910006"/>
                <a:gd name="connsiteX14" fmla="*/ 0 w 7388692"/>
                <a:gd name="connsiteY14" fmla="*/ 1796858 h 1910006"/>
                <a:gd name="connsiteX15" fmla="*/ 0 w 7388692"/>
                <a:gd name="connsiteY15" fmla="*/ 1344281 h 1910006"/>
                <a:gd name="connsiteX16" fmla="*/ 563 w 7388692"/>
                <a:gd name="connsiteY16" fmla="*/ 1341802 h 1910006"/>
                <a:gd name="connsiteX17" fmla="*/ 0 w 7388692"/>
                <a:gd name="connsiteY17" fmla="*/ 1339323 h 1910006"/>
                <a:gd name="connsiteX18" fmla="*/ 0 w 7388692"/>
                <a:gd name="connsiteY18" fmla="*/ 1023260 h 1910006"/>
                <a:gd name="connsiteX19" fmla="*/ 0 w 7388692"/>
                <a:gd name="connsiteY19" fmla="*/ 886746 h 1910006"/>
                <a:gd name="connsiteX20" fmla="*/ 0 w 7388692"/>
                <a:gd name="connsiteY20" fmla="*/ 570683 h 1910006"/>
                <a:gd name="connsiteX21" fmla="*/ 563 w 7388692"/>
                <a:gd name="connsiteY21" fmla="*/ 568204 h 1910006"/>
                <a:gd name="connsiteX22" fmla="*/ 0 w 7388692"/>
                <a:gd name="connsiteY22" fmla="*/ 565725 h 1910006"/>
                <a:gd name="connsiteX23" fmla="*/ 0 w 7388692"/>
                <a:gd name="connsiteY23" fmla="*/ 113148 h 1910006"/>
                <a:gd name="connsiteX24" fmla="*/ 127037 w 7388692"/>
                <a:gd name="connsiteY24" fmla="*/ 0 h 191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88692" h="1910006">
                  <a:moveTo>
                    <a:pt x="127037" y="0"/>
                  </a:moveTo>
                  <a:lnTo>
                    <a:pt x="7261656" y="0"/>
                  </a:lnTo>
                  <a:cubicBezTo>
                    <a:pt x="7331816" y="0"/>
                    <a:pt x="7388692" y="50658"/>
                    <a:pt x="7388692" y="113148"/>
                  </a:cubicBezTo>
                  <a:lnTo>
                    <a:pt x="7388692" y="565725"/>
                  </a:lnTo>
                  <a:lnTo>
                    <a:pt x="7388131" y="568204"/>
                  </a:lnTo>
                  <a:lnTo>
                    <a:pt x="7388692" y="570683"/>
                  </a:lnTo>
                  <a:lnTo>
                    <a:pt x="7388692" y="886746"/>
                  </a:lnTo>
                  <a:lnTo>
                    <a:pt x="7388692" y="1023260"/>
                  </a:lnTo>
                  <a:lnTo>
                    <a:pt x="7388692" y="1339323"/>
                  </a:lnTo>
                  <a:lnTo>
                    <a:pt x="7388131" y="1341802"/>
                  </a:lnTo>
                  <a:lnTo>
                    <a:pt x="7388692" y="1344281"/>
                  </a:lnTo>
                  <a:lnTo>
                    <a:pt x="7388692" y="1796858"/>
                  </a:lnTo>
                  <a:cubicBezTo>
                    <a:pt x="7388692" y="1859348"/>
                    <a:pt x="7331816" y="1910006"/>
                    <a:pt x="7261656" y="1910006"/>
                  </a:cubicBezTo>
                  <a:lnTo>
                    <a:pt x="127037" y="1910006"/>
                  </a:lnTo>
                  <a:cubicBezTo>
                    <a:pt x="56876" y="1910006"/>
                    <a:pt x="0" y="1859348"/>
                    <a:pt x="0" y="1796858"/>
                  </a:cubicBezTo>
                  <a:lnTo>
                    <a:pt x="0" y="1344281"/>
                  </a:lnTo>
                  <a:lnTo>
                    <a:pt x="563" y="1341802"/>
                  </a:lnTo>
                  <a:lnTo>
                    <a:pt x="0" y="1339323"/>
                  </a:lnTo>
                  <a:lnTo>
                    <a:pt x="0" y="1023260"/>
                  </a:lnTo>
                  <a:lnTo>
                    <a:pt x="0" y="886746"/>
                  </a:lnTo>
                  <a:lnTo>
                    <a:pt x="0" y="570683"/>
                  </a:lnTo>
                  <a:lnTo>
                    <a:pt x="563" y="568204"/>
                  </a:lnTo>
                  <a:lnTo>
                    <a:pt x="0" y="565725"/>
                  </a:lnTo>
                  <a:lnTo>
                    <a:pt x="0" y="113148"/>
                  </a:lnTo>
                  <a:cubicBezTo>
                    <a:pt x="0" y="50658"/>
                    <a:pt x="56876" y="0"/>
                    <a:pt x="127037" y="0"/>
                  </a:cubicBezTo>
                  <a:close/>
                </a:path>
              </a:pathLst>
            </a:custGeom>
            <a:solidFill>
              <a:schemeClr val="bg1"/>
            </a:solidFill>
            <a:ln>
              <a:solidFill>
                <a:schemeClr val="accent1">
                  <a:lumMod val="40000"/>
                  <a:lumOff val="60000"/>
                </a:schemeClr>
              </a:solidFill>
            </a:ln>
            <a:effectLst>
              <a:outerShdw blurRad="254000" dist="1016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252000" bIns="0" rtlCol="0" anchor="ctr">
              <a:noAutofit/>
            </a:bodyPr>
            <a:lstStyle/>
            <a:p>
              <a:pPr algn="ctr"/>
              <a:endParaRPr lang="zh-CN" altLang="en-US" sz="1600">
                <a:latin typeface="+mj-ea"/>
                <a:ea typeface="+mj-ea"/>
              </a:endParaRPr>
            </a:p>
          </p:txBody>
        </p:sp>
        <p:sp>
          <p:nvSpPr>
            <p:cNvPr id="77" name="文本框 76"/>
            <p:cNvSpPr txBox="1"/>
            <p:nvPr/>
          </p:nvSpPr>
          <p:spPr>
            <a:xfrm>
              <a:off x="3802652" y="4298123"/>
              <a:ext cx="6871854" cy="1295419"/>
            </a:xfrm>
            <a:prstGeom prst="rect">
              <a:avLst/>
            </a:prstGeom>
            <a:noFill/>
          </p:spPr>
          <p:txBody>
            <a:bodyPr wrap="square" rtlCol="0">
              <a:spAutoFit/>
            </a:bodyPr>
            <a:lstStyle/>
            <a:p>
              <a:pPr algn="just">
                <a:lnSpc>
                  <a:spcPct val="150000"/>
                </a:lnSpc>
                <a:spcBef>
                  <a:spcPts val="0"/>
                </a:spcBef>
                <a:spcAft>
                  <a:spcPts val="0"/>
                </a:spcAft>
              </a:pP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rPr>
                <a:t>对留守未成年人和困境未成年人家庭建档立卡，提供生活帮扶、创业就业支持等关爱服务，为留守未成年人和困境未成年人的父母或者其他监护人实施家庭教育创造条件。</a:t>
              </a:r>
              <a:endPar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grpSp>
      <p:sp>
        <p:nvSpPr>
          <p:cNvPr id="13" name="文本框 12"/>
          <p:cNvSpPr txBox="1"/>
          <p:nvPr/>
        </p:nvSpPr>
        <p:spPr>
          <a:xfrm>
            <a:off x="1144892" y="519455"/>
            <a:ext cx="1801508" cy="553998"/>
          </a:xfrm>
          <a:prstGeom prst="rect">
            <a:avLst/>
          </a:prstGeom>
          <a:noFill/>
        </p:spPr>
        <p:txBody>
          <a:bodyPr wrap="square" rtlCol="0">
            <a:spAutoFit/>
          </a:bodyPr>
          <a:lstStyle/>
          <a:p>
            <a:pPr algn="dist"/>
            <a:r>
              <a:rPr lang="zh-CN" altLang="en-US" sz="3000" dirty="0">
                <a:latin typeface="汉仪菱心体简" panose="02010400000101010101" pitchFamily="2" charset="-122"/>
                <a:ea typeface="汉仪菱心体简" panose="02010400000101010101" pitchFamily="2" charset="-122"/>
              </a:rPr>
              <a:t>国家支持</a:t>
            </a:r>
            <a:endParaRPr lang="zh-CN" altLang="en-US" sz="3000" dirty="0">
              <a:latin typeface="汉仪菱心体简" panose="02010400000101010101" pitchFamily="2" charset="-122"/>
              <a:ea typeface="汉仪菱心体简" panose="02010400000101010101" pitchFamily="2" charset="-122"/>
            </a:endParaRPr>
          </a:p>
        </p:txBody>
      </p:sp>
      <p:pic>
        <p:nvPicPr>
          <p:cNvPr id="3" name="图片 2" descr="education-background-design_1270-70.webp"/>
          <p:cNvPicPr>
            <a:picLocks noChangeAspect="1"/>
          </p:cNvPicPr>
          <p:nvPr/>
        </p:nvPicPr>
        <p:blipFill>
          <a:blip r:embed="rId1"/>
          <a:stretch>
            <a:fillRect/>
          </a:stretch>
        </p:blipFill>
        <p:spPr>
          <a:xfrm>
            <a:off x="1144905" y="3883660"/>
            <a:ext cx="2096770" cy="20967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SCORM_RATE_SLIDES" val="1"/>
  <p:tag name="ISPRING_ULTRA_SCORM_COURSE_ID" val="5DAF2E25-EA18-41A1-8480-6F9B328187E2"/>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ULTRA_SCORM_SLIDE_COUNT" val="1"/>
  <p:tag name="ISPRING_SCORM_RATE_QUIZZES" val="0"/>
  <p:tag name="ISPRING_SCORM_PASSING_SCORE" val="2.702703"/>
  <p:tag name="ISPRING_PRESENTATION_TITLE" val="2061廉政"/>
  <p:tag name="COMMONDATA" val="eyJoZGlkIjoiMzJmOWNiNWRiZWM5MzAzMzUyYzZlMjYyNjQyYTM4M2UifQ=="/>
  <p:tag name="KSO_WPP_MARK_KEY" val="bbba9085-ad95-44b0-aab8-6f5c81096fa6"/>
</p:tagLst>
</file>

<file path=ppt/theme/theme1.xml><?xml version="1.0" encoding="utf-8"?>
<a:theme xmlns:a="http://schemas.openxmlformats.org/drawingml/2006/main" name="Office 主题">
  <a:themeElements>
    <a:clrScheme name="自定义 70">
      <a:dk1>
        <a:sysClr val="windowText" lastClr="000000"/>
      </a:dk1>
      <a:lt1>
        <a:srgbClr val="FFFFFF"/>
      </a:lt1>
      <a:dk2>
        <a:srgbClr val="2D3847"/>
      </a:dk2>
      <a:lt2>
        <a:srgbClr val="FFFFFF"/>
      </a:lt2>
      <a:accent1>
        <a:srgbClr val="159CA3"/>
      </a:accent1>
      <a:accent2>
        <a:srgbClr val="5BCB79"/>
      </a:accent2>
      <a:accent3>
        <a:srgbClr val="159CA3"/>
      </a:accent3>
      <a:accent4>
        <a:srgbClr val="5BCB79"/>
      </a:accent4>
      <a:accent5>
        <a:srgbClr val="159CA3"/>
      </a:accent5>
      <a:accent6>
        <a:srgbClr val="5BCB79"/>
      </a:accent6>
      <a:hlink>
        <a:srgbClr val="0563C1"/>
      </a:hlink>
      <a:folHlink>
        <a:srgbClr val="954F72"/>
      </a:folHlink>
    </a:clrScheme>
    <a:fontScheme name="自定义 1">
      <a:majorFont>
        <a:latin typeface="思源黑体 CN Medium"/>
        <a:ea typeface="思源黑体 CN Bold"/>
        <a:cs typeface=""/>
      </a:majorFont>
      <a:minorFont>
        <a:latin typeface="思源黑体 CN Medium"/>
        <a:ea typeface="思源黑体 CN Medium"/>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1880</Words>
  <Application>WPS 演示</Application>
  <PresentationFormat>宽屏</PresentationFormat>
  <Paragraphs>190</Paragraphs>
  <Slides>20</Slides>
  <Notes>20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思源黑体 CN Medium</vt:lpstr>
      <vt:lpstr>黑体</vt:lpstr>
      <vt:lpstr>微软雅黑</vt:lpstr>
      <vt:lpstr>汉仪新蒂黑板报体底字</vt:lpstr>
      <vt:lpstr>汉仪君黑-45简</vt:lpstr>
      <vt:lpstr>汉仪菱心体简</vt:lpstr>
      <vt:lpstr>思源黑体 CN Light</vt:lpstr>
      <vt:lpstr>思源黑体 CN Bold</vt:lpstr>
      <vt:lpstr>Arial Unicode MS</vt:lpstr>
      <vt:lpstr>思源黑体 CN Medium</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^^遇见</cp:lastModifiedBy>
  <cp:revision>758</cp:revision>
  <dcterms:created xsi:type="dcterms:W3CDTF">2016-07-17T01:36:00Z</dcterms:created>
  <dcterms:modified xsi:type="dcterms:W3CDTF">2023-11-27T06:57:52Z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75EAF37254F3471D8A131419284BB48D_13</vt:lpwstr>
  </property>
  <property fmtid="{D5CDD505-2E9C-101B-9397-08002B2CF9AE}" pid="3" name="KSOProductBuildVer">
    <vt:lpwstr>2052-12.1.0.15712</vt:lpwstr>
  </property>
</Properties>
</file>