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3"/>
    <p:sldId id="359" r:id="rId4"/>
    <p:sldId id="360" r:id="rId5"/>
    <p:sldId id="302" r:id="rId6"/>
    <p:sldId id="303" r:id="rId7"/>
    <p:sldId id="305" r:id="rId8"/>
    <p:sldId id="361" r:id="rId9"/>
    <p:sldId id="306" r:id="rId10"/>
    <p:sldId id="308" r:id="rId11"/>
    <p:sldId id="362" r:id="rId12"/>
    <p:sldId id="322" r:id="rId13"/>
    <p:sldId id="323" r:id="rId14"/>
    <p:sldId id="324" r:id="rId15"/>
    <p:sldId id="363" r:id="rId16"/>
    <p:sldId id="348" r:id="rId17"/>
    <p:sldId id="364" r:id="rId18"/>
    <p:sldId id="272" r:id="rId19"/>
    <p:sldId id="273" r:id="rId20"/>
    <p:sldId id="365" r:id="rId21"/>
    <p:sldId id="275" r:id="rId22"/>
    <p:sldId id="366" r:id="rId23"/>
    <p:sldId id="277" r:id="rId24"/>
    <p:sldId id="367" r:id="rId25"/>
    <p:sldId id="279" r:id="rId26"/>
    <p:sldId id="368" r:id="rId27"/>
    <p:sldId id="281" r:id="rId28"/>
    <p:sldId id="369" r:id="rId29"/>
    <p:sldId id="283" r:id="rId30"/>
    <p:sldId id="325" r:id="rId31"/>
    <p:sldId id="12881" r:id="rId32"/>
  </p:sldIdLst>
  <p:sldSz cx="12192000" cy="6858000" type="screen4x3"/>
  <p:notesSz cx="6858000" cy="9144000"/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IiD5noKLdBfEVQGSTc7rEQ==" hashData="rUY8B6be+H4ezMxTHyg52cVpg9I="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08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758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"/>
          <a:sy n="1" d="1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: 圆角 6"/>
          <p:cNvSpPr/>
          <p:nvPr userDrawn="1"/>
        </p:nvSpPr>
        <p:spPr>
          <a:xfrm>
            <a:off x="279722" y="263324"/>
            <a:ext cx="11632557" cy="6331352"/>
          </a:xfrm>
          <a:prstGeom prst="roundRect">
            <a:avLst>
              <a:gd name="adj" fmla="val 460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259B4-47BB-4AB3-A881-A5B1DF39B3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662DCB-EDF3-4CA2-B836-42948BFC33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6.png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12192000" cy="5805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373"/>
            <a:ext cx="12192000" cy="580571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56017" y="2508082"/>
            <a:ext cx="8879966" cy="1325150"/>
            <a:chOff x="3785344" y="1550194"/>
            <a:chExt cx="5422800" cy="1325150"/>
          </a:xfrm>
        </p:grpSpPr>
        <p:sp>
          <p:nvSpPr>
            <p:cNvPr id="11" name="文本框 10"/>
            <p:cNvSpPr txBox="1"/>
            <p:nvPr/>
          </p:nvSpPr>
          <p:spPr>
            <a:xfrm>
              <a:off x="3785344" y="1551905"/>
              <a:ext cx="542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spc="600">
                  <a:ln w="76200">
                    <a:solidFill>
                      <a:schemeClr val="bg1"/>
                    </a:solidFill>
                  </a:ln>
                  <a:noFill/>
                  <a:effectLst>
                    <a:outerShdw blurRad="63500" sx="102000" sy="102000" algn="ctr" rotWithShape="0">
                      <a:prstClr val="black">
                        <a:alpha val="10000"/>
                      </a:prstClr>
                    </a:outerShdw>
                  </a:effectLst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防性侵安全教育</a:t>
              </a:r>
              <a:endParaRPr lang="zh-CN" altLang="en-US" sz="8000" spc="600">
                <a:ln w="76200">
                  <a:solidFill>
                    <a:schemeClr val="bg1"/>
                  </a:solidFill>
                </a:ln>
                <a:noFill/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5344" y="1550194"/>
              <a:ext cx="542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spc="600">
                  <a:ln w="76200">
                    <a:noFill/>
                  </a:ln>
                  <a:solidFill>
                    <a:srgbClr val="EE5858"/>
                  </a:solidFill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防性侵安全教育</a:t>
              </a:r>
              <a:endParaRPr lang="zh-CN" altLang="en-US" sz="8000" spc="600">
                <a:ln w="76200">
                  <a:noFill/>
                </a:ln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963293" y="3791183"/>
            <a:ext cx="8265414" cy="633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21719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保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969415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护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721639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儿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5473863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童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6226087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防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697831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范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7730535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性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848276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侵</a:t>
            </a:r>
            <a:endParaRPr lang="zh-CN" altLang="en-US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895" y="4225614"/>
            <a:ext cx="2633241" cy="26332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8" y="3863469"/>
            <a:ext cx="2962525" cy="29625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97050" y="4680585"/>
            <a:ext cx="91020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2800" b="1"/>
              <a:t>新</a:t>
            </a:r>
            <a:r>
              <a:rPr lang="en-US" altLang="zh-CN" sz="2800" b="1"/>
              <a:t> </a:t>
            </a:r>
            <a:r>
              <a:rPr lang="zh-CN" altLang="zh-CN" sz="2800" b="1"/>
              <a:t>创</a:t>
            </a:r>
            <a:r>
              <a:rPr lang="en-US" altLang="zh-CN" sz="2800" b="1"/>
              <a:t> </a:t>
            </a:r>
            <a:r>
              <a:rPr lang="zh-CN" altLang="zh-CN" sz="2800" b="1"/>
              <a:t>信</a:t>
            </a:r>
            <a:r>
              <a:rPr lang="en-US" altLang="zh-CN" sz="2800" b="1"/>
              <a:t> </a:t>
            </a:r>
            <a:r>
              <a:rPr lang="zh-CN" altLang="zh-CN" sz="2800" b="1"/>
              <a:t>息</a:t>
            </a:r>
            <a:endParaRPr lang="zh-CN" altLang="zh-CN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3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4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5" nodeType="with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6" nodeType="with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7" nodeType="with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8" nodeType="with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9" nodeType="with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10" nodeType="with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3"/>
      <p:bldP spid="17" grpId="4"/>
      <p:bldP spid="18" grpId="5"/>
      <p:bldP spid="19" grpId="6"/>
      <p:bldP spid="20" grpId="7"/>
      <p:bldP spid="21" grpId="8"/>
      <p:bldP spid="22" grpId="9"/>
      <p:bldP spid="23" grpId="1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86" y="526143"/>
            <a:ext cx="9853914" cy="5411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081"/>
            <a:ext cx="12192000" cy="58057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34903" y="1788996"/>
            <a:ext cx="3556550" cy="717780"/>
            <a:chOff x="3911050" y="1174902"/>
            <a:chExt cx="4369900" cy="881930"/>
          </a:xfrm>
          <a:solidFill>
            <a:srgbClr val="EE5858"/>
          </a:solidFill>
        </p:grpSpPr>
        <p:sp>
          <p:nvSpPr>
            <p:cNvPr id="3" name="矩形: 圆角 2"/>
            <p:cNvSpPr/>
            <p:nvPr/>
          </p:nvSpPr>
          <p:spPr>
            <a:xfrm>
              <a:off x="391105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第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5073707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三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236364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部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739902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分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80570" y="2445816"/>
            <a:ext cx="6865217" cy="3193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72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自我防卫小知</a:t>
            </a:r>
            <a:r>
              <a:rPr lang="zh-CN" altLang="en-US" sz="72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识</a:t>
            </a:r>
            <a:endParaRPr lang="zh-CN" altLang="en-US" sz="72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  <a:p>
            <a:pPr algn="dist">
              <a:lnSpc>
                <a:spcPct val="140000"/>
              </a:lnSpc>
            </a:pPr>
            <a:endParaRPr lang="zh-CN" altLang="en-US" sz="72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0560" y="4137895"/>
            <a:ext cx="6225237" cy="51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9" y="2296686"/>
            <a:ext cx="4587183" cy="4587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4" name="矩形: 圆角 3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03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自我防卫知识</a:t>
              </a:r>
              <a:endParaRPr lang="zh-CN" altLang="en-US" sz="7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586286" y="1513127"/>
            <a:ext cx="5965630" cy="4293543"/>
            <a:chOff x="2200625" y="1711247"/>
            <a:chExt cx="4957587" cy="4293543"/>
          </a:xfrm>
        </p:grpSpPr>
        <p:sp>
          <p:nvSpPr>
            <p:cNvPr id="7" name="对话气泡: 矩形 6"/>
            <p:cNvSpPr/>
            <p:nvPr/>
          </p:nvSpPr>
          <p:spPr>
            <a:xfrm>
              <a:off x="2200625" y="1711247"/>
              <a:ext cx="4527177" cy="762000"/>
            </a:xfrm>
            <a:prstGeom prst="wedgeRectCallout">
              <a:avLst>
                <a:gd name="adj1" fmla="val -61757"/>
                <a:gd name="adj2" fmla="val -1091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28588" y="1867122"/>
              <a:ext cx="4527177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01.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不要在黑暗、无人的地方行走。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6" name="对话气泡: 矩形 15"/>
            <p:cNvSpPr/>
            <p:nvPr/>
          </p:nvSpPr>
          <p:spPr>
            <a:xfrm>
              <a:off x="2200625" y="2888428"/>
              <a:ext cx="4527177" cy="762000"/>
            </a:xfrm>
            <a:prstGeom prst="wedgeRectCallout">
              <a:avLst>
                <a:gd name="adj1" fmla="val -61757"/>
                <a:gd name="adj2" fmla="val -1091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28588" y="3044303"/>
              <a:ext cx="4527177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02.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出门最好带把又长又尖的雨伞。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1" name="对话气泡: 矩形 20"/>
            <p:cNvSpPr/>
            <p:nvPr/>
          </p:nvSpPr>
          <p:spPr>
            <a:xfrm>
              <a:off x="2200625" y="4065609"/>
              <a:ext cx="4527177" cy="762000"/>
            </a:xfrm>
            <a:prstGeom prst="wedgeRectCallout">
              <a:avLst>
                <a:gd name="adj1" fmla="val -61757"/>
                <a:gd name="adj2" fmla="val -1091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16883" y="4221485"/>
              <a:ext cx="4741329" cy="4382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03.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昂首阔步，自信满满。（这点非常非常重要）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6" name="对话气泡: 矩形 25"/>
            <p:cNvSpPr/>
            <p:nvPr/>
          </p:nvSpPr>
          <p:spPr>
            <a:xfrm>
              <a:off x="2200625" y="5242790"/>
              <a:ext cx="4527177" cy="762000"/>
            </a:xfrm>
            <a:prstGeom prst="wedgeRectCallout">
              <a:avLst>
                <a:gd name="adj1" fmla="val -61757"/>
                <a:gd name="adj2" fmla="val -10915"/>
              </a:avLst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416883" y="5398665"/>
              <a:ext cx="4741329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defRPr/>
              </a:pPr>
              <a:r>
                <a:rPr lang="en-US" altLang="zh-CN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04.</a:t>
              </a:r>
              <a:r>
                <a: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晚上最好不要戴着耳机在街上走。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513" y="2366379"/>
            <a:ext cx="4455513" cy="445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6" name="矩形: 圆角 5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03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自我防卫知识</a:t>
              </a:r>
              <a:endParaRPr lang="zh-CN" altLang="en-US" sz="7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77416" y="1479000"/>
            <a:ext cx="6744920" cy="1046215"/>
            <a:chOff x="818336" y="1923310"/>
            <a:chExt cx="6744920" cy="1046215"/>
          </a:xfrm>
        </p:grpSpPr>
        <p:grpSp>
          <p:nvGrpSpPr>
            <p:cNvPr id="10" name="组合 9"/>
            <p:cNvGrpSpPr/>
            <p:nvPr/>
          </p:nvGrpSpPr>
          <p:grpSpPr>
            <a:xfrm>
              <a:off x="818336" y="1923310"/>
              <a:ext cx="6744920" cy="1046215"/>
              <a:chOff x="875080" y="1529345"/>
              <a:chExt cx="4885640" cy="104621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997000" y="1615440"/>
                <a:ext cx="4763720" cy="96012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875080" y="1529345"/>
                <a:ext cx="4763720" cy="9601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027480" y="2001712"/>
              <a:ext cx="6202680" cy="835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05.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离家门还有一段距离的时候，就该掏出钥匙，握在手中，不要临到门口才找钥匙。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16856" y="2678843"/>
            <a:ext cx="6744920" cy="1046215"/>
            <a:chOff x="818336" y="1923310"/>
            <a:chExt cx="6744920" cy="1046215"/>
          </a:xfrm>
        </p:grpSpPr>
        <p:grpSp>
          <p:nvGrpSpPr>
            <p:cNvPr id="15" name="组合 14"/>
            <p:cNvGrpSpPr/>
            <p:nvPr/>
          </p:nvGrpSpPr>
          <p:grpSpPr>
            <a:xfrm>
              <a:off x="818336" y="1923310"/>
              <a:ext cx="6744920" cy="1046215"/>
              <a:chOff x="875080" y="1529345"/>
              <a:chExt cx="4885640" cy="104621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997000" y="1615440"/>
                <a:ext cx="4763720" cy="96012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75080" y="1529345"/>
                <a:ext cx="4763720" cy="9601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1027480" y="2199832"/>
              <a:ext cx="620268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06.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尽量不要背单肩包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77416" y="3878686"/>
            <a:ext cx="6744920" cy="1046215"/>
            <a:chOff x="818336" y="1923310"/>
            <a:chExt cx="6744920" cy="1046215"/>
          </a:xfrm>
        </p:grpSpPr>
        <p:grpSp>
          <p:nvGrpSpPr>
            <p:cNvPr id="30" name="组合 29"/>
            <p:cNvGrpSpPr/>
            <p:nvPr/>
          </p:nvGrpSpPr>
          <p:grpSpPr>
            <a:xfrm>
              <a:off x="818336" y="1923310"/>
              <a:ext cx="6744920" cy="1046215"/>
              <a:chOff x="875080" y="1529345"/>
              <a:chExt cx="4885640" cy="1046215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97000" y="1615440"/>
                <a:ext cx="4763720" cy="96012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75080" y="1529345"/>
                <a:ext cx="4763720" cy="9601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027480" y="2199832"/>
              <a:ext cx="620268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07.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不要把包之类的贵重物品放置在车栏，手捧塑料袋中</a:t>
              </a: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. </a:t>
              </a:r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216856" y="5078529"/>
            <a:ext cx="6744920" cy="1046215"/>
            <a:chOff x="818336" y="1923310"/>
            <a:chExt cx="6744920" cy="1046215"/>
          </a:xfrm>
        </p:grpSpPr>
        <p:grpSp>
          <p:nvGrpSpPr>
            <p:cNvPr id="35" name="组合 34"/>
            <p:cNvGrpSpPr/>
            <p:nvPr/>
          </p:nvGrpSpPr>
          <p:grpSpPr>
            <a:xfrm>
              <a:off x="818336" y="1923310"/>
              <a:ext cx="6744920" cy="1046215"/>
              <a:chOff x="875080" y="1529345"/>
              <a:chExt cx="4885640" cy="104621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997000" y="1615440"/>
                <a:ext cx="4763720" cy="96012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875080" y="1529345"/>
                <a:ext cx="4763720" cy="9601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1027480" y="2199832"/>
              <a:ext cx="620268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08.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不要太露财，把贵重物品放置好。 </a:t>
              </a:r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562" y="733256"/>
            <a:ext cx="2413913" cy="24139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060" y="4734932"/>
            <a:ext cx="2136637" cy="2136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6" name="Text Box 4"/>
          <p:cNvSpPr txBox="1"/>
          <p:nvPr/>
        </p:nvSpPr>
        <p:spPr bwMode="auto">
          <a:xfrm>
            <a:off x="-6221510" y="3429000"/>
            <a:ext cx="8424862" cy="26350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  <a:defRPr/>
            </a:pPr>
            <a:endParaRPr lang="en-US" altLang="zh-CN" sz="240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40000"/>
              </a:lnSpc>
              <a:spcBef>
                <a:spcPct val="0"/>
              </a:spcBef>
              <a:defRPr/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9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）</a:t>
            </a: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10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）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40000"/>
              </a:lnSpc>
              <a:spcBef>
                <a:spcPct val="0"/>
              </a:spcBef>
              <a:defRPr/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11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）</a:t>
            </a:r>
            <a:b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</a:b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>
              <a:lnSpc>
                <a:spcPct val="140000"/>
              </a:lnSpc>
              <a:spcBef>
                <a:spcPct val="0"/>
              </a:spcBef>
              <a:defRPr/>
            </a:pPr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12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）</a:t>
            </a:r>
            <a:endParaRPr lang="en-US" altLang="zh-CN" sz="2400" i="1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6" name="矩形: 圆角 5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03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自我防卫知识</a:t>
              </a:r>
              <a:endParaRPr lang="zh-CN" altLang="en-US" sz="7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0955" y="1525172"/>
            <a:ext cx="4736123" cy="1670932"/>
            <a:chOff x="890955" y="1951892"/>
            <a:chExt cx="4736123" cy="1477108"/>
          </a:xfrm>
        </p:grpSpPr>
        <p:sp>
          <p:nvSpPr>
            <p:cNvPr id="11" name="矩形 10"/>
            <p:cNvSpPr/>
            <p:nvPr/>
          </p:nvSpPr>
          <p:spPr>
            <a:xfrm>
              <a:off x="890955" y="1951892"/>
              <a:ext cx="4736123" cy="1477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27480" y="2317510"/>
              <a:ext cx="4474160" cy="6581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09.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手机不要挂于脖子上，不要随手将手机放入上衣口袋。 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0955" y="3674012"/>
            <a:ext cx="4736123" cy="2237668"/>
            <a:chOff x="890955" y="1951892"/>
            <a:chExt cx="4736123" cy="1477108"/>
          </a:xfrm>
        </p:grpSpPr>
        <p:sp>
          <p:nvSpPr>
            <p:cNvPr id="17" name="矩形 16"/>
            <p:cNvSpPr/>
            <p:nvPr/>
          </p:nvSpPr>
          <p:spPr>
            <a:xfrm>
              <a:off x="890955" y="1951892"/>
              <a:ext cx="4736123" cy="1477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27480" y="2350470"/>
              <a:ext cx="4474160" cy="7248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10.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遇到歹徒要大声呼救，并及时拨打</a:t>
              </a: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110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，并留意歹徒的明显特征，如体貌，车牌，颜色，发型等等 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44995" y="1525172"/>
            <a:ext cx="4736123" cy="1670932"/>
            <a:chOff x="890955" y="1951892"/>
            <a:chExt cx="4736123" cy="1477108"/>
          </a:xfrm>
        </p:grpSpPr>
        <p:sp>
          <p:nvSpPr>
            <p:cNvPr id="20" name="矩形 19"/>
            <p:cNvSpPr/>
            <p:nvPr/>
          </p:nvSpPr>
          <p:spPr>
            <a:xfrm>
              <a:off x="890955" y="1951892"/>
              <a:ext cx="4736123" cy="1477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027480" y="2317510"/>
              <a:ext cx="4483000" cy="6581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11.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如势单力薄不要于歹徒做无谓的搏斗，钱乃身外之物，除非你把命当身外之物。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44995" y="3674011"/>
            <a:ext cx="4736123" cy="2237667"/>
            <a:chOff x="890955" y="1951892"/>
            <a:chExt cx="4736123" cy="1477108"/>
          </a:xfrm>
        </p:grpSpPr>
        <p:sp>
          <p:nvSpPr>
            <p:cNvPr id="23" name="矩形 22"/>
            <p:cNvSpPr/>
            <p:nvPr/>
          </p:nvSpPr>
          <p:spPr>
            <a:xfrm>
              <a:off x="890955" y="1951892"/>
              <a:ext cx="4736123" cy="147710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27480" y="2018490"/>
              <a:ext cx="4483000" cy="14074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  <a:defRPr/>
              </a:pPr>
              <a:r>
                <a: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12.</a:t>
              </a: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歹徒一般都带有凶器，或者团伙作案，当场被你识破避于纠缠不清，因为他身后有很多双眼睛盯着你，到时候一定要报警 ）不要和陌生男人搭话。如果某个陌生男人请求你帮助他做什么（“我的狗丢了，你能不能帮我找找”），不要理他，赶紧走开。 </a:t>
              </a:r>
              <a:endPara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86" y="526143"/>
            <a:ext cx="9853914" cy="5411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081"/>
            <a:ext cx="12192000" cy="58057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34903" y="1974191"/>
            <a:ext cx="3556550" cy="717780"/>
            <a:chOff x="3911050" y="1174902"/>
            <a:chExt cx="4369900" cy="881930"/>
          </a:xfrm>
          <a:solidFill>
            <a:srgbClr val="EE5858"/>
          </a:solidFill>
        </p:grpSpPr>
        <p:sp>
          <p:nvSpPr>
            <p:cNvPr id="3" name="矩形: 圆角 2"/>
            <p:cNvSpPr/>
            <p:nvPr/>
          </p:nvSpPr>
          <p:spPr>
            <a:xfrm>
              <a:off x="391105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第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5073707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四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236364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部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739902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分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80570" y="2688884"/>
            <a:ext cx="6865217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54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遭到性侵害应怎么做</a:t>
            </a:r>
            <a:endParaRPr lang="zh-CN" altLang="en-US" sz="54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0560" y="4137895"/>
            <a:ext cx="6225237" cy="51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9" y="2296686"/>
            <a:ext cx="4587183" cy="4587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6" name="矩形: 圆角 5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04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遭到性侵害应怎么做</a:t>
              </a:r>
              <a:endParaRPr lang="zh-CN" altLang="en-US" sz="5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6000" y="1615440"/>
            <a:ext cx="5029200" cy="1049696"/>
            <a:chOff x="1203960" y="1569720"/>
            <a:chExt cx="5029200" cy="1049696"/>
          </a:xfrm>
        </p:grpSpPr>
        <p:sp>
          <p:nvSpPr>
            <p:cNvPr id="2" name="文本框 1"/>
            <p:cNvSpPr txBox="1"/>
            <p:nvPr/>
          </p:nvSpPr>
          <p:spPr>
            <a:xfrm>
              <a:off x="1203960" y="2171216"/>
              <a:ext cx="502920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4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第一时间告诉爸爸妈妈或老师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1203960" y="1569720"/>
              <a:ext cx="3947160" cy="52322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800" b="1">
                  <a:solidFill>
                    <a:schemeClr val="bg1"/>
                  </a:solidFill>
                  <a:cs typeface="+mn-ea"/>
                  <a:sym typeface="+mn-lt"/>
                </a:rPr>
                <a:t>1.把详细经过告诉我们信任的人；</a:t>
              </a:r>
              <a:endParaRPr lang="zh-CN" altLang="en-US" sz="180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096000" y="3212296"/>
            <a:ext cx="5029200" cy="1049696"/>
            <a:chOff x="1203960" y="1569720"/>
            <a:chExt cx="5029200" cy="1049696"/>
          </a:xfrm>
        </p:grpSpPr>
        <p:sp>
          <p:nvSpPr>
            <p:cNvPr id="11" name="文本框 10"/>
            <p:cNvSpPr txBox="1"/>
            <p:nvPr/>
          </p:nvSpPr>
          <p:spPr>
            <a:xfrm>
              <a:off x="1203960" y="2171216"/>
              <a:ext cx="502920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4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把坏人的体貌特征告诉警察，便于警察抓坏人；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: 圆角 11"/>
            <p:cNvSpPr/>
            <p:nvPr/>
          </p:nvSpPr>
          <p:spPr>
            <a:xfrm>
              <a:off x="1203960" y="1569720"/>
              <a:ext cx="3947160" cy="52322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800" b="1">
                  <a:cs typeface="+mn-ea"/>
                  <a:sym typeface="+mn-lt"/>
                </a:rPr>
                <a:t>2.尽快报警</a:t>
              </a:r>
              <a:endParaRPr lang="zh-CN" altLang="en-US" sz="1800" b="1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096000" y="4809152"/>
            <a:ext cx="5029200" cy="1049696"/>
            <a:chOff x="1203960" y="1569720"/>
            <a:chExt cx="5029200" cy="1049696"/>
          </a:xfrm>
        </p:grpSpPr>
        <p:sp>
          <p:nvSpPr>
            <p:cNvPr id="14" name="文本框 13"/>
            <p:cNvSpPr txBox="1"/>
            <p:nvPr/>
          </p:nvSpPr>
          <p:spPr>
            <a:xfrm>
              <a:off x="1203960" y="2171216"/>
              <a:ext cx="5029200" cy="4482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在家人陪同下去医院做检查。</a:t>
              </a: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1203960" y="1569720"/>
              <a:ext cx="3947160" cy="52322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r>
                <a:rPr lang="zh-CN" altLang="en-US" sz="1800" b="1">
                  <a:cs typeface="+mn-ea"/>
                  <a:sym typeface="+mn-lt"/>
                </a:rPr>
                <a:t>3.不要洗澡或清洗任何衣物</a:t>
              </a:r>
              <a:endParaRPr lang="zh-CN" altLang="en-US" sz="1800" b="1">
                <a:cs typeface="+mn-ea"/>
                <a:sym typeface="+mn-lt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99192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32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86" y="526143"/>
            <a:ext cx="9853914" cy="5411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081"/>
            <a:ext cx="12192000" cy="58057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34903" y="1974191"/>
            <a:ext cx="3556550" cy="717780"/>
            <a:chOff x="3911050" y="1174902"/>
            <a:chExt cx="4369900" cy="881930"/>
          </a:xfrm>
          <a:solidFill>
            <a:srgbClr val="EE5858"/>
          </a:solidFill>
        </p:grpSpPr>
        <p:sp>
          <p:nvSpPr>
            <p:cNvPr id="3" name="矩形: 圆角 2"/>
            <p:cNvSpPr/>
            <p:nvPr/>
          </p:nvSpPr>
          <p:spPr>
            <a:xfrm>
              <a:off x="391105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第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5073707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五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236364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部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739902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分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80570" y="2688884"/>
            <a:ext cx="6865217" cy="1254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54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防性侵安全知识问答</a:t>
            </a:r>
            <a:endParaRPr lang="zh-CN" altLang="en-US" sz="54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0560" y="4137895"/>
            <a:ext cx="6225237" cy="51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9" y="2296686"/>
            <a:ext cx="4587183" cy="4587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750820" y="2893302"/>
            <a:ext cx="3055620" cy="64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歹徒通常对谁下手？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解答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0320" y="1639304"/>
            <a:ext cx="5175199" cy="1435671"/>
            <a:chOff x="1558989" y="1730744"/>
            <a:chExt cx="5175199" cy="1435671"/>
          </a:xfrm>
        </p:grpSpPr>
        <p:grpSp>
          <p:nvGrpSpPr>
            <p:cNvPr id="12" name="组合 11"/>
            <p:cNvGrpSpPr/>
            <p:nvPr/>
          </p:nvGrpSpPr>
          <p:grpSpPr>
            <a:xfrm>
              <a:off x="1558989" y="1730744"/>
              <a:ext cx="1435671" cy="1435671"/>
              <a:chOff x="1558989" y="1730744"/>
              <a:chExt cx="1435671" cy="1435671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8989" y="1730744"/>
                <a:ext cx="1435671" cy="1435671"/>
              </a:xfrm>
              <a:prstGeom prst="rect">
                <a:avLst/>
              </a:prstGeom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1990481" y="2259798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705099" y="2134931"/>
              <a:ext cx="4029089" cy="835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留长发的女性。尤其是扎长长的马尾、麻花辫的女性。</a:t>
              </a:r>
              <a:endPara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90320" y="3560760"/>
            <a:ext cx="5068519" cy="1627984"/>
            <a:chOff x="1558989" y="1730744"/>
            <a:chExt cx="5068519" cy="1627984"/>
          </a:xfrm>
        </p:grpSpPr>
        <p:grpSp>
          <p:nvGrpSpPr>
            <p:cNvPr id="17" name="组合 16"/>
            <p:cNvGrpSpPr/>
            <p:nvPr/>
          </p:nvGrpSpPr>
          <p:grpSpPr>
            <a:xfrm>
              <a:off x="1558989" y="1730744"/>
              <a:ext cx="1435671" cy="1435671"/>
              <a:chOff x="1558989" y="1730744"/>
              <a:chExt cx="1435671" cy="1435671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8989" y="1730744"/>
                <a:ext cx="1435671" cy="1435671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1990481" y="2259798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2705099" y="2134931"/>
              <a:ext cx="3922409" cy="12237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歹徒轻而易举地就可以从后方抓住头发，并且将人强行拖走。留短发的女性相对来说要安全一些。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48120" y="1639304"/>
            <a:ext cx="5175199" cy="1435671"/>
            <a:chOff x="1558989" y="1730744"/>
            <a:chExt cx="5175199" cy="1435671"/>
          </a:xfrm>
        </p:grpSpPr>
        <p:grpSp>
          <p:nvGrpSpPr>
            <p:cNvPr id="22" name="组合 21"/>
            <p:cNvGrpSpPr/>
            <p:nvPr/>
          </p:nvGrpSpPr>
          <p:grpSpPr>
            <a:xfrm>
              <a:off x="1558989" y="1730744"/>
              <a:ext cx="1435671" cy="1435671"/>
              <a:chOff x="1558989" y="1730744"/>
              <a:chExt cx="1435671" cy="1435671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8989" y="1730744"/>
                <a:ext cx="1435671" cy="1435671"/>
              </a:xfrm>
              <a:prstGeom prst="rect">
                <a:avLst/>
              </a:prstGeom>
            </p:spPr>
          </p:pic>
          <p:sp>
            <p:nvSpPr>
              <p:cNvPr id="25" name="文本框 24"/>
              <p:cNvSpPr txBox="1"/>
              <p:nvPr/>
            </p:nvSpPr>
            <p:spPr>
              <a:xfrm>
                <a:off x="1990481" y="2259798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2705099" y="2134931"/>
              <a:ext cx="4029089" cy="8359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穿着短裙、高跟鞋的女性，因为她们跑起来很困难。</a:t>
              </a: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148120" y="3560760"/>
            <a:ext cx="5068519" cy="2403580"/>
            <a:chOff x="1558989" y="1730744"/>
            <a:chExt cx="5068519" cy="2403580"/>
          </a:xfrm>
        </p:grpSpPr>
        <p:grpSp>
          <p:nvGrpSpPr>
            <p:cNvPr id="27" name="组合 26"/>
            <p:cNvGrpSpPr/>
            <p:nvPr/>
          </p:nvGrpSpPr>
          <p:grpSpPr>
            <a:xfrm>
              <a:off x="1558989" y="1730744"/>
              <a:ext cx="1435671" cy="1435671"/>
              <a:chOff x="1558989" y="1730744"/>
              <a:chExt cx="1435671" cy="1435671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58989" y="1730744"/>
                <a:ext cx="1435671" cy="1435671"/>
              </a:xfrm>
              <a:prstGeom prst="rect">
                <a:avLst/>
              </a:prstGeom>
            </p:spPr>
          </p:pic>
          <p:sp>
            <p:nvSpPr>
              <p:cNvPr id="30" name="文本框 29"/>
              <p:cNvSpPr txBox="1"/>
              <p:nvPr/>
            </p:nvSpPr>
            <p:spPr>
              <a:xfrm>
                <a:off x="1990481" y="2259798"/>
                <a:ext cx="45076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04</a:t>
                </a:r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705099" y="2134931"/>
              <a:ext cx="3922409" cy="19993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走路心不在焉的女性，比如说正低头在包里寻找东西，或者正拿着手机聊天的人。这类人警惕性很低，容易被歹徒控制。看起来柔弱、羞怯、胆小的女性。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471355" y="2429488"/>
            <a:ext cx="3501181" cy="1836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如果觉得自己似乎正在被人跟踪，</a:t>
            </a:r>
            <a:endParaRPr lang="en-US" altLang="zh-CN" sz="2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该怎么办呢？？？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12192000" cy="5805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373"/>
            <a:ext cx="12192000" cy="5805714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074197" y="1342779"/>
            <a:ext cx="2043600" cy="923330"/>
            <a:chOff x="5510703" y="891789"/>
            <a:chExt cx="1408020" cy="923330"/>
          </a:xfrm>
        </p:grpSpPr>
        <p:sp>
          <p:nvSpPr>
            <p:cNvPr id="8" name="文本框 7"/>
            <p:cNvSpPr txBox="1"/>
            <p:nvPr/>
          </p:nvSpPr>
          <p:spPr>
            <a:xfrm>
              <a:off x="5516952" y="891789"/>
              <a:ext cx="1401771" cy="92333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dist"/>
              <a:r>
                <a:rPr lang="zh-CN" altLang="en-US" sz="5400" spc="600">
                  <a:ln w="76200">
                    <a:solidFill>
                      <a:schemeClr val="bg1"/>
                    </a:solidFill>
                  </a:ln>
                  <a:noFill/>
                  <a:effectLst>
                    <a:outerShdw blurRad="63500" sx="102000" sy="102000" algn="ctr" rotWithShape="0">
                      <a:prstClr val="black">
                        <a:alpha val="10000"/>
                      </a:prstClr>
                    </a:outerShdw>
                  </a:effectLst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目 录</a:t>
              </a:r>
              <a:endParaRPr lang="zh-CN" altLang="en-US" sz="5400" spc="600">
                <a:ln w="76200">
                  <a:solidFill>
                    <a:schemeClr val="bg1"/>
                  </a:solidFill>
                </a:ln>
                <a:noFill/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10703" y="891789"/>
              <a:ext cx="1401772" cy="92333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dist"/>
              <a:r>
                <a:rPr lang="zh-CN" altLang="en-US" sz="5400" spc="600">
                  <a:ln w="76200">
                    <a:noFill/>
                  </a:ln>
                  <a:solidFill>
                    <a:srgbClr val="EE5858"/>
                  </a:solidFill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目 录</a:t>
              </a:r>
              <a:endParaRPr lang="zh-CN" altLang="en-US" sz="5400" spc="600">
                <a:ln w="76200">
                  <a:noFill/>
                </a:ln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205212" y="2402647"/>
            <a:ext cx="2999171" cy="668147"/>
            <a:chOff x="1115828" y="1823278"/>
            <a:chExt cx="3294233" cy="733881"/>
          </a:xfrm>
        </p:grpSpPr>
        <p:sp>
          <p:nvSpPr>
            <p:cNvPr id="11" name="矩形: 圆角 10"/>
            <p:cNvSpPr/>
            <p:nvPr/>
          </p:nvSpPr>
          <p:spPr>
            <a:xfrm>
              <a:off x="1115828" y="1823278"/>
              <a:ext cx="725007" cy="72500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cs typeface="+mn-ea"/>
                  <a:sym typeface="+mn-lt"/>
                </a:rPr>
                <a:t>1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40835" y="1864636"/>
              <a:ext cx="2569226" cy="69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身体隐私部位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73464" y="2402647"/>
            <a:ext cx="2999171" cy="668147"/>
            <a:chOff x="1115828" y="1823278"/>
            <a:chExt cx="3294233" cy="733881"/>
          </a:xfrm>
        </p:grpSpPr>
        <p:sp>
          <p:nvSpPr>
            <p:cNvPr id="14" name="矩形: 圆角 13"/>
            <p:cNvSpPr/>
            <p:nvPr/>
          </p:nvSpPr>
          <p:spPr>
            <a:xfrm>
              <a:off x="1115828" y="1823278"/>
              <a:ext cx="725007" cy="72500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cs typeface="+mn-ea"/>
                  <a:sym typeface="+mn-lt"/>
                </a:rPr>
                <a:t>2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840835" y="1864636"/>
              <a:ext cx="2569226" cy="69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什么是性侵犯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05212" y="3471186"/>
            <a:ext cx="3358244" cy="668147"/>
            <a:chOff x="1115828" y="1823278"/>
            <a:chExt cx="3688631" cy="733881"/>
          </a:xfrm>
        </p:grpSpPr>
        <p:sp>
          <p:nvSpPr>
            <p:cNvPr id="17" name="矩形: 圆角 16"/>
            <p:cNvSpPr/>
            <p:nvPr/>
          </p:nvSpPr>
          <p:spPr>
            <a:xfrm>
              <a:off x="1115828" y="1823278"/>
              <a:ext cx="725007" cy="72500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cs typeface="+mn-ea"/>
                  <a:sym typeface="+mn-lt"/>
                </a:rPr>
                <a:t>3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40835" y="1864636"/>
              <a:ext cx="2963624" cy="69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自我防卫小知识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73464" y="3476975"/>
            <a:ext cx="4076389" cy="668147"/>
            <a:chOff x="1115828" y="1823278"/>
            <a:chExt cx="4477429" cy="733881"/>
          </a:xfrm>
        </p:grpSpPr>
        <p:sp>
          <p:nvSpPr>
            <p:cNvPr id="20" name="矩形: 圆角 19"/>
            <p:cNvSpPr/>
            <p:nvPr/>
          </p:nvSpPr>
          <p:spPr>
            <a:xfrm>
              <a:off x="1115828" y="1823278"/>
              <a:ext cx="725007" cy="72500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cs typeface="+mn-ea"/>
                  <a:sym typeface="+mn-lt"/>
                </a:rPr>
                <a:t>4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840835" y="1864636"/>
              <a:ext cx="3752422" cy="69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遭到性侵害应怎么做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05212" y="4539726"/>
            <a:ext cx="4076389" cy="668147"/>
            <a:chOff x="1115828" y="1823278"/>
            <a:chExt cx="4477429" cy="733881"/>
          </a:xfrm>
        </p:grpSpPr>
        <p:sp>
          <p:nvSpPr>
            <p:cNvPr id="23" name="矩形: 圆角 22"/>
            <p:cNvSpPr/>
            <p:nvPr/>
          </p:nvSpPr>
          <p:spPr>
            <a:xfrm>
              <a:off x="1115828" y="1823278"/>
              <a:ext cx="725007" cy="72500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>
                  <a:cs typeface="+mn-ea"/>
                  <a:sym typeface="+mn-lt"/>
                </a:rPr>
                <a:t>5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40835" y="1864636"/>
              <a:ext cx="3752422" cy="6925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28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防性侵安全知识问答</a:t>
              </a:r>
              <a:endPara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5" y="4501573"/>
            <a:ext cx="2454812" cy="245481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04" y="3885515"/>
            <a:ext cx="3416320" cy="34163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5" name="矩形: 圆角 4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解答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59940" y="2484374"/>
            <a:ext cx="4833620" cy="1715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转过身，仔细地打量一下这个人的身高、长相、衣着。这样一来，歹徒会觉得不安，有时会放弃跟踪你，一旦发现情况不乐观，立即拨打电话求救。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162" y="504656"/>
            <a:ext cx="5955175" cy="59551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7750" y="639451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471355" y="3008222"/>
            <a:ext cx="3501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歹徒最怕什么？？？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5" name="矩形: 圆角 4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解答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思想气泡: 云 8"/>
          <p:cNvSpPr/>
          <p:nvPr/>
        </p:nvSpPr>
        <p:spPr>
          <a:xfrm>
            <a:off x="590189" y="1590105"/>
            <a:ext cx="7315021" cy="4279932"/>
          </a:xfrm>
          <a:custGeom>
            <a:avLst/>
            <a:gdLst>
              <a:gd name="connsiteX0" fmla="*/ 4729 w 44574"/>
              <a:gd name="connsiteY0" fmla="*/ 26036 h 49659"/>
              <a:gd name="connsiteX1" fmla="*/ 2196 w 44574"/>
              <a:gd name="connsiteY1" fmla="*/ 25239 h 49659"/>
              <a:gd name="connsiteX2" fmla="*/ 6964 w 44574"/>
              <a:gd name="connsiteY2" fmla="*/ 34758 h 49659"/>
              <a:gd name="connsiteX3" fmla="*/ 5856 w 44574"/>
              <a:gd name="connsiteY3" fmla="*/ 35139 h 49659"/>
              <a:gd name="connsiteX4" fmla="*/ 16514 w 44574"/>
              <a:gd name="connsiteY4" fmla="*/ 38949 h 49659"/>
              <a:gd name="connsiteX5" fmla="*/ 15846 w 44574"/>
              <a:gd name="connsiteY5" fmla="*/ 37209 h 49659"/>
              <a:gd name="connsiteX6" fmla="*/ 28863 w 44574"/>
              <a:gd name="connsiteY6" fmla="*/ 34610 h 49659"/>
              <a:gd name="connsiteX7" fmla="*/ 28596 w 44574"/>
              <a:gd name="connsiteY7" fmla="*/ 36519 h 49659"/>
              <a:gd name="connsiteX8" fmla="*/ 36634 w 44574"/>
              <a:gd name="connsiteY8" fmla="*/ 26170 h 49659"/>
              <a:gd name="connsiteX9" fmla="*/ 37416 w 44574"/>
              <a:gd name="connsiteY9" fmla="*/ 29949 h 49659"/>
              <a:gd name="connsiteX10" fmla="*/ 41834 w 44574"/>
              <a:gd name="connsiteY10" fmla="*/ 15213 h 49659"/>
              <a:gd name="connsiteX11" fmla="*/ 40386 w 44574"/>
              <a:gd name="connsiteY11" fmla="*/ 17889 h 49659"/>
              <a:gd name="connsiteX12" fmla="*/ 38360 w 44574"/>
              <a:gd name="connsiteY12" fmla="*/ 5285 h 49659"/>
              <a:gd name="connsiteX13" fmla="*/ 38436 w 44574"/>
              <a:gd name="connsiteY13" fmla="*/ 6549 h 49659"/>
              <a:gd name="connsiteX14" fmla="*/ 29114 w 44574"/>
              <a:gd name="connsiteY14" fmla="*/ 3811 h 49659"/>
              <a:gd name="connsiteX15" fmla="*/ 29856 w 44574"/>
              <a:gd name="connsiteY15" fmla="*/ 2199 h 49659"/>
              <a:gd name="connsiteX16" fmla="*/ 22177 w 44574"/>
              <a:gd name="connsiteY16" fmla="*/ 4579 h 49659"/>
              <a:gd name="connsiteX17" fmla="*/ 22536 w 44574"/>
              <a:gd name="connsiteY17" fmla="*/ 3189 h 49659"/>
              <a:gd name="connsiteX18" fmla="*/ 14036 w 44574"/>
              <a:gd name="connsiteY18" fmla="*/ 5051 h 49659"/>
              <a:gd name="connsiteX19" fmla="*/ 15336 w 44574"/>
              <a:gd name="connsiteY19" fmla="*/ 6399 h 49659"/>
              <a:gd name="connsiteX20" fmla="*/ 4163 w 44574"/>
              <a:gd name="connsiteY20" fmla="*/ 15648 h 49659"/>
              <a:gd name="connsiteX21" fmla="*/ 3936 w 44574"/>
              <a:gd name="connsiteY21" fmla="*/ 14229 h 49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4574" h="49659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6035" y="42202"/>
                  <a:pt x="23703" y="42965"/>
                </a:cubicBezTo>
                <a:cubicBezTo>
                  <a:pt x="20955" y="43864"/>
                  <a:pt x="18087" y="42332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7315020" h="4279932">
                <a:moveTo>
                  <a:pt x="7315021" y="4176508"/>
                </a:moveTo>
                <a:cubicBezTo>
                  <a:pt x="7315021" y="4233627"/>
                  <a:pt x="7268716" y="4279932"/>
                  <a:pt x="7211597" y="4279932"/>
                </a:cubicBezTo>
                <a:cubicBezTo>
                  <a:pt x="7154478" y="4279932"/>
                  <a:pt x="7108173" y="4233627"/>
                  <a:pt x="7108173" y="4176508"/>
                </a:cubicBezTo>
                <a:cubicBezTo>
                  <a:pt x="7108173" y="4119389"/>
                  <a:pt x="7154478" y="4073084"/>
                  <a:pt x="7211597" y="4073084"/>
                </a:cubicBezTo>
                <a:cubicBezTo>
                  <a:pt x="7268716" y="4073084"/>
                  <a:pt x="7315021" y="4119389"/>
                  <a:pt x="7315021" y="4176508"/>
                </a:cubicBezTo>
                <a:close/>
              </a:path>
              <a:path w="7315020" h="4279932">
                <a:moveTo>
                  <a:pt x="7008922" y="3916199"/>
                </a:moveTo>
                <a:cubicBezTo>
                  <a:pt x="7008922" y="4030437"/>
                  <a:pt x="6916313" y="4123046"/>
                  <a:pt x="6802075" y="4123046"/>
                </a:cubicBezTo>
                <a:cubicBezTo>
                  <a:pt x="6687837" y="4123046"/>
                  <a:pt x="6595228" y="4030437"/>
                  <a:pt x="6595228" y="3916199"/>
                </a:cubicBezTo>
                <a:cubicBezTo>
                  <a:pt x="6595228" y="3801961"/>
                  <a:pt x="6687837" y="3709352"/>
                  <a:pt x="6802075" y="3709352"/>
                </a:cubicBezTo>
                <a:cubicBezTo>
                  <a:pt x="6916313" y="3709352"/>
                  <a:pt x="7008922" y="3801961"/>
                  <a:pt x="7008922" y="3916199"/>
                </a:cubicBezTo>
                <a:close/>
              </a:path>
              <a:path w="7315020" h="4279932">
                <a:moveTo>
                  <a:pt x="6528255" y="3544929"/>
                </a:moveTo>
                <a:cubicBezTo>
                  <a:pt x="6528255" y="3716287"/>
                  <a:pt x="6389342" y="3855200"/>
                  <a:pt x="6217984" y="3855200"/>
                </a:cubicBezTo>
                <a:cubicBezTo>
                  <a:pt x="6046626" y="3855200"/>
                  <a:pt x="5907713" y="3716287"/>
                  <a:pt x="5907713" y="3544929"/>
                </a:cubicBezTo>
                <a:cubicBezTo>
                  <a:pt x="5907713" y="3373571"/>
                  <a:pt x="6046626" y="3234658"/>
                  <a:pt x="6217984" y="3234658"/>
                </a:cubicBezTo>
                <a:cubicBezTo>
                  <a:pt x="6389342" y="3234658"/>
                  <a:pt x="6528255" y="3373571"/>
                  <a:pt x="6528255" y="3544929"/>
                </a:cubicBezTo>
                <a:close/>
              </a:path>
              <a:path w="44574" h="49659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7820"/>
                  <a:pt x="15846" y="3720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6634" y="26170"/>
                </a:moveTo>
                <a:cubicBezTo>
                  <a:pt x="38638" y="27498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7643" y="2448881"/>
            <a:ext cx="5804959" cy="1819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歹徒最怕麻烦，最怕大胆、泼辣、野蛮的女生。你越楚楚可怜、泣不成声，他越不肯放你。</a:t>
            </a:r>
            <a:endParaRPr lang="en-US" altLang="zh-CN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 fontAlgn="auto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如果你又踢又抓、又咬踹，并且高声喊叫，毫不示弱，歹徒多半会气馁而放你离开。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765" y="1708111"/>
            <a:ext cx="4647235" cy="4647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060294" y="2208890"/>
            <a:ext cx="4035705" cy="2440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如果被歹徒盯住了，附近却没有第三人，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怎么才能引来其他人解围呢？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解答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738150" y="2429303"/>
            <a:ext cx="5338822" cy="1999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fontAlgn="auto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拨手机，叫警察。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indent="-285750" algn="just" fontAlgn="auto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大声尖叫“救火呀，救火”。为什么不叫“救命”呢？如果叫“救命”的话，别人通常想到歹徒抢劫，会被吓得不敢靠近。但是如果叫“救火“的话，别人会觉得好奇，通常会跑过来看热闹。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020" y="1118623"/>
            <a:ext cx="4574151" cy="48787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69289" y="2718176"/>
            <a:ext cx="4035705" cy="1233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如果歹徒步步逼近你，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该怎么办呢？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819" y="300941"/>
            <a:ext cx="6657096" cy="585100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5" name="矩形: 圆角 4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解答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891260" y="2323693"/>
            <a:ext cx="4702214" cy="211801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400" err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挺胸抬头，面无惧色，伸出双手挡在身前，大声呵斥：“走开！不要过来！不要过来！”一定不要流露出害怕的神色。</a:t>
            </a:r>
            <a:endParaRPr lang="en-US" altLang="zh-CN" sz="2400" err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3513" y="2366379"/>
            <a:ext cx="4455513" cy="4456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37" y="659757"/>
            <a:ext cx="5538486" cy="553848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问题</a:t>
              </a:r>
              <a:endParaRPr lang="zh-CN" altLang="en-US" sz="3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69289" y="2718176"/>
            <a:ext cx="4035705" cy="1233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40000"/>
              </a:lnSpc>
              <a:spcBef>
                <a:spcPct val="0"/>
              </a:spcBef>
            </a:pPr>
            <a:r>
              <a:rPr lang="zh-CN" altLang="en-US" sz="28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如果歹徒抓住你的手腕，怎么办？ </a:t>
            </a:r>
            <a:endParaRPr lang="zh-CN" altLang="en-US" sz="28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83751" y="1247224"/>
            <a:ext cx="5029200" cy="50292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7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36" y="262278"/>
            <a:ext cx="6746193" cy="6746193"/>
          </a:xfrm>
          <a:prstGeom prst="rect">
            <a:avLst/>
          </a:prstGeom>
        </p:spPr>
      </p:pic>
      <p:sp>
        <p:nvSpPr>
          <p:cNvPr id="37891" name="Rectangle 3"/>
          <p:cNvSpPr/>
          <p:nvPr>
            <p:ph type="body" idx="4294967295"/>
          </p:nvPr>
        </p:nvSpPr>
        <p:spPr>
          <a:xfrm>
            <a:off x="1440815" y="1757680"/>
            <a:ext cx="8232775" cy="41148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spcBef>
                <a:spcPct val="0"/>
              </a:spcBef>
            </a:pPr>
            <a:endParaRPr lang="en-US" altLang="zh-CN" sz="2400">
              <a:cs typeface="+mn-ea"/>
              <a:sym typeface="+mn-lt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400">
                <a:cs typeface="+mn-ea"/>
                <a:sym typeface="+mn-lt"/>
              </a:rPr>
              <a:t>      </a:t>
            </a:r>
            <a:endParaRPr lang="zh-CN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正确做法</a:t>
              </a:r>
              <a:endParaRPr lang="zh-CN" altLang="en-US" sz="1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168300" y="2777381"/>
            <a:ext cx="3607467" cy="1338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4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用力扭动自己的手腕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诀窍是“扭”和“转”，而不是硬扯硬拽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试图挣脱对方的手。　</a:t>
            </a: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54568" y="2118167"/>
            <a:ext cx="4738496" cy="47398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5" name="矩形: 圆角 4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05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一起唱预防性侵害拍手歌</a:t>
              </a:r>
              <a:endParaRPr lang="zh-CN" altLang="en-US" sz="1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81418" y="1641050"/>
            <a:ext cx="9629164" cy="4053692"/>
            <a:chOff x="818336" y="1923310"/>
            <a:chExt cx="6688640" cy="992375"/>
          </a:xfrm>
        </p:grpSpPr>
        <p:grpSp>
          <p:nvGrpSpPr>
            <p:cNvPr id="8" name="组合 7"/>
            <p:cNvGrpSpPr/>
            <p:nvPr/>
          </p:nvGrpSpPr>
          <p:grpSpPr>
            <a:xfrm>
              <a:off x="818336" y="1923310"/>
              <a:ext cx="6688640" cy="992375"/>
              <a:chOff x="875080" y="1529345"/>
              <a:chExt cx="4844872" cy="992375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56232" y="1561600"/>
                <a:ext cx="4763720" cy="960120"/>
              </a:xfrm>
              <a:prstGeom prst="rect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875080" y="1529345"/>
                <a:ext cx="4763720" cy="9601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1058298" y="1967690"/>
              <a:ext cx="6202680" cy="875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fontAlgn="ctr">
                <a:lnSpc>
                  <a:spcPct val="140000"/>
                </a:lnSpc>
              </a:pP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同学们，仔细听，预防性侵有本经。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僻静处，莫逗留，要好伙伴一起走。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隐私处，莫碰触，赶紧远离危险处。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见网友，很凶险，只怕他人非等闲。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坏故事，莫要听，影响学习误青春。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见糖果，莫嘴馋，谨防此物有危险。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遇匪徒，</a:t>
              </a:r>
              <a:r>
                <a:rPr lang="en-US" altLang="zh-CN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1 1 0</a:t>
              </a: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，匪警电话要记清。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遭性侵，莫伤心，坚决梳理自信心，</a:t>
              </a:r>
              <a:b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</a:br>
              <a:r>
                <a:rPr lang="zh-CN" altLang="en-US" sz="180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cs typeface="+mn-ea"/>
                  <a:sym typeface="+mn-lt"/>
                </a:rPr>
                <a:t>告诉老师父母亲，坏人受罚才安心。</a:t>
              </a:r>
              <a:endPara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86" y="526143"/>
            <a:ext cx="9853914" cy="5411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081"/>
            <a:ext cx="12192000" cy="58057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34903" y="1788996"/>
            <a:ext cx="3556550" cy="717780"/>
            <a:chOff x="3911050" y="1174902"/>
            <a:chExt cx="4369900" cy="881930"/>
          </a:xfrm>
          <a:solidFill>
            <a:srgbClr val="EE5858"/>
          </a:solidFill>
        </p:grpSpPr>
        <p:sp>
          <p:nvSpPr>
            <p:cNvPr id="3" name="矩形: 圆角 2"/>
            <p:cNvSpPr/>
            <p:nvPr/>
          </p:nvSpPr>
          <p:spPr>
            <a:xfrm>
              <a:off x="391105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第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5073707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一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236364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部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739902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分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80570" y="2445816"/>
            <a:ext cx="6865217" cy="161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80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身体隐私部位</a:t>
            </a:r>
            <a:endParaRPr lang="zh-CN" altLang="en-US" sz="80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0560" y="4137895"/>
            <a:ext cx="6225237" cy="51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9" y="2296686"/>
            <a:ext cx="4587183" cy="4587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12192000" cy="58057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9373"/>
            <a:ext cx="12192000" cy="580571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56017" y="2508082"/>
            <a:ext cx="8879966" cy="1325150"/>
            <a:chOff x="3785344" y="1550194"/>
            <a:chExt cx="5422800" cy="1325150"/>
          </a:xfrm>
        </p:grpSpPr>
        <p:sp>
          <p:nvSpPr>
            <p:cNvPr id="11" name="文本框 10"/>
            <p:cNvSpPr txBox="1"/>
            <p:nvPr/>
          </p:nvSpPr>
          <p:spPr>
            <a:xfrm>
              <a:off x="3785344" y="1551905"/>
              <a:ext cx="542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spc="600">
                  <a:ln w="76200">
                    <a:solidFill>
                      <a:schemeClr val="bg1"/>
                    </a:solidFill>
                  </a:ln>
                  <a:noFill/>
                  <a:effectLst>
                    <a:outerShdw blurRad="63500" sx="102000" sy="102000" algn="ctr" rotWithShape="0">
                      <a:prstClr val="black">
                        <a:alpha val="10000"/>
                      </a:prstClr>
                    </a:outerShdw>
                  </a:effectLst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防性侵安全教育</a:t>
              </a:r>
              <a:endParaRPr lang="zh-CN" altLang="en-US" sz="8000" spc="600">
                <a:ln w="76200">
                  <a:solidFill>
                    <a:schemeClr val="bg1"/>
                  </a:solidFill>
                </a:ln>
                <a:noFill/>
                <a:effectLst>
                  <a:outerShdw blurRad="63500" sx="102000" sy="102000" algn="ctr" rotWithShape="0">
                    <a:prstClr val="black">
                      <a:alpha val="10000"/>
                    </a:prstClr>
                  </a:outerShdw>
                </a:effectLst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5344" y="1550194"/>
              <a:ext cx="54228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8000" spc="600">
                  <a:ln w="76200">
                    <a:noFill/>
                  </a:ln>
                  <a:solidFill>
                    <a:srgbClr val="EE5858"/>
                  </a:solidFill>
                  <a:latin typeface="庞门正道标题体" pitchFamily="2" charset="-122"/>
                  <a:ea typeface="庞门正道标题体" pitchFamily="2" charset="-122"/>
                  <a:cs typeface="+mn-ea"/>
                  <a:sym typeface="+mn-lt"/>
                </a:rPr>
                <a:t>防性侵安全教育</a:t>
              </a:r>
              <a:endParaRPr lang="zh-CN" altLang="en-US" sz="8000" spc="600">
                <a:ln w="76200">
                  <a:noFill/>
                </a:ln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963293" y="3791183"/>
            <a:ext cx="8265414" cy="633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5090795" y="4770755"/>
            <a:ext cx="2306955" cy="358140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95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200">
                <a:cs typeface="+mn-ea"/>
                <a:sym typeface="+mn-lt"/>
              </a:rPr>
              <a:t>海南新创信息科技有限公司</a:t>
            </a:r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321719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保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3969415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护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721639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儿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5473863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童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6226087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防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697831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范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7730535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性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8482761" y="1777147"/>
            <a:ext cx="534165" cy="534165"/>
          </a:xfrm>
          <a:prstGeom prst="roundRect">
            <a:avLst>
              <a:gd name="adj" fmla="val 50000"/>
            </a:avLst>
          </a:prstGeom>
          <a:solidFill>
            <a:srgbClr val="EE5858"/>
          </a:solidFill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cs typeface="+mn-ea"/>
                <a:sym typeface="+mn-lt"/>
              </a:rPr>
              <a:t>侵</a:t>
            </a:r>
            <a:endParaRPr lang="zh-CN" altLang="en-US"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895" y="4225614"/>
            <a:ext cx="2633241" cy="263324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8" y="3863469"/>
            <a:ext cx="2962525" cy="296252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2" nodeType="with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3" nodeType="click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4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5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6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7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8" nodeType="with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9" nodeType="with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10" nodeType="with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2" bldLvl="0" animBg="1"/>
      <p:bldP spid="16" grpId="3"/>
      <p:bldP spid="17" grpId="4"/>
      <p:bldP spid="18" grpId="5"/>
      <p:bldP spid="19" grpId="6"/>
      <p:bldP spid="20" grpId="7"/>
      <p:bldP spid="21" grpId="8"/>
      <p:bldP spid="22" grpId="9"/>
      <p:bldP spid="23" grpId="1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40880" y="2240280"/>
            <a:ext cx="4221479" cy="1889760"/>
            <a:chOff x="7376160" y="2225040"/>
            <a:chExt cx="4221479" cy="1889760"/>
          </a:xfrm>
        </p:grpSpPr>
        <p:cxnSp>
          <p:nvCxnSpPr>
            <p:cNvPr id="3" name="连接符: 肘形 2"/>
            <p:cNvCxnSpPr/>
            <p:nvPr/>
          </p:nvCxnSpPr>
          <p:spPr>
            <a:xfrm flipV="1">
              <a:off x="7376160" y="2560320"/>
              <a:ext cx="2545080" cy="155448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: 圆角 7"/>
            <p:cNvSpPr/>
            <p:nvPr/>
          </p:nvSpPr>
          <p:spPr>
            <a:xfrm>
              <a:off x="9915524" y="2225040"/>
              <a:ext cx="1682115" cy="67056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cs typeface="+mn-ea"/>
                  <a:sym typeface="+mn-lt"/>
                </a:rPr>
                <a:t>女生隐私部位</a:t>
              </a:r>
              <a:endParaRPr lang="zh-CN" altLang="en-US" b="1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2256" y="4450080"/>
            <a:ext cx="3184024" cy="670560"/>
            <a:chOff x="1677536" y="4434840"/>
            <a:chExt cx="3184024" cy="670560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3185160" y="4770120"/>
              <a:ext cx="1676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: 圆角 11"/>
            <p:cNvSpPr/>
            <p:nvPr/>
          </p:nvSpPr>
          <p:spPr>
            <a:xfrm>
              <a:off x="1677536" y="4434840"/>
              <a:ext cx="1682115" cy="67056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b="1">
                  <a:cs typeface="+mn-ea"/>
                  <a:sym typeface="+mn-lt"/>
                </a:rPr>
                <a:t>男生隐私部位</a:t>
              </a:r>
              <a:endParaRPr lang="zh-CN" altLang="en-US" b="1">
                <a:cs typeface="+mn-ea"/>
                <a:sym typeface="+mn-lt"/>
              </a:endParaRPr>
            </a:p>
          </p:txBody>
        </p:sp>
      </p:grpSp>
      <p:pic>
        <p:nvPicPr>
          <p:cNvPr id="196611" name="Picture 3" descr="032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clrChange>
              <a:clrFrom>
                <a:srgbClr val="F0F9F8"/>
              </a:clrFrom>
              <a:clrTo>
                <a:srgbClr val="F0F9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63" y="1691640"/>
            <a:ext cx="5356492" cy="4077970"/>
          </a:xfrm>
          <a:noFill/>
        </p:spPr>
      </p:pic>
      <p:grpSp>
        <p:nvGrpSpPr>
          <p:cNvPr id="14" name="组合 13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15" name="矩形: 圆角 14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01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身体的隐私部位</a:t>
              </a:r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52" y="736696"/>
            <a:ext cx="8345600" cy="594768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4" name="矩形: 圆角 3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01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隐私部位不允许别人触摸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42258" y="2649182"/>
            <a:ext cx="5428527" cy="2634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医生在为我们检查时，也会触摸我们的身体，这是正常的。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lvl="0" indent="-285750" algn="just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当然，医生在为我们检查时，必须要有爸爸或妈妈或护士陪着我们。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85750" lvl="0" indent="-285750" algn="just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l"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291" y="2931289"/>
            <a:ext cx="26162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6" name="矩形: 圆角 5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01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隐私部位不允许别人触摸</a:t>
              </a:r>
              <a:endParaRPr lang="zh-CN" altLang="en-US" sz="12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94960" y="2453640"/>
            <a:ext cx="5569000" cy="2625447"/>
            <a:chOff x="5394960" y="2194560"/>
            <a:chExt cx="5569000" cy="2625447"/>
          </a:xfrm>
        </p:grpSpPr>
        <p:grpSp>
          <p:nvGrpSpPr>
            <p:cNvPr id="11" name="组合 10"/>
            <p:cNvGrpSpPr/>
            <p:nvPr/>
          </p:nvGrpSpPr>
          <p:grpSpPr>
            <a:xfrm>
              <a:off x="5394960" y="2194560"/>
              <a:ext cx="5569000" cy="670560"/>
              <a:chOff x="1554480" y="1874520"/>
              <a:chExt cx="5569000" cy="67056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554480" y="1874520"/>
                <a:ext cx="670560" cy="6705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cs typeface="+mn-ea"/>
                    <a:sym typeface="+mn-lt"/>
                  </a:rPr>
                  <a:t>02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225040" y="1981118"/>
                <a:ext cx="4898440" cy="4877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40000"/>
                  </a:lnSpc>
                  <a:spcBef>
                    <a:spcPct val="0"/>
                  </a:spcBef>
                  <a:buClrTx/>
                  <a:buSzTx/>
                </a:pPr>
                <a:r>
                  <a:rPr lang="zh-CN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不能在公众场所暴露自己的隐私部位。</a:t>
                </a:r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394960" y="3855720"/>
              <a:ext cx="5569000" cy="964287"/>
              <a:chOff x="1554480" y="1874520"/>
              <a:chExt cx="5569000" cy="964287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554480" y="1874520"/>
                <a:ext cx="670560" cy="67056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>
                    <a:cs typeface="+mn-ea"/>
                    <a:sym typeface="+mn-lt"/>
                  </a:rPr>
                  <a:t>03</a:t>
                </a: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2225040" y="1920158"/>
                <a:ext cx="4898440" cy="918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l">
                  <a:lnSpc>
                    <a:spcPct val="140000"/>
                  </a:lnSpc>
                  <a:spcBef>
                    <a:spcPct val="0"/>
                  </a:spcBef>
                  <a:buClrTx/>
                  <a:buSzTx/>
                </a:pPr>
                <a:r>
                  <a:rPr lang="zh-CN" altLang="en-US" sz="200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你也应该尊重他人的隐私，不能随便去触摸他人的隐私部位。</a:t>
                </a:r>
                <a:endPara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5097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086" y="526143"/>
            <a:ext cx="9853914" cy="5411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96081"/>
            <a:ext cx="12192000" cy="580571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26143"/>
            <a:ext cx="3657600" cy="171266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534903" y="1788996"/>
            <a:ext cx="3556550" cy="717780"/>
            <a:chOff x="3911050" y="1174902"/>
            <a:chExt cx="4369900" cy="881930"/>
          </a:xfrm>
          <a:solidFill>
            <a:srgbClr val="EE5858"/>
          </a:solidFill>
        </p:grpSpPr>
        <p:sp>
          <p:nvSpPr>
            <p:cNvPr id="3" name="矩形: 圆角 2"/>
            <p:cNvSpPr/>
            <p:nvPr/>
          </p:nvSpPr>
          <p:spPr>
            <a:xfrm>
              <a:off x="391105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第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矩形: 圆角 24"/>
            <p:cNvSpPr/>
            <p:nvPr/>
          </p:nvSpPr>
          <p:spPr>
            <a:xfrm>
              <a:off x="5073707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二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6236364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部</a:t>
              </a:r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矩形: 圆角 29"/>
            <p:cNvSpPr/>
            <p:nvPr/>
          </p:nvSpPr>
          <p:spPr>
            <a:xfrm>
              <a:off x="7399020" y="1174902"/>
              <a:ext cx="881930" cy="881930"/>
            </a:xfrm>
            <a:prstGeom prst="roundRect">
              <a:avLst>
                <a:gd name="adj" fmla="val 50000"/>
              </a:avLst>
            </a:prstGeom>
            <a:grpFill/>
            <a:ln w="1905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>
                  <a:cs typeface="+mn-ea"/>
                  <a:sym typeface="+mn-lt"/>
                </a:rPr>
                <a:t>分</a:t>
              </a:r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880570" y="2445816"/>
            <a:ext cx="6865217" cy="1617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40000"/>
              </a:lnSpc>
            </a:pPr>
            <a:r>
              <a:rPr lang="zh-CN" altLang="en-US" sz="8000">
                <a:solidFill>
                  <a:srgbClr val="EE5858"/>
                </a:solidFill>
                <a:latin typeface="庞门正道标题体" pitchFamily="2" charset="-122"/>
                <a:ea typeface="庞门正道标题体" pitchFamily="2" charset="-122"/>
                <a:cs typeface="+mn-ea"/>
                <a:sym typeface="+mn-lt"/>
              </a:rPr>
              <a:t>什么是性侵犯</a:t>
            </a:r>
            <a:endParaRPr lang="zh-CN" altLang="en-US" sz="8000">
              <a:solidFill>
                <a:srgbClr val="EE5858"/>
              </a:solidFill>
              <a:latin typeface="庞门正道标题体" pitchFamily="2" charset="-122"/>
              <a:ea typeface="庞门正道标题体" pitchFamily="2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0560" y="4137895"/>
            <a:ext cx="6225237" cy="5171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我们要保护好自己的隐私。当别人想触摸你的隐私部位时，应坚决拒绝。但如果当你生病了，亲人或医生要为你治疗，那就是可以的。</a:t>
            </a:r>
            <a:endParaRPr lang="zh-CN" altLang="en-US" sz="11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9879" y="2296686"/>
            <a:ext cx="4587183" cy="45871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02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什么是性侵犯</a:t>
              </a:r>
              <a:endParaRPr lang="zh-CN" altLang="en-US" sz="105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154930" y="2429303"/>
            <a:ext cx="4979670" cy="23772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auto">
              <a:lnSpc>
                <a:spcPct val="140000"/>
              </a:lnSpc>
              <a:spcBef>
                <a:spcPct val="0"/>
              </a:spcBef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性侵犯是指一切以欺骗、暴力、讨好、教唆或物质引诱及其他非自愿的性接触， 既包括身体接触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如触摸或抚摸身体及性器官 等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)</a:t>
            </a:r>
            <a:endParaRPr lang="en-US" altLang="zh-CN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just" fontAlgn="auto">
              <a:lnSpc>
                <a:spcPct val="140000"/>
              </a:lnSpc>
              <a:spcBef>
                <a:spcPct val="0"/>
              </a:spcBef>
            </a:pPr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同时也包括非身体接触，如语言挑逗、向受害者暴露性器官、通过网络或其他媒介骚扰受害者等。 </a:t>
            </a:r>
            <a:endParaRPr lang="en-US" altLang="zh-CN" sz="1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480" y="188930"/>
            <a:ext cx="6858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6" y="1759353"/>
            <a:ext cx="4956018" cy="4956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3513" y="504656"/>
            <a:ext cx="6709967" cy="613967"/>
            <a:chOff x="506110" y="365760"/>
            <a:chExt cx="6709967" cy="613967"/>
          </a:xfrm>
        </p:grpSpPr>
        <p:sp>
          <p:nvSpPr>
            <p:cNvPr id="3" name="矩形: 圆角 2"/>
            <p:cNvSpPr/>
            <p:nvPr/>
          </p:nvSpPr>
          <p:spPr>
            <a:xfrm>
              <a:off x="506110" y="365760"/>
              <a:ext cx="613967" cy="613967"/>
            </a:xfrm>
            <a:prstGeom prst="roundRect">
              <a:avLst>
                <a:gd name="adj" fmla="val 50000"/>
              </a:avLst>
            </a:prstGeom>
            <a:solidFill>
              <a:srgbClr val="EE5858"/>
            </a:solidFill>
            <a:ln w="19050">
              <a:noFill/>
            </a:ln>
            <a:effectLst>
              <a:outerShdw blurRad="635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>
                  <a:cs typeface="+mn-ea"/>
                  <a:sym typeface="+mn-lt"/>
                </a:rPr>
                <a:t>02</a:t>
              </a:r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20077" y="442680"/>
              <a:ext cx="609600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性侵犯对受害者的伤害</a:t>
              </a:r>
              <a:endParaRPr lang="zh-CN" altLang="en-US" sz="9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62760" y="1960777"/>
            <a:ext cx="6202680" cy="1041462"/>
            <a:chOff x="1539240" y="1524000"/>
            <a:chExt cx="6202680" cy="1041462"/>
          </a:xfrm>
        </p:grpSpPr>
        <p:sp>
          <p:nvSpPr>
            <p:cNvPr id="5" name="矩形: 圆角 4"/>
            <p:cNvSpPr/>
            <p:nvPr/>
          </p:nvSpPr>
          <p:spPr>
            <a:xfrm>
              <a:off x="1539240" y="1524000"/>
              <a:ext cx="1706880" cy="5232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cs typeface="+mn-ea"/>
                  <a:sym typeface="+mn-lt"/>
                </a:rPr>
                <a:t>身体</a:t>
              </a:r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39240" y="2077700"/>
              <a:ext cx="6202680" cy="4877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indent="0" fontAlgn="auto">
                <a:lnSpc>
                  <a:spcPct val="140000"/>
                </a:lnSpc>
                <a:spcBef>
                  <a:spcPct val="0"/>
                </a:spcBef>
                <a:buNone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疾病、不能生育下一代、重伤、终身残疾甚至死亡</a:t>
              </a:r>
              <a:r>
                <a:rPr lang="en-US" altLang="zh-CN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;</a:t>
              </a:r>
              <a:endPara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62760" y="3489960"/>
            <a:ext cx="6477000" cy="1903237"/>
            <a:chOff x="1539240" y="1524000"/>
            <a:chExt cx="6477000" cy="1903237"/>
          </a:xfrm>
        </p:grpSpPr>
        <p:sp>
          <p:nvSpPr>
            <p:cNvPr id="10" name="矩形: 圆角 9"/>
            <p:cNvSpPr/>
            <p:nvPr/>
          </p:nvSpPr>
          <p:spPr>
            <a:xfrm>
              <a:off x="1539240" y="1524000"/>
              <a:ext cx="1706880" cy="523220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>
                  <a:cs typeface="+mn-ea"/>
                  <a:sym typeface="+mn-lt"/>
                </a:rPr>
                <a:t>心理</a:t>
              </a:r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539240" y="2077700"/>
              <a:ext cx="6477000" cy="1349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 algn="just"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惊吓、自卑、交际障碍，也可能导致自杀。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 marL="342900" indent="-342900" algn="just" fontAlgn="auto">
                <a:lnSpc>
                  <a:spcPct val="14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zh-CN" altLang="en-US" sz="200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性侵犯对伤害者及其亲人都是极深的痛苦，所以我们不仅不应歧视和伤害他们，更应给他们关爱和爱护。</a:t>
              </a:r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322" y="1298003"/>
            <a:ext cx="4383914" cy="43839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PLACING_PICTURE_USER_VIEWPORT" val="{&quot;height&quot;:9142.856692913385,&quot;width&quot;:19200}"/>
</p:tagLst>
</file>

<file path=ppt/tags/tag2.xml><?xml version="1.0" encoding="utf-8"?>
<p:tagLst xmlns:p="http://schemas.openxmlformats.org/presentationml/2006/main">
  <p:tag name="KSO_WPP_MARK_KEY" val="91725acb-91df-4e6f-b496-f1dc0a184864"/>
  <p:tag name="COMMONDATA" val="eyJoZGlkIjoiYjgzMjkzODBkY2I0ZDJhZjU5M2EzYzI0MDhkZDczZDgifQ=="/>
  <p:tag name="commondata" val="eyJoZGlkIjoiMzJmOWNiNWRiZWM5MzAzMzUyYzZlMjYyNjQyYTM4M2UifQ=="/>
</p:tagLst>
</file>

<file path=ppt/theme/theme1.xml><?xml version="1.0" encoding="utf-8"?>
<a:theme xmlns:a="http://schemas.openxmlformats.org/drawingml/2006/main" name="Office 主题​​">
  <a:themeElements>
    <a:clrScheme name="自定义 152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E5858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5qaer12">
      <a:majorFont>
        <a:latin typeface="思源黑体"/>
        <a:ea typeface="思源黑体"/>
        <a:cs typeface="Arial"/>
      </a:majorFont>
      <a:minorFont>
        <a:latin typeface="思源黑体"/>
        <a:ea typeface="思源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2360</Words>
  <Application>WPS 演示</Application>
  <PresentationFormat>宽屏</PresentationFormat>
  <Paragraphs>336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Arial</vt:lpstr>
      <vt:lpstr>宋体</vt:lpstr>
      <vt:lpstr>Wingdings</vt:lpstr>
      <vt:lpstr>庞门正道标题体</vt:lpstr>
      <vt:lpstr>思源黑体</vt:lpstr>
      <vt:lpstr>黑体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婳婳</dc:creator>
  <cp:lastModifiedBy>^^遇见</cp:lastModifiedBy>
  <cp:revision>7</cp:revision>
  <dcterms:created xsi:type="dcterms:W3CDTF">1900-01-01T00:00:00Z</dcterms:created>
  <dcterms:modified xsi:type="dcterms:W3CDTF">2023-11-06T03:15:56Z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A97F34AC50184FF7AC84992B9802AC02_13</vt:lpwstr>
  </property>
  <property fmtid="{D5CDD505-2E9C-101B-9397-08002B2CF9AE}" pid="3" name="KSOProductBuildVer">
    <vt:lpwstr>2052-12.1.0.15712</vt:lpwstr>
  </property>
</Properties>
</file>